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70" d="100"/>
          <a:sy n="70" d="100"/>
        </p:scale>
        <p:origin x="-134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C1F4B-D52E-48AA-B849-25F5F4B8E9E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BFCE1-7FB3-4500-88A6-D211379B0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1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BFCE1-7FB3-4500-88A6-D211379B0E5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5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60566E-648C-438E-9AC0-EFED56EE9EB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5657D8-8D82-45F6-BAB8-8677FB91C35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72161" y="3573017"/>
            <a:ext cx="8458200" cy="720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cs typeface="Times New Roman" panose="02020603050405020304" pitchFamily="18" charset="0"/>
              </a:rPr>
            </a:br>
            <a:r>
              <a:rPr lang="ru-RU" sz="4000" b="1" dirty="0">
                <a:cs typeface="Times New Roman" panose="02020603050405020304" pitchFamily="18" charset="0"/>
              </a:rPr>
              <a:t/>
            </a:r>
            <a:br>
              <a:rPr lang="ru-RU" sz="4000" b="1" dirty="0">
                <a:cs typeface="Times New Roman" panose="02020603050405020304" pitchFamily="18" charset="0"/>
              </a:rPr>
            </a:br>
            <a:r>
              <a:rPr lang="ru-RU" sz="4200" b="1" dirty="0" smtClean="0">
                <a:cs typeface="Times New Roman" panose="02020603050405020304" pitchFamily="18" charset="0"/>
              </a:rPr>
              <a:t>«Права, обязанности </a:t>
            </a:r>
            <a:br>
              <a:rPr lang="ru-RU" sz="4200" b="1" dirty="0" smtClean="0">
                <a:cs typeface="Times New Roman" panose="02020603050405020304" pitchFamily="18" charset="0"/>
              </a:rPr>
            </a:br>
            <a:r>
              <a:rPr lang="ru-RU" sz="4200" b="1" dirty="0" smtClean="0">
                <a:cs typeface="Times New Roman" panose="02020603050405020304" pitchFamily="18" charset="0"/>
              </a:rPr>
              <a:t>и </a:t>
            </a:r>
            <a:r>
              <a:rPr lang="ru-RU" sz="4200" b="1" dirty="0" smtClean="0">
                <a:cs typeface="Times New Roman" panose="02020603050405020304" pitchFamily="18" charset="0"/>
              </a:rPr>
              <a:t>ответственность родителей </a:t>
            </a:r>
            <a:r>
              <a:rPr lang="ru-RU" sz="4200" b="1" dirty="0" smtClean="0">
                <a:cs typeface="Times New Roman" panose="02020603050405020304" pitchFamily="18" charset="0"/>
              </a:rPr>
              <a:t/>
            </a:r>
            <a:br>
              <a:rPr lang="ru-RU" sz="4200" b="1" dirty="0" smtClean="0">
                <a:cs typeface="Times New Roman" panose="02020603050405020304" pitchFamily="18" charset="0"/>
              </a:rPr>
            </a:br>
            <a:r>
              <a:rPr lang="ru-RU" sz="4200" b="1" dirty="0" smtClean="0">
                <a:cs typeface="Times New Roman" panose="02020603050405020304" pitchFamily="18" charset="0"/>
              </a:rPr>
              <a:t>(законных представителей)» </a:t>
            </a:r>
            <a:br>
              <a:rPr lang="ru-RU" sz="4200" b="1" dirty="0" smtClean="0">
                <a:cs typeface="Times New Roman" panose="02020603050405020304" pitchFamily="18" charset="0"/>
              </a:rPr>
            </a:br>
            <a:r>
              <a:rPr lang="ru-RU" sz="4200" b="1" dirty="0" smtClean="0">
                <a:cs typeface="Times New Roman" panose="02020603050405020304" pitchFamily="18" charset="0"/>
              </a:rPr>
              <a:t>Российской Федерации</a:t>
            </a:r>
            <a:endParaRPr lang="ru-RU" sz="4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cs typeface="Times New Roman" panose="02020603050405020304" pitchFamily="18" charset="0"/>
              </a:rPr>
              <a:t>Глава 4. Обучающиеся и их родители </a:t>
            </a:r>
            <a:br>
              <a:rPr lang="ru-RU" sz="3200" b="1" dirty="0" smtClean="0">
                <a:cs typeface="Times New Roman" panose="02020603050405020304" pitchFamily="18" charset="0"/>
              </a:rPr>
            </a:br>
            <a:r>
              <a:rPr lang="ru-RU" sz="3200" b="1" dirty="0" smtClean="0">
                <a:cs typeface="Times New Roman" panose="02020603050405020304" pitchFamily="18" charset="0"/>
              </a:rPr>
              <a:t>(законные представители)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dirty="0" smtClean="0"/>
              <a:t>Статья 43. </a:t>
            </a:r>
            <a:r>
              <a:rPr lang="ru-RU" sz="2800" dirty="0" smtClean="0"/>
              <a:t>Обязанности и ответственность обучающихся;</a:t>
            </a:r>
          </a:p>
          <a:p>
            <a:pPr marL="82296" indent="0">
              <a:buNone/>
            </a:pPr>
            <a:r>
              <a:rPr lang="ru-RU" sz="2800" b="1" dirty="0" smtClean="0"/>
              <a:t>Статья 44. </a:t>
            </a:r>
            <a:r>
              <a:rPr lang="ru-RU" sz="2800" dirty="0" smtClean="0"/>
              <a:t>Права, обязанности и ответственность в сфере образования родителей (законных представителей) несовершеннолетних обучающихся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58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8064896" cy="60597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000" dirty="0" smtClean="0"/>
              <a:t>Федеральный закон от 29.12.2012 № 273-ФЗ (ред. от 21.07.2014) </a:t>
            </a:r>
          </a:p>
          <a:p>
            <a:pPr marL="82296" indent="0" algn="ctr">
              <a:buNone/>
            </a:pPr>
            <a:r>
              <a:rPr lang="ru-RU" sz="2000" dirty="0" smtClean="0"/>
              <a:t>«Об образовании в Российской Федерации»</a:t>
            </a:r>
          </a:p>
          <a:p>
            <a:pPr marL="82296" indent="0" algn="ctr">
              <a:buNone/>
            </a:pP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Статья 44. Права, обязанности и ответственность в </a:t>
            </a:r>
            <a:r>
              <a:rPr lang="ru-RU" sz="2000" dirty="0"/>
              <a:t>с</a:t>
            </a:r>
            <a:r>
              <a:rPr lang="ru-RU" sz="2000" dirty="0" smtClean="0"/>
              <a:t>фере образования родителей (законных представителей) несовершеннолетних </a:t>
            </a:r>
            <a:r>
              <a:rPr lang="ru-RU" sz="2000" dirty="0" smtClean="0"/>
              <a:t>обучающихся</a:t>
            </a:r>
            <a:endParaRPr lang="ru-RU" sz="2000" dirty="0"/>
          </a:p>
          <a:p>
            <a:pPr marL="82296" indent="0">
              <a:buNone/>
            </a:pPr>
            <a:r>
              <a:rPr lang="ru-RU" sz="2400" b="1" dirty="0" smtClean="0"/>
              <a:t>П.1.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58993"/>
            <a:ext cx="3376215" cy="22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962088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600" b="1" dirty="0" smtClean="0"/>
              <a:t>П.2. Органы государственной власти и органы местного самоуправления, образовательные организации </a:t>
            </a:r>
            <a:r>
              <a:rPr lang="ru-RU" b="1" dirty="0" smtClean="0"/>
              <a:t>оказывают помощь родителям </a:t>
            </a:r>
            <a:r>
              <a:rPr lang="ru-RU" sz="2600" b="1" dirty="0" smtClean="0"/>
              <a:t>(законным представителям) 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  <a:endParaRPr lang="ru-RU" sz="2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2929508" cy="27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8172400" cy="6059760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endParaRPr lang="ru-RU" sz="2200" b="1" dirty="0" smtClean="0"/>
          </a:p>
          <a:p>
            <a:pPr marL="82296" indent="0" algn="ctr">
              <a:buNone/>
            </a:pPr>
            <a:r>
              <a:rPr lang="ru-RU" sz="2200" b="1" dirty="0" smtClean="0"/>
              <a:t>Федеральный </a:t>
            </a:r>
            <a:r>
              <a:rPr lang="ru-RU" sz="2200" b="1" dirty="0" smtClean="0"/>
              <a:t>закон от 29.12.2012 № 273-ФЗ (ред. от 21.07.2014) «Об образовании в Российской Федерации»</a:t>
            </a:r>
          </a:p>
          <a:p>
            <a:pPr marL="82296" indent="0" algn="ctr">
              <a:buNone/>
            </a:pPr>
            <a:endParaRPr lang="ru-RU" sz="2000" b="1" dirty="0" smtClean="0"/>
          </a:p>
          <a:p>
            <a:pPr marL="82296" indent="0">
              <a:buNone/>
            </a:pPr>
            <a:r>
              <a:rPr lang="ru-RU" sz="2200" b="1" dirty="0" smtClean="0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  <a:endParaRPr lang="ru-RU" sz="2200" b="1" dirty="0"/>
          </a:p>
          <a:p>
            <a:pPr marL="82296" indent="0">
              <a:buNone/>
            </a:pPr>
            <a:r>
              <a:rPr lang="ru-RU" sz="2400" b="1" dirty="0" smtClean="0"/>
              <a:t>П.4. Родители (законные представители) несовершеннолетних обучающихся обязаны:</a:t>
            </a:r>
          </a:p>
          <a:p>
            <a:pPr marL="82296" indent="0">
              <a:buNone/>
            </a:pPr>
            <a:r>
              <a:rPr lang="ru-RU" sz="2400" b="1" dirty="0" smtClean="0"/>
              <a:t>1. Обеспечить </a:t>
            </a:r>
            <a:r>
              <a:rPr lang="ru-RU" sz="2400" b="1" dirty="0" smtClean="0"/>
              <a:t>получение детьми общего образования;</a:t>
            </a:r>
          </a:p>
          <a:p>
            <a:pPr marL="82296" indent="0">
              <a:buNone/>
            </a:pPr>
            <a:r>
              <a:rPr lang="ru-RU" sz="2400" b="1" dirty="0" smtClean="0"/>
              <a:t>2. Соблюдать </a:t>
            </a:r>
            <a:r>
              <a:rPr lang="ru-RU" sz="2400" b="1" dirty="0" smtClean="0"/>
              <a:t>правила внутреннего распорядка организации, осуществляющей образовательную </a:t>
            </a:r>
            <a:r>
              <a:rPr lang="ru-RU" sz="2400" dirty="0" smtClean="0"/>
              <a:t>деятельность, требования локальных нормативных актов, которые устанавливают режим занятий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4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36728"/>
            <a:ext cx="8064896" cy="5811672"/>
          </a:xfrm>
        </p:spPr>
        <p:txBody>
          <a:bodyPr>
            <a:normAutofit lnSpcReduction="10000"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1900" b="1" dirty="0">
                <a:solidFill>
                  <a:prstClr val="black"/>
                </a:solidFill>
              </a:rPr>
              <a:t>Федеральный закон от 29.12.2012 № 273-ФЗ (ред. от 21.07.2014) «Об образовании в Российской Федерации</a:t>
            </a:r>
            <a:r>
              <a:rPr lang="ru-RU" sz="1900" b="1" dirty="0" smtClean="0">
                <a:solidFill>
                  <a:prstClr val="black"/>
                </a:solidFill>
              </a:rPr>
              <a:t>»</a:t>
            </a:r>
          </a:p>
          <a:p>
            <a:pPr marL="82296" lvl="0" indent="0" algn="ctr">
              <a:buClr>
                <a:srgbClr val="3891A7"/>
              </a:buClr>
              <a:buNone/>
            </a:pPr>
            <a:endParaRPr lang="ru-RU" sz="1900" b="1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1900" b="1" dirty="0">
                <a:solidFill>
                  <a:prstClr val="black"/>
                </a:solidFill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marL="82296" indent="0">
              <a:buNone/>
            </a:pPr>
            <a:r>
              <a:rPr lang="ru-RU" sz="2600" b="1" dirty="0" smtClean="0"/>
              <a:t>П.3. </a:t>
            </a:r>
            <a:r>
              <a:rPr lang="ru-RU" sz="2600" b="1" u="sng" dirty="0" smtClean="0"/>
              <a:t>уважать честь и достоинство обучающихся и работников организации, осуществляющей образовательную деятельность.</a:t>
            </a:r>
          </a:p>
          <a:p>
            <a:pPr marL="82296" indent="0">
              <a:buNone/>
            </a:pPr>
            <a:r>
              <a:rPr lang="ru-RU" sz="2600" b="1" dirty="0" smtClean="0"/>
              <a:t>П.6. За неисполнение или ненадлежащее исполнение обязанностей, установленных настоящим Федеральным законом и иными федеральными законами , родители (законные представители) несовершеннолетних обучающихся </a:t>
            </a:r>
            <a:r>
              <a:rPr lang="ru-RU" sz="2600" b="1" u="sng" dirty="0" smtClean="0"/>
              <a:t>несут ответственность, предусмотренную законодательством Российской Федерации</a:t>
            </a:r>
            <a:endParaRPr lang="ru-RU" sz="2600" b="1" u="sng" dirty="0"/>
          </a:p>
        </p:txBody>
      </p:sp>
    </p:spTree>
    <p:extLst>
      <p:ext uri="{BB962C8B-B14F-4D97-AF65-F5344CB8AC3E}">
        <p14:creationId xmlns:p14="http://schemas.microsoft.com/office/powerpoint/2010/main" val="2456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890080" cy="56277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 smtClean="0"/>
              <a:t>Согласно</a:t>
            </a:r>
            <a:r>
              <a:rPr lang="ru-RU" sz="2000" dirty="0" smtClean="0"/>
              <a:t> </a:t>
            </a:r>
            <a:r>
              <a:rPr lang="ru-RU" sz="2000" b="1" dirty="0"/>
              <a:t>с</a:t>
            </a:r>
            <a:r>
              <a:rPr lang="ru-RU" sz="2000" b="1" dirty="0" smtClean="0"/>
              <a:t>татье 44 Федерального закона от 29.12.2012 № 273-ФЗ (ред. от 21.07.2014) «Об образовании в Российской Федерации»</a:t>
            </a:r>
          </a:p>
          <a:p>
            <a:pPr marL="82296" indent="0">
              <a:buNone/>
            </a:pPr>
            <a:endParaRPr lang="ru-RU" sz="2000" b="1" dirty="0"/>
          </a:p>
          <a:p>
            <a:pPr marL="82296" indent="0">
              <a:buNone/>
            </a:pPr>
            <a:r>
              <a:rPr lang="ru-RU" sz="2400" b="1" dirty="0" smtClean="0"/>
              <a:t>П.4.2. и П.4.6. Родители обязаны посещать родительские собрания и за неисполнение этой обязанности </a:t>
            </a:r>
            <a:r>
              <a:rPr lang="ru-RU" sz="2800" b="1" u="sng" dirty="0" smtClean="0"/>
              <a:t>несут ответственность, предусмотренную законодательством Российской Федерации.</a:t>
            </a:r>
            <a:endParaRPr lang="ru-RU" sz="28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7032"/>
            <a:ext cx="4075137" cy="28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818072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600" b="1" dirty="0" smtClean="0"/>
              <a:t>Статья 43.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600" dirty="0" smtClean="0"/>
              <a:t>За неисполнение или нарушение Устава Школы, правил внутреннего распорядка и иных нормативных актов к обучающимся школы могут быть применены </a:t>
            </a:r>
            <a:r>
              <a:rPr lang="ru-RU" sz="2600" b="1" u="sng" dirty="0" smtClean="0"/>
              <a:t>меры дисциплинарного взыскания- </a:t>
            </a:r>
            <a:r>
              <a:rPr lang="ru-RU" sz="2600" dirty="0" smtClean="0"/>
              <a:t>замечание, выговор, отчисление из образовательного учреждения.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600" dirty="0" smtClean="0"/>
              <a:t>По решению Школы и с согласия КДН и ЗП за неоднократное совершение дисциплинарных поступков, допускается </a:t>
            </a:r>
            <a:r>
              <a:rPr lang="ru-RU" sz="2600" b="1" u="sng" dirty="0" smtClean="0"/>
              <a:t>применение отчисления несовершеннолетнего обучающегося, достигшего возраста 15 лет</a:t>
            </a:r>
            <a:endParaRPr lang="ru-RU" sz="2600" b="1" u="sng" dirty="0"/>
          </a:p>
        </p:txBody>
      </p:sp>
    </p:spTree>
    <p:extLst>
      <p:ext uri="{BB962C8B-B14F-4D97-AF65-F5344CB8AC3E}">
        <p14:creationId xmlns:p14="http://schemas.microsoft.com/office/powerpoint/2010/main" val="3938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7992888" cy="50516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600" b="1" dirty="0" smtClean="0"/>
              <a:t>Статья 44. </a:t>
            </a:r>
          </a:p>
          <a:p>
            <a:pPr marL="82296" indent="0">
              <a:buNone/>
            </a:pPr>
            <a:r>
              <a:rPr lang="ru-RU" sz="2600" dirty="0" smtClean="0"/>
              <a:t>1. Родители (законные представители) несовершеннолетних обучающихся </a:t>
            </a:r>
            <a:r>
              <a:rPr lang="ru-RU" sz="2600" b="1" u="sng" dirty="0" smtClean="0"/>
              <a:t>обязаны</a:t>
            </a:r>
            <a:r>
              <a:rPr lang="ru-RU" sz="2600" dirty="0" smtClean="0"/>
              <a:t> обеспечить получение детьми общего образования.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719883" cy="36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9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4704"/>
            <a:ext cx="4392488" cy="5400600"/>
          </a:xfrm>
        </p:spPr>
      </p:pic>
    </p:spTree>
    <p:extLst>
      <p:ext uri="{BB962C8B-B14F-4D97-AF65-F5344CB8AC3E}">
        <p14:creationId xmlns:p14="http://schemas.microsoft.com/office/powerpoint/2010/main" val="16612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8064896" cy="4464496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 smtClean="0"/>
              <a:t>Глава 12. Права и обязанности родителей</a:t>
            </a:r>
          </a:p>
          <a:p>
            <a:endParaRPr lang="ru-RU" dirty="0"/>
          </a:p>
          <a:p>
            <a:pPr marL="82296" indent="0">
              <a:buNone/>
            </a:pPr>
            <a:r>
              <a:rPr lang="ru-RU" sz="2600" b="1" dirty="0" smtClean="0"/>
              <a:t>Статья 56. </a:t>
            </a:r>
            <a:r>
              <a:rPr lang="ru-RU" sz="2600" dirty="0" smtClean="0"/>
              <a:t>Право ребенка на защиту;</a:t>
            </a:r>
          </a:p>
          <a:p>
            <a:endParaRPr lang="ru-RU" sz="2600" dirty="0"/>
          </a:p>
          <a:p>
            <a:pPr marL="82296" indent="0">
              <a:buNone/>
            </a:pPr>
            <a:r>
              <a:rPr lang="ru-RU" sz="2600" b="1" dirty="0" smtClean="0"/>
              <a:t>Статья 63. </a:t>
            </a:r>
            <a:r>
              <a:rPr lang="ru-RU" sz="2600" dirty="0" smtClean="0"/>
              <a:t>Права и обязанности родителей по воспитанию и образованию детей;</a:t>
            </a:r>
          </a:p>
          <a:p>
            <a:endParaRPr lang="ru-RU" sz="2600" dirty="0"/>
          </a:p>
          <a:p>
            <a:pPr marL="82296" indent="0">
              <a:buNone/>
            </a:pPr>
            <a:r>
              <a:rPr lang="ru-RU" sz="2600" b="1" dirty="0" smtClean="0"/>
              <a:t>Статья 65. </a:t>
            </a:r>
            <a:r>
              <a:rPr lang="ru-RU" sz="2600" dirty="0" smtClean="0"/>
              <a:t>Осуществление родительских прав ;</a:t>
            </a:r>
          </a:p>
          <a:p>
            <a:endParaRPr lang="ru-RU" sz="2600" dirty="0"/>
          </a:p>
          <a:p>
            <a:pPr marL="82296" indent="0">
              <a:buNone/>
            </a:pPr>
            <a:r>
              <a:rPr lang="ru-RU" sz="2600" b="1" dirty="0" smtClean="0"/>
              <a:t>Статья 69. </a:t>
            </a:r>
            <a:r>
              <a:rPr lang="ru-RU" sz="2600" dirty="0" smtClean="0"/>
              <a:t>Лишение родительских прав;</a:t>
            </a:r>
          </a:p>
          <a:p>
            <a:endParaRPr lang="ru-RU" sz="2600" dirty="0"/>
          </a:p>
          <a:p>
            <a:pPr marL="82296" indent="0">
              <a:buNone/>
            </a:pPr>
            <a:r>
              <a:rPr lang="ru-RU" sz="2600" b="1" dirty="0" smtClean="0"/>
              <a:t>Статья 77. </a:t>
            </a:r>
            <a:r>
              <a:rPr lang="ru-RU" sz="2600" dirty="0" smtClean="0"/>
              <a:t>Отобрание ребенка при непосредственной угрозе жизни ребенка или его здоровью.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771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Цель: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39974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п</a:t>
            </a:r>
            <a:r>
              <a:rPr lang="ru-RU" b="1" dirty="0" smtClean="0"/>
              <a:t>родолжать формирование у родителей обучающихся ответственного отношения к воспитанию и обучению своих детей;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п</a:t>
            </a:r>
            <a:r>
              <a:rPr lang="ru-RU" b="1" dirty="0" smtClean="0"/>
              <a:t>ознакомить с российской законодательной базой в области </a:t>
            </a:r>
            <a:r>
              <a:rPr lang="ru-RU" b="1" dirty="0" err="1" smtClean="0"/>
              <a:t>родительствования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с</a:t>
            </a:r>
            <a:r>
              <a:rPr lang="ru-RU" b="1" dirty="0" smtClean="0"/>
              <a:t>овершенствовать умение у родителей правильно пользоваться родительскими правами, соблюдать родительские обязанности.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8640"/>
            <a:ext cx="5076056" cy="468052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200" b="1" dirty="0" smtClean="0"/>
              <a:t>Статья 56. Право ребенка на </a:t>
            </a:r>
            <a:r>
              <a:rPr lang="ru-RU" sz="2200" b="1" dirty="0" smtClean="0"/>
              <a:t>защиту</a:t>
            </a:r>
            <a:endParaRPr lang="ru-RU" sz="2200" b="1" dirty="0" smtClean="0"/>
          </a:p>
          <a:p>
            <a:pPr marL="82296" indent="0">
              <a:buNone/>
            </a:pPr>
            <a:r>
              <a:rPr lang="ru-RU" sz="2200" dirty="0" smtClean="0"/>
              <a:t>1. Ребенок </a:t>
            </a:r>
            <a:r>
              <a:rPr lang="ru-RU" sz="2200" dirty="0" smtClean="0"/>
              <a:t>имеет право на защиту своих прав и законных интересов</a:t>
            </a:r>
            <a:r>
              <a:rPr lang="ru-RU" sz="2200" dirty="0" smtClean="0"/>
              <a:t>.</a:t>
            </a:r>
          </a:p>
          <a:p>
            <a:pPr marL="82296" indent="0">
              <a:buNone/>
            </a:pPr>
            <a:endParaRPr lang="ru-RU" sz="2200" dirty="0" smtClean="0"/>
          </a:p>
          <a:p>
            <a:pPr marL="82296" indent="0">
              <a:buNone/>
            </a:pPr>
            <a:r>
              <a:rPr lang="ru-RU" sz="2200" dirty="0" smtClean="0"/>
              <a:t>2</a:t>
            </a:r>
            <a:r>
              <a:rPr lang="ru-RU" sz="2200" dirty="0" smtClean="0"/>
              <a:t>. Ребенок имеет право на защиту от злоупотреблений со  стороны родителей (лиц, их заменяющих</a:t>
            </a:r>
            <a:r>
              <a:rPr lang="ru-RU" sz="2200" dirty="0" smtClean="0"/>
              <a:t>).</a:t>
            </a:r>
          </a:p>
          <a:p>
            <a:pPr marL="82296" indent="0">
              <a:buNone/>
            </a:pPr>
            <a:endParaRPr lang="ru-RU" sz="2200" dirty="0" smtClean="0"/>
          </a:p>
          <a:p>
            <a:pPr marL="82296" indent="0">
              <a:buNone/>
            </a:pPr>
            <a:r>
              <a:rPr lang="ru-RU" sz="2200" dirty="0" smtClean="0"/>
              <a:t>3</a:t>
            </a:r>
            <a:r>
              <a:rPr lang="ru-RU" sz="2200" dirty="0" smtClean="0"/>
              <a:t>. Должностные лица организаций и иные граждане, которым станет известно об угрозе жизни или здоровью ребенка, о нарушении его прав и законных интересов, обязаны сообщить об этом в орган опеки и попечительства по месту фактического нахождения ребенка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231618"/>
            <a:ext cx="3882852" cy="3349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388285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260648"/>
            <a:ext cx="8064896" cy="6336704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endParaRPr lang="ru-RU" sz="2400" b="1" dirty="0" smtClean="0"/>
          </a:p>
          <a:p>
            <a:pPr marL="82296" indent="0">
              <a:buNone/>
            </a:pPr>
            <a:endParaRPr lang="ru-RU" sz="2400" b="1" dirty="0"/>
          </a:p>
          <a:p>
            <a:pPr marL="82296" indent="0">
              <a:buNone/>
            </a:pPr>
            <a:endParaRPr lang="ru-RU" sz="2400" b="1" dirty="0" smtClean="0"/>
          </a:p>
          <a:p>
            <a:pPr marL="82296" indent="0">
              <a:buNone/>
            </a:pPr>
            <a:endParaRPr lang="ru-RU" sz="2400" b="1" dirty="0"/>
          </a:p>
          <a:p>
            <a:pPr marL="82296" indent="0">
              <a:buNone/>
            </a:pPr>
            <a:endParaRPr lang="ru-RU" sz="2400" b="1" dirty="0" smtClean="0"/>
          </a:p>
          <a:p>
            <a:pPr marL="82296" indent="0">
              <a:buNone/>
            </a:pPr>
            <a:endParaRPr lang="ru-RU" sz="2400" b="1" dirty="0"/>
          </a:p>
          <a:p>
            <a:pPr marL="82296" indent="0">
              <a:buNone/>
            </a:pPr>
            <a:endParaRPr lang="ru-RU" sz="2400" b="1" dirty="0" smtClean="0"/>
          </a:p>
          <a:p>
            <a:pPr marL="82296" indent="0">
              <a:buNone/>
            </a:pPr>
            <a:endParaRPr lang="ru-RU" sz="2400" b="1" dirty="0" smtClean="0"/>
          </a:p>
          <a:p>
            <a:pPr marL="82296" indent="0">
              <a:buNone/>
            </a:pPr>
            <a:r>
              <a:rPr lang="ru-RU" sz="2400" b="1" dirty="0" smtClean="0"/>
              <a:t>Статья </a:t>
            </a:r>
            <a:r>
              <a:rPr lang="ru-RU" sz="2400" b="1" dirty="0" smtClean="0"/>
              <a:t>63. Права и обязанности родителей по воспитанию и образованию детей</a:t>
            </a:r>
          </a:p>
          <a:p>
            <a:pPr marL="82296" indent="0">
              <a:buNone/>
            </a:pPr>
            <a:r>
              <a:rPr lang="ru-RU" sz="2400" dirty="0" smtClean="0"/>
              <a:t>1. Родители имеют право и обязаны воспитывать своих детей.</a:t>
            </a:r>
          </a:p>
          <a:p>
            <a:pPr marL="82296" indent="0">
              <a:buNone/>
            </a:pPr>
            <a:r>
              <a:rPr lang="ru-RU" sz="2400" dirty="0" smtClean="0"/>
              <a:t>2.</a:t>
            </a:r>
            <a:r>
              <a:rPr lang="ru-RU" sz="2800" b="1" dirty="0" smtClean="0"/>
              <a:t>Родители обязаны обеспечить получение детьми основного общего образования и создать условия для получения ими среднего (полного) общего образования.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4514637" cy="30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818072" cy="63813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600" b="1" dirty="0" smtClean="0"/>
              <a:t>Статья </a:t>
            </a:r>
            <a:r>
              <a:rPr lang="ru-RU" sz="2600" b="1" dirty="0" smtClean="0"/>
              <a:t>65. Осуществление родительских прав</a:t>
            </a:r>
          </a:p>
          <a:p>
            <a:pPr marL="82296" indent="0">
              <a:buNone/>
            </a:pPr>
            <a:r>
              <a:rPr lang="ru-RU" sz="2600" dirty="0" smtClean="0"/>
              <a:t>1. Родительские права не могут осуществляться в противоречии с интересами детей. Обеспечение интересов детей должно быть предметом основной заботы их родителей.</a:t>
            </a:r>
          </a:p>
          <a:p>
            <a:pPr marL="82296" indent="0">
              <a:buNone/>
            </a:pPr>
            <a:endParaRPr lang="ru-RU" sz="2600" dirty="0"/>
          </a:p>
          <a:p>
            <a:pPr marL="82296" indent="0">
              <a:buNone/>
            </a:pPr>
            <a:r>
              <a:rPr lang="ru-RU" sz="2600" dirty="0" smtClean="0"/>
              <a:t>2. Все вопросы, касающиеся воспитания и образования детей, решаются родителями по их взаимному согласию исходя из интересов детей и с учетом мнения детей.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41" y="4221088"/>
            <a:ext cx="4356551" cy="24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460851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2400" b="1" dirty="0" smtClean="0"/>
              <a:t>Статья 69. Лишение родительских прав</a:t>
            </a:r>
          </a:p>
          <a:p>
            <a:pPr marL="82296" indent="0">
              <a:buNone/>
            </a:pPr>
            <a:r>
              <a:rPr lang="ru-RU" sz="2400" dirty="0" smtClean="0"/>
              <a:t>1. Уклонение </a:t>
            </a:r>
            <a:r>
              <a:rPr lang="ru-RU" sz="2400" dirty="0" smtClean="0"/>
              <a:t>от родительских обязанностей;</a:t>
            </a:r>
          </a:p>
          <a:p>
            <a:pPr marL="82296" indent="0">
              <a:buNone/>
            </a:pPr>
            <a:r>
              <a:rPr lang="ru-RU" sz="2400" dirty="0" smtClean="0"/>
              <a:t>2. Злоупотребление </a:t>
            </a:r>
            <a:r>
              <a:rPr lang="ru-RU" sz="2400" dirty="0" smtClean="0"/>
              <a:t>родительскими правами;</a:t>
            </a:r>
          </a:p>
          <a:p>
            <a:pPr marL="82296" indent="0">
              <a:buNone/>
            </a:pPr>
            <a:r>
              <a:rPr lang="ru-RU" sz="2400" dirty="0" smtClean="0"/>
              <a:t>3. Жестокое </a:t>
            </a:r>
            <a:r>
              <a:rPr lang="ru-RU" sz="2400" dirty="0" smtClean="0"/>
              <a:t>обращение с детьми;</a:t>
            </a:r>
          </a:p>
          <a:p>
            <a:pPr marL="82296" indent="0">
              <a:buNone/>
            </a:pPr>
            <a:r>
              <a:rPr lang="ru-RU" sz="2400" dirty="0" smtClean="0"/>
              <a:t>4. Хронических </a:t>
            </a:r>
            <a:r>
              <a:rPr lang="ru-RU" sz="2400" dirty="0" smtClean="0"/>
              <a:t>алкоголизм, наркомания.</a:t>
            </a:r>
          </a:p>
          <a:p>
            <a:pPr marL="596646" indent="-514350">
              <a:buAutoNum type="arabicPeriod"/>
            </a:pPr>
            <a:endParaRPr lang="ru-RU" dirty="0"/>
          </a:p>
          <a:p>
            <a:pPr marL="82296" indent="0">
              <a:buNone/>
            </a:pPr>
            <a:r>
              <a:rPr lang="ru-RU" sz="2400" b="1" dirty="0" smtClean="0"/>
              <a:t>Статья 77. Отобрание ребенка при непосредственной угрозе жизни ребенка или его здоровью</a:t>
            </a:r>
          </a:p>
          <a:p>
            <a:pPr marL="82296" indent="0">
              <a:buNone/>
            </a:pPr>
            <a:r>
              <a:rPr lang="ru-RU" sz="2400" dirty="0" smtClean="0"/>
              <a:t>1. При непосредственной угрозе жизни ребенка или его здоровью орган опеки и попечительства вправе немедленно отобрать ребенка у родителей (одного из них) или у других лиц, на попечении которых он находится.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91050"/>
            <a:ext cx="3200400" cy="2266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34" y="4591050"/>
            <a:ext cx="325775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814"/>
            <a:ext cx="4608512" cy="5772052"/>
          </a:xfrm>
        </p:spPr>
      </p:pic>
    </p:spTree>
    <p:extLst>
      <p:ext uri="{BB962C8B-B14F-4D97-AF65-F5344CB8AC3E}">
        <p14:creationId xmlns:p14="http://schemas.microsoft.com/office/powerpoint/2010/main" val="31258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5915744"/>
          </a:xfrm>
        </p:spPr>
        <p:txBody>
          <a:bodyPr/>
          <a:lstStyle/>
          <a:p>
            <a:pPr marL="82296" indent="0">
              <a:buNone/>
            </a:pPr>
            <a:r>
              <a:rPr lang="ru-RU" sz="2800" b="1" dirty="0" smtClean="0"/>
              <a:t>Глава 16. Преступления против жизни и здоровья</a:t>
            </a:r>
          </a:p>
          <a:p>
            <a:endParaRPr lang="ru-RU" dirty="0"/>
          </a:p>
          <a:p>
            <a:pPr marL="82296" indent="0">
              <a:buNone/>
            </a:pPr>
            <a:r>
              <a:rPr lang="ru-RU" sz="2400" b="1" dirty="0" smtClean="0"/>
              <a:t>Статья 125. Оставление в опасности</a:t>
            </a:r>
          </a:p>
          <a:p>
            <a:endParaRPr lang="ru-RU" dirty="0"/>
          </a:p>
          <a:p>
            <a:pPr marL="82296" indent="0">
              <a:buNone/>
            </a:pPr>
            <a:r>
              <a:rPr lang="ru-RU" sz="2800" b="1" dirty="0" smtClean="0"/>
              <a:t>Глава 20. Преступления против семьи и несовершеннолетних</a:t>
            </a:r>
          </a:p>
          <a:p>
            <a:endParaRPr lang="ru-RU" dirty="0"/>
          </a:p>
          <a:p>
            <a:pPr marL="82296" indent="0">
              <a:buNone/>
            </a:pPr>
            <a:r>
              <a:rPr lang="ru-RU" sz="2400" b="1" dirty="0" smtClean="0"/>
              <a:t>Статья 156. Неисполнение обязанностей по воспитанию несовершеннолетнего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20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818072" cy="52676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600" b="1" dirty="0" smtClean="0"/>
          </a:p>
          <a:p>
            <a:pPr marL="82296" indent="0">
              <a:buNone/>
            </a:pPr>
            <a:endParaRPr lang="ru-RU" sz="2600" b="1" dirty="0"/>
          </a:p>
          <a:p>
            <a:pPr marL="82296" indent="0">
              <a:buNone/>
            </a:pPr>
            <a:r>
              <a:rPr lang="ru-RU" sz="2600" b="1" dirty="0" smtClean="0"/>
              <a:t>Статья </a:t>
            </a:r>
            <a:r>
              <a:rPr lang="ru-RU" sz="2600" b="1" dirty="0" smtClean="0"/>
              <a:t>125. Оставление в опасности</a:t>
            </a:r>
          </a:p>
          <a:p>
            <a:pPr marL="82296" indent="0">
              <a:buNone/>
            </a:pPr>
            <a:r>
              <a:rPr lang="ru-RU" sz="2600" dirty="0" smtClean="0"/>
              <a:t>Заведомое оставление без помощи лица, находящегося в опасном для жизни и здоровья состоянии</a:t>
            </a:r>
            <a:r>
              <a:rPr lang="ru-RU" sz="2600" dirty="0" smtClean="0"/>
              <a:t>.</a:t>
            </a:r>
            <a:endParaRPr lang="ru-RU" sz="2600" dirty="0"/>
          </a:p>
          <a:p>
            <a:pPr marL="82296" indent="0">
              <a:buNone/>
            </a:pPr>
            <a:r>
              <a:rPr lang="ru-RU" sz="2600" b="1" u="sng" dirty="0" smtClean="0"/>
              <a:t>Минимальное наказание- </a:t>
            </a:r>
            <a:r>
              <a:rPr lang="ru-RU" sz="2600" dirty="0" smtClean="0"/>
              <a:t>штраф в размере 80000 рублей;</a:t>
            </a:r>
          </a:p>
          <a:p>
            <a:pPr marL="82296" indent="0">
              <a:buNone/>
            </a:pPr>
            <a:r>
              <a:rPr lang="ru-RU" sz="2600" b="1" u="sng" dirty="0" smtClean="0"/>
              <a:t>Максимальное наказание- </a:t>
            </a:r>
            <a:r>
              <a:rPr lang="ru-RU" sz="2600" dirty="0" smtClean="0"/>
              <a:t>лишение свободы сроком до 1 года.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2" y="116632"/>
            <a:ext cx="3281189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7338"/>
            <a:ext cx="3028950" cy="241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7890080" cy="5411688"/>
          </a:xfrm>
        </p:spPr>
        <p:txBody>
          <a:bodyPr/>
          <a:lstStyle/>
          <a:p>
            <a:pPr marL="82296" indent="0">
              <a:buNone/>
            </a:pPr>
            <a:r>
              <a:rPr lang="ru-RU" sz="2400" b="1" dirty="0" smtClean="0"/>
              <a:t>Статья 125. Неисполнение обязанностей по воспитанию несовершеннолетнего</a:t>
            </a:r>
          </a:p>
          <a:p>
            <a:pPr marL="82296" indent="0">
              <a:buNone/>
            </a:pPr>
            <a:r>
              <a:rPr lang="ru-RU" sz="2400" dirty="0" smtClean="0"/>
              <a:t>Неисполнение или ненадлежащее исполнение обязанностей по воспитанию несовершеннолетнего родителем или иным лицом, на которое возложены эти обязанности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b="1" dirty="0" smtClean="0"/>
              <a:t>Минимальное наказание- </a:t>
            </a:r>
            <a:r>
              <a:rPr lang="ru-RU" sz="2400" dirty="0" smtClean="0"/>
              <a:t>штраф в размере 100000 </a:t>
            </a:r>
            <a:r>
              <a:rPr lang="ru-RU" sz="2400" dirty="0" smtClean="0"/>
              <a:t>рублей;</a:t>
            </a:r>
          </a:p>
          <a:p>
            <a:pPr marL="82296" indent="0">
              <a:buNone/>
            </a:pPr>
            <a:r>
              <a:rPr lang="ru-RU" sz="2400" b="1" dirty="0" smtClean="0"/>
              <a:t>Максимальное наказание- </a:t>
            </a:r>
            <a:r>
              <a:rPr lang="ru-RU" sz="2400" dirty="0" smtClean="0"/>
              <a:t>лишение свободы сроком до 5 лет.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4491"/>
            <a:ext cx="4094886" cy="2436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38" y="4294491"/>
            <a:ext cx="3845264" cy="24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615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/>
              <a:t>За невыполнение или ненадлежащее выполнение родительских обязанностей, а также за совершение правонарушений в отношении своих детей </a:t>
            </a:r>
            <a:r>
              <a:rPr lang="ru-RU" sz="2800" b="1" dirty="0" smtClean="0"/>
              <a:t>родители несут административную, уголовную и иную ответственность.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464451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Законы, нормативно-правовые 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8064896" cy="439248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b="1" dirty="0" smtClean="0"/>
              <a:t>1. Конвенция </a:t>
            </a:r>
            <a:r>
              <a:rPr lang="ru-RU" b="1" dirty="0" smtClean="0"/>
              <a:t>ООН о правах </a:t>
            </a:r>
            <a:r>
              <a:rPr lang="ru-RU" b="1" dirty="0" smtClean="0"/>
              <a:t>ребенка;</a:t>
            </a:r>
          </a:p>
          <a:p>
            <a:pPr marL="82296" indent="0">
              <a:buNone/>
            </a:pPr>
            <a:r>
              <a:rPr lang="ru-RU" b="1" dirty="0" smtClean="0"/>
              <a:t>2. Конституция </a:t>
            </a:r>
            <a:r>
              <a:rPr lang="ru-RU" b="1" dirty="0" smtClean="0"/>
              <a:t>РФ;</a:t>
            </a:r>
          </a:p>
          <a:p>
            <a:pPr marL="82296" indent="0">
              <a:buNone/>
            </a:pPr>
            <a:r>
              <a:rPr lang="ru-RU" b="1" dirty="0" smtClean="0"/>
              <a:t>3. Семейный </a:t>
            </a:r>
            <a:r>
              <a:rPr lang="ru-RU" b="1" dirty="0" smtClean="0"/>
              <a:t>Кодекс РФ;</a:t>
            </a:r>
            <a:endParaRPr lang="ru-RU" b="1" dirty="0"/>
          </a:p>
          <a:p>
            <a:pPr marL="82296" indent="0">
              <a:buNone/>
            </a:pPr>
            <a:r>
              <a:rPr lang="ru-RU" b="1" dirty="0" smtClean="0"/>
              <a:t>4. Уголовный </a:t>
            </a:r>
            <a:r>
              <a:rPr lang="ru-RU" b="1" dirty="0" smtClean="0"/>
              <a:t>Кодекс РФ;</a:t>
            </a:r>
          </a:p>
          <a:p>
            <a:pPr marL="82296" indent="0">
              <a:buNone/>
            </a:pPr>
            <a:r>
              <a:rPr lang="ru-RU" b="1" dirty="0" smtClean="0"/>
              <a:t>5. Административный </a:t>
            </a:r>
            <a:r>
              <a:rPr lang="ru-RU" b="1" dirty="0"/>
              <a:t>Кодекс РФ</a:t>
            </a:r>
          </a:p>
          <a:p>
            <a:pPr marL="82296" indent="0">
              <a:buNone/>
            </a:pPr>
            <a:r>
              <a:rPr lang="ru-RU" b="1" dirty="0" smtClean="0"/>
              <a:t>6. ФЗ </a:t>
            </a:r>
            <a:r>
              <a:rPr lang="ru-RU" b="1" dirty="0" smtClean="0"/>
              <a:t>«Об образовании РФ»;</a:t>
            </a:r>
          </a:p>
          <a:p>
            <a:pPr marL="82296" indent="0">
              <a:buNone/>
            </a:pPr>
            <a:r>
              <a:rPr lang="ru-RU" b="1" dirty="0" smtClean="0"/>
              <a:t>7. В </a:t>
            </a:r>
            <a:r>
              <a:rPr lang="ru-RU" b="1" dirty="0" smtClean="0"/>
              <a:t>разработке находятся законодательные документы регионального (федерального) значения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35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464496" cy="5400600"/>
          </a:xfrm>
        </p:spPr>
      </p:pic>
    </p:spTree>
    <p:extLst>
      <p:ext uri="{BB962C8B-B14F-4D97-AF65-F5344CB8AC3E}">
        <p14:creationId xmlns:p14="http://schemas.microsoft.com/office/powerpoint/2010/main" val="3186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Статья 18.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b="1" dirty="0" smtClean="0"/>
              <a:t>Родители имеют общую и первичную ответственность за воспитание </a:t>
            </a:r>
            <a:r>
              <a:rPr lang="ru-RU" sz="4000" b="1" dirty="0" smtClean="0"/>
              <a:t>и </a:t>
            </a:r>
            <a:r>
              <a:rPr lang="ru-RU" sz="4000" b="1" dirty="0" smtClean="0"/>
              <a:t>развитие ребенка. </a:t>
            </a:r>
            <a:r>
              <a:rPr lang="ru-RU" sz="4000" b="1" u="sng" dirty="0" smtClean="0"/>
              <a:t>Они обязаны в первую очередь</a:t>
            </a:r>
            <a:r>
              <a:rPr lang="ru-RU" sz="4000" b="1" dirty="0" smtClean="0"/>
              <a:t> думать об интересах ребенка.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828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8680"/>
            <a:ext cx="4464496" cy="5544616"/>
          </a:xfrm>
        </p:spPr>
      </p:pic>
    </p:spTree>
    <p:extLst>
      <p:ext uri="{BB962C8B-B14F-4D97-AF65-F5344CB8AC3E}">
        <p14:creationId xmlns:p14="http://schemas.microsoft.com/office/powerpoint/2010/main" val="37422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7962088" cy="446449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600" b="1" dirty="0" smtClean="0"/>
              <a:t>Статья </a:t>
            </a:r>
            <a:r>
              <a:rPr lang="ru-RU" sz="2600" b="1" dirty="0"/>
              <a:t>38.</a:t>
            </a:r>
          </a:p>
          <a:p>
            <a:pPr marL="82296" indent="0">
              <a:buNone/>
            </a:pPr>
            <a:r>
              <a:rPr lang="ru-RU" sz="2600" dirty="0" smtClean="0"/>
              <a:t>1. Материнство и детство, семья находятся под защитой государства;</a:t>
            </a:r>
          </a:p>
          <a:p>
            <a:pPr marL="82296" indent="0">
              <a:buNone/>
            </a:pPr>
            <a:r>
              <a:rPr lang="ru-RU" sz="2600" b="1" dirty="0"/>
              <a:t>п</a:t>
            </a:r>
            <a:r>
              <a:rPr lang="ru-RU" sz="2600" b="1" dirty="0" smtClean="0"/>
              <a:t>.2. </a:t>
            </a:r>
            <a:r>
              <a:rPr lang="ru-RU" sz="2600" b="1" u="sng" dirty="0" smtClean="0"/>
              <a:t>Забота о детях, их воспитание- равное право и обязанность родителей</a:t>
            </a:r>
            <a:r>
              <a:rPr lang="ru-RU" sz="2600" b="1" u="sng" dirty="0" smtClean="0"/>
              <a:t>;</a:t>
            </a:r>
            <a:endParaRPr lang="ru-RU" sz="2600" b="1" u="sng" dirty="0" smtClean="0"/>
          </a:p>
          <a:p>
            <a:pPr marL="82296" indent="0">
              <a:buNone/>
            </a:pPr>
            <a:r>
              <a:rPr lang="ru-RU" sz="2600" b="1" dirty="0" smtClean="0"/>
              <a:t>Статья 43.</a:t>
            </a:r>
          </a:p>
          <a:p>
            <a:pPr marL="82296" indent="0">
              <a:buNone/>
            </a:pPr>
            <a:r>
              <a:rPr lang="ru-RU" sz="2600" dirty="0" smtClean="0"/>
              <a:t>п.1. Каждый имеет право на образование.</a:t>
            </a:r>
          </a:p>
          <a:p>
            <a:pPr marL="82296" indent="0">
              <a:buNone/>
            </a:pPr>
            <a:r>
              <a:rPr lang="ru-RU" sz="2600" dirty="0"/>
              <a:t>п</a:t>
            </a:r>
            <a:r>
              <a:rPr lang="ru-RU" sz="2600" dirty="0" smtClean="0"/>
              <a:t>.4. Основное общее образование обязательно. </a:t>
            </a:r>
          </a:p>
          <a:p>
            <a:pPr marL="82296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  Родители или лица, их заменяющие,  </a:t>
            </a:r>
          </a:p>
          <a:p>
            <a:pPr marL="82296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  обеспечивают получение детьми </a:t>
            </a:r>
            <a:r>
              <a:rPr lang="ru-RU" sz="2600" b="1" dirty="0" smtClean="0"/>
              <a:t>основного   </a:t>
            </a:r>
          </a:p>
          <a:p>
            <a:pPr marL="82296" indent="0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      общего образования.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4561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4037831" cy="5328592"/>
          </a:xfrm>
        </p:spPr>
      </p:pic>
    </p:spTree>
    <p:extLst>
      <p:ext uri="{BB962C8B-B14F-4D97-AF65-F5344CB8AC3E}">
        <p14:creationId xmlns:p14="http://schemas.microsoft.com/office/powerpoint/2010/main" val="29182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8100392" cy="504056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b="1" dirty="0" smtClean="0"/>
              <a:t>Статья 9. Меры по осуществлению контроля за посещаемостью детьми общеобразовательных учреждений</a:t>
            </a:r>
            <a:endParaRPr lang="ru-RU" sz="2000" b="1" dirty="0"/>
          </a:p>
          <a:p>
            <a:pPr marL="82296" indent="0">
              <a:buNone/>
            </a:pPr>
            <a:r>
              <a:rPr lang="ru-RU" sz="2000" dirty="0" smtClean="0"/>
              <a:t>П.2. Общеобразовательное учреждение осуществляет контроль за посещаемостью обучающимися, воспитанниками занятий, предусмотренных учебным планом, в соответствии с уставом образовательного учреждения.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Родители обязаны в течение трех часов сообщить в образовательное учреждение причину, по которой ребенок не приступил к занятиям;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В случае, если причина пропусков ребенком не является уважительной, а родители не предпринимают мер по возвращению ребенка в образовательное учреждение, образовательное учреждение должно уведомить о данном факте КДН и ЗП;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КДН и ЗП принимает меры в отношении учащихся, не посещающих уроки родителей, которые не исполняют родительские обязанности, в соответствии с законодательством РФ;</a:t>
            </a:r>
          </a:p>
          <a:p>
            <a:pPr marL="82296" indent="0">
              <a:buNone/>
            </a:pPr>
            <a:r>
              <a:rPr lang="ru-RU" sz="2000" dirty="0" smtClean="0"/>
              <a:t>П.5. </a:t>
            </a:r>
            <a:r>
              <a:rPr lang="ru-RU" sz="2000" b="1" dirty="0" smtClean="0"/>
              <a:t>Родители (законные представители) ребенка несут ответственность за его воспитание, поучение им общего образования в соответствии с федеральным законодательством.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768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1250</Words>
  <Application>Microsoft Office PowerPoint</Application>
  <PresentationFormat>Экран (4:3)</PresentationFormat>
  <Paragraphs>121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  «Права, обязанности  и ответственность родителей  (законных представителей)»  Российской Федерации</vt:lpstr>
      <vt:lpstr>Цель:</vt:lpstr>
      <vt:lpstr>Основные Законы, нормативно-правовые акты</vt:lpstr>
      <vt:lpstr>Презентация PowerPoint</vt:lpstr>
      <vt:lpstr>Статья 18. 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4. Обучающиеся и их родители  (законные представители)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«Права, обязанности  и ответственность  родителей (закон- ных представителей)»  Российской Федерации</dc:title>
  <dc:creator>Анжела</dc:creator>
  <cp:lastModifiedBy>Анжела</cp:lastModifiedBy>
  <cp:revision>18</cp:revision>
  <dcterms:created xsi:type="dcterms:W3CDTF">2018-12-12T03:01:24Z</dcterms:created>
  <dcterms:modified xsi:type="dcterms:W3CDTF">2018-12-12T07:59:59Z</dcterms:modified>
</cp:coreProperties>
</file>