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4C232B0-5A78-45BD-8E5A-1343319193F1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031577-F3C2-45B2-A50D-2D48B899D3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915743"/>
          </a:xfrm>
        </p:spPr>
        <p:txBody>
          <a:bodyPr/>
          <a:lstStyle/>
          <a:p>
            <a:r>
              <a:rPr lang="ru-RU" sz="5400" dirty="0" smtClean="0"/>
              <a:t>Права и обязанности несовершеннолетних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/>
              <a:t/>
            </a:r>
            <a:br>
              <a:rPr lang="ru-RU" sz="5400" dirty="0"/>
            </a:br>
            <a:r>
              <a:rPr lang="ru-RU" sz="2400" b="1" dirty="0" smtClean="0">
                <a:solidFill>
                  <a:schemeClr val="tx1"/>
                </a:solidFill>
              </a:rPr>
              <a:t>Кызыл-2018 г.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121920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1"/>
                </a:solidFill>
              </a:rPr>
              <a:t>Агентство по делам семьи и детей Республики Тыва</a:t>
            </a:r>
            <a:endParaRPr lang="ru-RU" b="1" u="sng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88640"/>
            <a:ext cx="185665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412776"/>
          </a:xfrm>
        </p:spPr>
        <p:txBody>
          <a:bodyPr/>
          <a:lstStyle/>
          <a:p>
            <a:r>
              <a:rPr lang="ru-RU" sz="5000" dirty="0" smtClean="0"/>
              <a:t>Обязанности несовершеннолетних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97152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</a:rPr>
              <a:t>Граждане обязаны соблюдать Конституцию Российской Федерации и законы страны, в том числе законы и подзаконные акты субъектов РФ, уставы школ, правила внутреннего распорядка и т.д.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</a:rPr>
              <a:t>Каждый гражданин обязан платить налоги и сборы (Конституция РФ)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</a:rPr>
              <a:t>Каждый обязан заботиться о сохранении исторического и культурного наследия, беречь памятники истории и культуры (Конституция РФ)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</a:rPr>
              <a:t>Каждый обязан сохранять природу и окружающую среду, бережно относиться к природным богатствам (Конституция РФ)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1"/>
                </a:solidFill>
              </a:rPr>
              <a:t>Каждый несовершеннолетний обязан получить основное общее образование ( ФЗ «Об образовании»)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6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979512"/>
          </a:xfrm>
        </p:spPr>
        <p:txBody>
          <a:bodyPr/>
          <a:lstStyle/>
          <a:p>
            <a:r>
              <a:rPr lang="ru-RU" sz="5000" dirty="0" smtClean="0"/>
              <a:t>Уголовная ответственность несовершеннолетних</a:t>
            </a:r>
            <a:endParaRPr lang="ru-RU" sz="5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492896"/>
            <a:ext cx="5616624" cy="4041229"/>
          </a:xfrm>
        </p:spPr>
      </p:pic>
    </p:spTree>
    <p:extLst>
      <p:ext uri="{BB962C8B-B14F-4D97-AF65-F5344CB8AC3E}">
        <p14:creationId xmlns:p14="http://schemas.microsoft.com/office/powerpoint/2010/main" val="324858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175" y="332656"/>
            <a:ext cx="9036496" cy="763488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Категории несовершеннолетних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Несовершеннолетние до 14 лет- не достигшие возраста уголовной ответственности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Несовершеннолетние с 14 лет- уголовная ответственность за некоторые виды преступлений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Несовершеннолетние с 16 лет- полная уголовная ответственность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Лицо признается достигшим определенного возраста на следующие за днем рождения сутки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11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Уголовная ответственность с 14 лет: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убийство (ст.105)</a:t>
            </a:r>
          </a:p>
          <a:p>
            <a:pPr>
              <a:spcAft>
                <a:spcPts val="600"/>
              </a:spcAft>
            </a:pPr>
            <a:r>
              <a:rPr lang="ru-RU" u="sng" dirty="0">
                <a:solidFill>
                  <a:schemeClr val="tx1"/>
                </a:solidFill>
              </a:rPr>
              <a:t>у</a:t>
            </a:r>
            <a:r>
              <a:rPr lang="ru-RU" u="sng" dirty="0" smtClean="0">
                <a:solidFill>
                  <a:schemeClr val="tx1"/>
                </a:solidFill>
              </a:rPr>
              <a:t>мышленное причинение тяжкого вреда здоровью </a:t>
            </a:r>
            <a:r>
              <a:rPr lang="ru-RU" dirty="0" smtClean="0">
                <a:solidFill>
                  <a:schemeClr val="tx1"/>
                </a:solidFill>
              </a:rPr>
              <a:t>(ст.111)</a:t>
            </a:r>
          </a:p>
          <a:p>
            <a:pPr>
              <a:spcAft>
                <a:spcPts val="600"/>
              </a:spcAft>
            </a:pPr>
            <a:r>
              <a:rPr lang="ru-RU" u="sng" dirty="0">
                <a:solidFill>
                  <a:schemeClr val="tx1"/>
                </a:solidFill>
              </a:rPr>
              <a:t>у</a:t>
            </a:r>
            <a:r>
              <a:rPr lang="ru-RU" u="sng" dirty="0" smtClean="0">
                <a:solidFill>
                  <a:schemeClr val="tx1"/>
                </a:solidFill>
              </a:rPr>
              <a:t>мышленное причинение средней тяжести вреда здоровью </a:t>
            </a:r>
            <a:r>
              <a:rPr lang="ru-RU" dirty="0" smtClean="0">
                <a:solidFill>
                  <a:schemeClr val="tx1"/>
                </a:solidFill>
              </a:rPr>
              <a:t>(ст.112)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охищение человека (ст.126)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знасилование (ст.131)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асильственные действия сексуального характера (ст.132)</a:t>
            </a:r>
          </a:p>
          <a:p>
            <a:pPr>
              <a:spcAft>
                <a:spcPts val="600"/>
              </a:spcAft>
            </a:pPr>
            <a:r>
              <a:rPr lang="ru-RU" u="sng" dirty="0">
                <a:solidFill>
                  <a:schemeClr val="tx1"/>
                </a:solidFill>
              </a:rPr>
              <a:t>к</a:t>
            </a:r>
            <a:r>
              <a:rPr lang="ru-RU" u="sng" dirty="0" smtClean="0">
                <a:solidFill>
                  <a:schemeClr val="tx1"/>
                </a:solidFill>
              </a:rPr>
              <a:t>ража</a:t>
            </a:r>
            <a:r>
              <a:rPr lang="ru-RU" dirty="0" smtClean="0">
                <a:solidFill>
                  <a:schemeClr val="tx1"/>
                </a:solidFill>
              </a:rPr>
              <a:t> (ст.158)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рабеж (ст.161)</a:t>
            </a:r>
          </a:p>
          <a:p>
            <a:pPr lvl="0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</a:rPr>
              <a:t>разбой (ст.162)</a:t>
            </a:r>
          </a:p>
          <a:p>
            <a:pPr lvl="0">
              <a:spcAft>
                <a:spcPts val="600"/>
              </a:spcAft>
            </a:pPr>
            <a:r>
              <a:rPr lang="ru-RU" u="sng" dirty="0">
                <a:solidFill>
                  <a:prstClr val="black"/>
                </a:solidFill>
              </a:rPr>
              <a:t>вымогательство</a:t>
            </a:r>
            <a:r>
              <a:rPr lang="ru-RU" dirty="0">
                <a:solidFill>
                  <a:prstClr val="black"/>
                </a:solidFill>
              </a:rPr>
              <a:t> (ст. 163)</a:t>
            </a:r>
          </a:p>
          <a:p>
            <a:pPr lvl="0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</a:rPr>
              <a:t>неправомерное завладение автомобилем или иным транспортным средством без цели хищения (ст.166)</a:t>
            </a:r>
          </a:p>
          <a:p>
            <a:pPr>
              <a:spcAft>
                <a:spcPts val="600"/>
              </a:spcAft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89665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sz="3200" b="1" dirty="0">
                <a:solidFill>
                  <a:prstClr val="black"/>
                </a:solidFill>
              </a:rPr>
              <a:t>Уголовная ответственность с 14 лет:</a:t>
            </a:r>
          </a:p>
          <a:p>
            <a:pPr>
              <a:spcAft>
                <a:spcPts val="600"/>
              </a:spcAft>
            </a:pPr>
            <a:r>
              <a:rPr lang="ru-RU" u="sng" dirty="0" smtClean="0">
                <a:solidFill>
                  <a:schemeClr val="tx1"/>
                </a:solidFill>
              </a:rPr>
              <a:t>умышленное уничтожение или повреждение имущества при отягчающих обстоятельствах </a:t>
            </a:r>
            <a:r>
              <a:rPr lang="ru-RU" dirty="0" smtClean="0">
                <a:solidFill>
                  <a:schemeClr val="tx1"/>
                </a:solidFill>
              </a:rPr>
              <a:t>(ст.167)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т</a:t>
            </a:r>
            <a:r>
              <a:rPr lang="ru-RU" dirty="0" smtClean="0">
                <a:solidFill>
                  <a:schemeClr val="tx1"/>
                </a:solidFill>
              </a:rPr>
              <a:t>еррористический акт (ст.205)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захват заложника (ст.206)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аведомо ложное сообщение о террористическом акте (ст.207)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улиганство при отягчающих обстоятельствах (ст.213)</a:t>
            </a:r>
          </a:p>
          <a:p>
            <a:pPr>
              <a:spcAft>
                <a:spcPts val="600"/>
              </a:spcAft>
            </a:pPr>
            <a:r>
              <a:rPr lang="ru-RU" u="sng" dirty="0">
                <a:solidFill>
                  <a:schemeClr val="tx1"/>
                </a:solidFill>
              </a:rPr>
              <a:t>в</a:t>
            </a:r>
            <a:r>
              <a:rPr lang="ru-RU" u="sng" dirty="0" smtClean="0">
                <a:solidFill>
                  <a:schemeClr val="tx1"/>
                </a:solidFill>
              </a:rPr>
              <a:t>андализм</a:t>
            </a:r>
            <a:r>
              <a:rPr lang="ru-RU" dirty="0" smtClean="0">
                <a:solidFill>
                  <a:schemeClr val="tx1"/>
                </a:solidFill>
              </a:rPr>
              <a:t> (ст.214)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ищение либо вымогательство оружия, боеприпасов, взрывчатых веществ, взрывных устройств (ст.226)</a:t>
            </a:r>
          </a:p>
          <a:p>
            <a:pPr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ищение либо вымогательство наркотических средств или психотропных веществ (ст.229)</a:t>
            </a:r>
          </a:p>
          <a:p>
            <a:pPr>
              <a:spcAft>
                <a:spcPts val="600"/>
              </a:spcAft>
            </a:pPr>
            <a:r>
              <a:rPr lang="ru-RU" u="sng" dirty="0">
                <a:solidFill>
                  <a:schemeClr val="tx1"/>
                </a:solidFill>
              </a:rPr>
              <a:t>п</a:t>
            </a:r>
            <a:r>
              <a:rPr lang="ru-RU" u="sng" dirty="0" smtClean="0">
                <a:solidFill>
                  <a:schemeClr val="tx1"/>
                </a:solidFill>
              </a:rPr>
              <a:t>риведение в негодность транспортных средств или путей сообщения </a:t>
            </a:r>
            <a:r>
              <a:rPr lang="ru-RU" dirty="0" smtClean="0">
                <a:solidFill>
                  <a:schemeClr val="tx1"/>
                </a:solidFill>
              </a:rPr>
              <a:t>(ст.267)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488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938869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Виды наказаний: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Штраф</a:t>
            </a:r>
            <a:r>
              <a:rPr lang="ru-RU" dirty="0" smtClean="0">
                <a:solidFill>
                  <a:schemeClr val="tx1"/>
                </a:solidFill>
              </a:rPr>
              <a:t> (как при наличии самостоятельного заработка, так и при его отсутствии)- до 50 тыс. руб.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Лишение права заниматься определенной деятельностью- </a:t>
            </a:r>
            <a:r>
              <a:rPr lang="ru-RU" dirty="0" smtClean="0">
                <a:solidFill>
                  <a:schemeClr val="tx1"/>
                </a:solidFill>
              </a:rPr>
              <a:t>до 5 лет основного наказания и до 3 лет дополнительного. (Например- права управления мопедом в результате неоднократного нарушения ПДД)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Обязательные работы- </a:t>
            </a:r>
            <a:r>
              <a:rPr lang="ru-RU" dirty="0" smtClean="0">
                <a:solidFill>
                  <a:schemeClr val="tx1"/>
                </a:solidFill>
              </a:rPr>
              <a:t>бесплатные общественно полезные работы до 160 часов в свободное от учебы или основной работы время (Например- благоустройство городов и поселков, уход за больными, очистка улиц, погрузочно-разгрузочные работы и т.д.)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488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59014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200" b="1" dirty="0">
                <a:solidFill>
                  <a:prstClr val="black"/>
                </a:solidFill>
              </a:rPr>
              <a:t>Виды </a:t>
            </a:r>
            <a:r>
              <a:rPr lang="ru-RU" sz="3200" b="1" dirty="0" smtClean="0">
                <a:solidFill>
                  <a:prstClr val="black"/>
                </a:solidFill>
              </a:rPr>
              <a:t>наказаний: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Исправительные работы- </a:t>
            </a:r>
            <a:r>
              <a:rPr lang="ru-RU" dirty="0" smtClean="0">
                <a:solidFill>
                  <a:schemeClr val="tx1"/>
                </a:solidFill>
              </a:rPr>
              <a:t>до 1 года, из заработка осужденного производятся удержания в пользу государства до 20%  заработка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Ограничение свободы- </a:t>
            </a:r>
            <a:r>
              <a:rPr lang="ru-RU" dirty="0" smtClean="0">
                <a:solidFill>
                  <a:schemeClr val="tx1"/>
                </a:solidFill>
              </a:rPr>
              <a:t>от 2-х месяцев до 2-х лет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Лишение свободы- </a:t>
            </a:r>
            <a:r>
              <a:rPr lang="ru-RU" dirty="0" smtClean="0">
                <a:solidFill>
                  <a:schemeClr val="tx1"/>
                </a:solidFill>
              </a:rPr>
              <a:t>от 2-х месяцев до 10 лет. Вид наказания отбывается в </a:t>
            </a:r>
            <a:r>
              <a:rPr lang="ru-RU" dirty="0" err="1" smtClean="0">
                <a:solidFill>
                  <a:schemeClr val="tx1"/>
                </a:solidFill>
              </a:rPr>
              <a:t>воспитательно</a:t>
            </a:r>
            <a:r>
              <a:rPr lang="ru-RU" dirty="0" smtClean="0">
                <a:solidFill>
                  <a:schemeClr val="tx1"/>
                </a:solidFill>
              </a:rPr>
              <a:t>-трудовой колонии, при достижении 18-летнего возраста, при положительных характеристиках, осужденный может быть оставлен там до 20 лет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2993058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Освобождение от уголовной ответственности: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В связи с </a:t>
            </a:r>
            <a:r>
              <a:rPr lang="ru-RU" sz="2600" u="sng" dirty="0" smtClean="0">
                <a:solidFill>
                  <a:schemeClr val="tx1"/>
                </a:solidFill>
              </a:rPr>
              <a:t>деятельным раскаянием </a:t>
            </a:r>
            <a:r>
              <a:rPr lang="ru-RU" sz="2600" dirty="0" smtClean="0">
                <a:solidFill>
                  <a:schemeClr val="tx1"/>
                </a:solidFill>
              </a:rPr>
              <a:t>(ст.75 УК РФ)- т.е. при добровольной явке с повинной, способствовании раскрытия преступления и возмещении причиненного вреда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При возмещении причиненного ущерба, либо ином </a:t>
            </a:r>
            <a:r>
              <a:rPr lang="ru-RU" sz="2600" u="sng" dirty="0" smtClean="0">
                <a:solidFill>
                  <a:schemeClr val="tx1"/>
                </a:solidFill>
              </a:rPr>
              <a:t>заглаживании вреда </a:t>
            </a:r>
            <a:r>
              <a:rPr lang="ru-RU" sz="2600" dirty="0" smtClean="0">
                <a:solidFill>
                  <a:schemeClr val="tx1"/>
                </a:solidFill>
              </a:rPr>
              <a:t>в связи с примирением с потерпевшим (ст.76 УК РФ)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4114423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Принудительные меры воспитательного воздействия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(может быть назначено одновременно несколько):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Предупреждение</a:t>
            </a:r>
            <a:r>
              <a:rPr lang="ru-RU" dirty="0" smtClean="0">
                <a:solidFill>
                  <a:schemeClr val="tx1"/>
                </a:solidFill>
              </a:rPr>
              <a:t>- разъяснение вреда и последствий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Передача под надзор родителей- </a:t>
            </a:r>
            <a:r>
              <a:rPr lang="ru-RU" dirty="0" smtClean="0">
                <a:solidFill>
                  <a:schemeClr val="tx1"/>
                </a:solidFill>
              </a:rPr>
              <a:t>возложение на родителей обязанности по воспитательному воздействию на несовершеннолетнего и контролю за его поведением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Обязанность загладить причиненный вред</a:t>
            </a:r>
          </a:p>
          <a:p>
            <a:pPr>
              <a:spcAft>
                <a:spcPts val="600"/>
              </a:spcAft>
            </a:pPr>
            <a:r>
              <a:rPr lang="ru-RU" b="1" u="sng" dirty="0" smtClean="0">
                <a:solidFill>
                  <a:schemeClr val="tx1"/>
                </a:solidFill>
              </a:rPr>
              <a:t>Ограничение досуга и установление  особых требований к поведению- </a:t>
            </a:r>
            <a:r>
              <a:rPr lang="ru-RU" dirty="0" smtClean="0">
                <a:solidFill>
                  <a:schemeClr val="tx1"/>
                </a:solidFill>
              </a:rPr>
              <a:t>запрет посещения определенных мест, использования определенных форм досуга, ограничение пребывания вне дома в определенное время суток, выезда без специального разрешения и т.д.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sz="5000" dirty="0" smtClean="0"/>
              <a:t>Уголовная ответственность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581813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1600200"/>
          </a:xfrm>
        </p:spPr>
        <p:txBody>
          <a:bodyPr/>
          <a:lstStyle/>
          <a:p>
            <a:r>
              <a:rPr lang="ru-RU" dirty="0" smtClean="0"/>
              <a:t>Административная ответственность несовершеннолетних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71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600200"/>
          </a:xfrm>
        </p:spPr>
        <p:txBody>
          <a:bodyPr/>
          <a:lstStyle/>
          <a:p>
            <a:r>
              <a:rPr lang="ru-RU" dirty="0" smtClean="0"/>
              <a:t>Права несовершеннолетних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403244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64488" cy="1340768"/>
          </a:xfrm>
        </p:spPr>
        <p:txBody>
          <a:bodyPr/>
          <a:lstStyle/>
          <a:p>
            <a:r>
              <a:rPr lang="ru-RU" sz="5000" dirty="0"/>
              <a:t>Административная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Административной ответственности подлежит лицо в возрасте с 16 лет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Административные дела несовершеннолетних решаются в комиссии по делам несовершеннолетних и защите их прав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За некоторые правонарушения (например нарушение ПДД)- могут быть привлечены к административной ответственности на общих основаниях, как и взрослые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669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39552"/>
          </a:xfrm>
        </p:spPr>
        <p:txBody>
          <a:bodyPr/>
          <a:lstStyle/>
          <a:p>
            <a:r>
              <a:rPr lang="ru-RU" dirty="0"/>
              <a:t>Административная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3800" b="1" dirty="0" smtClean="0">
                <a:solidFill>
                  <a:schemeClr val="tx1"/>
                </a:solidFill>
              </a:rPr>
              <a:t>Наиболее распространенные административные проступки:</a:t>
            </a:r>
          </a:p>
          <a:p>
            <a:r>
              <a:rPr lang="ru-RU" sz="3200" u="sng" dirty="0" smtClean="0">
                <a:solidFill>
                  <a:schemeClr val="tx1"/>
                </a:solidFill>
              </a:rPr>
              <a:t>Мелкое хулиганство </a:t>
            </a:r>
            <a:r>
              <a:rPr lang="ru-RU" sz="3200" dirty="0" smtClean="0">
                <a:solidFill>
                  <a:schemeClr val="tx1"/>
                </a:solidFill>
              </a:rPr>
              <a:t>(ст.20.1. КоАП РФ)- действия. Выражающие явное неуважение к обществу, сопровождающиеся нецензурной бранью в общественных местах, оскорбительное приставание к гражданам (например- хватание за одежду или руки, срыв головного убора, преграждение прохода и т.д.), действия,  сопровождающиеся уничтожением или повреждением чужого имущества (например- надписи на заборах или стенах, порча газонов ночью и т.д.)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8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39552"/>
          </a:xfrm>
        </p:spPr>
        <p:txBody>
          <a:bodyPr/>
          <a:lstStyle/>
          <a:p>
            <a:r>
              <a:rPr lang="ru-RU" dirty="0"/>
              <a:t>Административная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Наиболее распространенные административные </a:t>
            </a:r>
            <a:r>
              <a:rPr lang="ru-RU" sz="3200" b="1" dirty="0" smtClean="0">
                <a:solidFill>
                  <a:schemeClr val="tx1"/>
                </a:solidFill>
              </a:rPr>
              <a:t>проступки, нарушающие порядок в общественных местах: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Распитие пива, алкогольной и спиртосодержащей продукции, либо потребление наркотических средств в общественных местах (ст. 20.20. КоАП РФ)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Появление в общественных местах в состоянии алкогольного или наркотического опьянения (ст.20.21. КоАП РФ)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43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200" b="1" dirty="0">
                <a:solidFill>
                  <a:prstClr val="black"/>
                </a:solidFill>
              </a:rPr>
              <a:t>Наиболее распространенные административные проступки, </a:t>
            </a:r>
            <a:r>
              <a:rPr lang="ru-RU" sz="3200" b="1" dirty="0" smtClean="0">
                <a:solidFill>
                  <a:prstClr val="black"/>
                </a:solidFill>
              </a:rPr>
              <a:t>посягающие на здоровье населения: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Потребление наркотических средств и психотропных веществ без назначения врача (ст. 6.9. КоАП РФ)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Незаконный оборот (приобретение, хранение, перевозка, изготовление, переработка без цели сбыта) наркотических средств и психотропных веществ (ст. 6.8. КоАП РФ)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117196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sz="3200" b="1" dirty="0">
                <a:solidFill>
                  <a:prstClr val="black"/>
                </a:solidFill>
              </a:rPr>
              <a:t>Наиболее распространенные административные </a:t>
            </a:r>
            <a:r>
              <a:rPr lang="ru-RU" sz="3200" b="1" dirty="0" smtClean="0">
                <a:solidFill>
                  <a:prstClr val="black"/>
                </a:solidFill>
              </a:rPr>
              <a:t>проступки против собственности:</a:t>
            </a:r>
          </a:p>
          <a:p>
            <a:r>
              <a:rPr lang="ru-RU" sz="2600" u="sng" dirty="0" smtClean="0">
                <a:solidFill>
                  <a:prstClr val="black"/>
                </a:solidFill>
              </a:rPr>
              <a:t>Мелкое хищение </a:t>
            </a:r>
            <a:r>
              <a:rPr lang="ru-RU" sz="2600" dirty="0" smtClean="0">
                <a:solidFill>
                  <a:prstClr val="black"/>
                </a:solidFill>
              </a:rPr>
              <a:t>(ст. 7.27. КоАП РФ)- совершенное путем кражи, мошенничества, присвоения или растраты, если стоимость похищенного не более 1000 рублей.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Административная </a:t>
            </a:r>
            <a:r>
              <a:rPr lang="ru-RU" dirty="0" smtClean="0"/>
              <a:t>ответственность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311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600" b="1" dirty="0" smtClean="0">
                <a:solidFill>
                  <a:schemeClr val="tx1"/>
                </a:solidFill>
              </a:rPr>
              <a:t>Виды наказаний: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Предупреждение</a:t>
            </a:r>
            <a:r>
              <a:rPr lang="ru-RU" sz="3400" dirty="0" smtClean="0">
                <a:solidFill>
                  <a:schemeClr val="tx1"/>
                </a:solidFill>
              </a:rPr>
              <a:t>- разъяснение вреда и последствий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Передача под надзор родителей- </a:t>
            </a:r>
            <a:r>
              <a:rPr lang="ru-RU" sz="3400" dirty="0" smtClean="0">
                <a:solidFill>
                  <a:schemeClr val="tx1"/>
                </a:solidFill>
              </a:rPr>
              <a:t>возложение на родителей обязанности по воспитательному воздействию на несовершеннолетнего и контролю за его поведением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Обязанность загладить причиненный вред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Ограничение досуга и установление особых требований к поведению- </a:t>
            </a:r>
            <a:r>
              <a:rPr lang="ru-RU" sz="3400" dirty="0" smtClean="0">
                <a:solidFill>
                  <a:schemeClr val="tx1"/>
                </a:solidFill>
              </a:rPr>
              <a:t>запрет посещения определенных мест, использования определенных форм досуга, ограничение пребывания вне дома в определенное время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Выговор, строгий выговор</a:t>
            </a:r>
          </a:p>
          <a:p>
            <a:pPr>
              <a:spcAft>
                <a:spcPts val="600"/>
              </a:spcAft>
            </a:pPr>
            <a:r>
              <a:rPr lang="ru-RU" sz="3400" b="1" dirty="0" smtClean="0">
                <a:solidFill>
                  <a:schemeClr val="tx1"/>
                </a:solidFill>
              </a:rPr>
              <a:t>Штраф</a:t>
            </a:r>
            <a:r>
              <a:rPr lang="ru-RU" sz="3400" dirty="0" smtClean="0">
                <a:solidFill>
                  <a:schemeClr val="tx1"/>
                </a:solidFill>
              </a:rPr>
              <a:t> до 1000 рублей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Административная </a:t>
            </a:r>
            <a:r>
              <a:rPr lang="ru-RU" dirty="0" smtClean="0"/>
              <a:t>ответственность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330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ru-RU" dirty="0" smtClean="0"/>
              <a:t>Последствия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597710"/>
              </p:ext>
            </p:extLst>
          </p:nvPr>
        </p:nvGraphicFramePr>
        <p:xfrm>
          <a:off x="251520" y="1268759"/>
          <a:ext cx="8784976" cy="4960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4676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Дети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Родители</a:t>
                      </a:r>
                      <a:endParaRPr lang="ru-RU" sz="2400" dirty="0"/>
                    </a:p>
                  </a:txBody>
                  <a:tcPr/>
                </a:tc>
              </a:tr>
              <a:tr h="467624">
                <a:tc>
                  <a:txBody>
                    <a:bodyPr/>
                    <a:lstStyle/>
                    <a:p>
                      <a:r>
                        <a:rPr lang="ru-RU" dirty="0" smtClean="0"/>
                        <a:t>1. Забирают в полицию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Вызывают в полицию</a:t>
                      </a:r>
                      <a:endParaRPr lang="ru-RU" dirty="0"/>
                    </a:p>
                  </a:txBody>
                  <a:tcPr/>
                </a:tc>
              </a:tr>
              <a:tr h="1718975">
                <a:tc>
                  <a:txBody>
                    <a:bodyPr/>
                    <a:lstStyle/>
                    <a:p>
                      <a:r>
                        <a:rPr lang="ru-RU" dirty="0" smtClean="0"/>
                        <a:t>2. Материал отправляют на комиссию по</a:t>
                      </a:r>
                      <a:r>
                        <a:rPr lang="ru-RU" baseline="0" dirty="0" smtClean="0"/>
                        <a:t> делам несовершеннолетних и защите их прав при администрации района (КДН и ЗП- родитель, ребенок, директор)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Приглашают на заседание КДН и ЗП при администрации района (родитель, ребенок,</a:t>
                      </a:r>
                      <a:r>
                        <a:rPr lang="ru-RU" baseline="0" dirty="0" smtClean="0"/>
                        <a:t> директор)</a:t>
                      </a:r>
                      <a:endParaRPr lang="ru-RU" dirty="0"/>
                    </a:p>
                  </a:txBody>
                  <a:tcPr/>
                </a:tc>
              </a:tr>
              <a:tr h="1153046">
                <a:tc>
                  <a:txBody>
                    <a:bodyPr/>
                    <a:lstStyle/>
                    <a:p>
                      <a:r>
                        <a:rPr lang="ru-RU" dirty="0" smtClean="0"/>
                        <a:t>3. Ставят на учет в отдел по делам несовершеннолетних, КДН и ЗП, ВШУ (ПДН- 6 месяцев)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КДН и ЗП выносит постановление в отношении</a:t>
                      </a:r>
                      <a:r>
                        <a:rPr lang="ru-RU" baseline="0" dirty="0" smtClean="0"/>
                        <a:t> родителя (строгий выговор, штраф)</a:t>
                      </a:r>
                      <a:endParaRPr lang="ru-RU" dirty="0"/>
                    </a:p>
                  </a:txBody>
                  <a:tcPr/>
                </a:tc>
              </a:tr>
              <a:tr h="1153046">
                <a:tc>
                  <a:txBody>
                    <a:bodyPr/>
                    <a:lstStyle/>
                    <a:p>
                      <a:r>
                        <a:rPr lang="ru-RU" dirty="0" smtClean="0"/>
                        <a:t>4. Отмечают в характеристике при выпуске из образовательного учреждения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ФИО родителя заносится в</a:t>
                      </a:r>
                      <a:r>
                        <a:rPr lang="ru-RU" baseline="0" dirty="0" smtClean="0"/>
                        <a:t> банк данных РФ как лицо, совершившее административное правонарушение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199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8229600" cy="1600200"/>
          </a:xfrm>
        </p:spPr>
        <p:txBody>
          <a:bodyPr/>
          <a:lstStyle/>
          <a:p>
            <a:r>
              <a:rPr lang="ru-RU" dirty="0" smtClean="0"/>
              <a:t>Гражданско-правовая ответственность несовершеннолетних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52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sz="5000" dirty="0" smtClean="0"/>
              <a:t>Гражданско-правовая ответственность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Категории несовершеннолетних</a:t>
            </a:r>
          </a:p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1"/>
                </a:solidFill>
              </a:rPr>
              <a:t>Частично дееспособные: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Несовершеннолетние до 14 лет- малолетние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Несовершеннолетние с 14 до 18 лет- относительно дееспособные</a:t>
            </a:r>
          </a:p>
          <a:p>
            <a:pPr marL="0" indent="0" algn="ctr">
              <a:buNone/>
            </a:pPr>
            <a:r>
              <a:rPr lang="ru-RU" sz="2600" b="1" u="sng" dirty="0" smtClean="0">
                <a:solidFill>
                  <a:schemeClr val="tx1"/>
                </a:solidFill>
              </a:rPr>
              <a:t>Полностью дееспособные:</a:t>
            </a:r>
          </a:p>
          <a:p>
            <a:r>
              <a:rPr lang="ru-RU" sz="2600" dirty="0">
                <a:solidFill>
                  <a:schemeClr val="tx1"/>
                </a:solidFill>
              </a:rPr>
              <a:t>л</a:t>
            </a:r>
            <a:r>
              <a:rPr lang="ru-RU" sz="2600" dirty="0" smtClean="0">
                <a:solidFill>
                  <a:schemeClr val="tx1"/>
                </a:solidFill>
              </a:rPr>
              <a:t>ица с 18 лет;</a:t>
            </a:r>
          </a:p>
          <a:p>
            <a:r>
              <a:rPr lang="ru-RU" sz="2600" dirty="0">
                <a:solidFill>
                  <a:schemeClr val="tx1"/>
                </a:solidFill>
              </a:rPr>
              <a:t>л</a:t>
            </a:r>
            <a:r>
              <a:rPr lang="ru-RU" sz="2600" dirty="0" smtClean="0">
                <a:solidFill>
                  <a:schemeClr val="tx1"/>
                </a:solidFill>
              </a:rPr>
              <a:t>ица, вступившие в брак;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эмансипация- с 16 лет, работающие по трудовому договору, решению суда или органов опеки</a:t>
            </a:r>
          </a:p>
          <a:p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53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95536"/>
          </a:xfrm>
        </p:spPr>
        <p:txBody>
          <a:bodyPr/>
          <a:lstStyle/>
          <a:p>
            <a:r>
              <a:rPr lang="ru-RU" dirty="0"/>
              <a:t>Гражданско-правовая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Формы ответственности:</a:t>
            </a:r>
          </a:p>
          <a:p>
            <a:r>
              <a:rPr lang="ru-RU" sz="2600" u="sng" dirty="0" smtClean="0">
                <a:solidFill>
                  <a:schemeClr val="tx1"/>
                </a:solidFill>
              </a:rPr>
              <a:t>Взыскание</a:t>
            </a:r>
            <a:r>
              <a:rPr lang="ru-RU" sz="2600" dirty="0" smtClean="0">
                <a:solidFill>
                  <a:schemeClr val="tx1"/>
                </a:solidFill>
              </a:rPr>
              <a:t> в пользу потерпевшего имущественных санкций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Дополнительно:</a:t>
            </a:r>
          </a:p>
          <a:p>
            <a:r>
              <a:rPr lang="ru-RU" sz="2600" u="sng" dirty="0" smtClean="0">
                <a:solidFill>
                  <a:schemeClr val="tx1"/>
                </a:solidFill>
              </a:rPr>
              <a:t>Возмещение убытков </a:t>
            </a:r>
            <a:r>
              <a:rPr lang="ru-RU" sz="2600" dirty="0" smtClean="0">
                <a:solidFill>
                  <a:schemeClr val="tx1"/>
                </a:solidFill>
              </a:rPr>
              <a:t>(ст. 15 ГК </a:t>
            </a:r>
            <a:r>
              <a:rPr lang="ru-RU" sz="2600" dirty="0">
                <a:solidFill>
                  <a:schemeClr val="tx1"/>
                </a:solidFill>
              </a:rPr>
              <a:t>Р</a:t>
            </a:r>
            <a:r>
              <a:rPr lang="ru-RU" sz="2600" dirty="0" smtClean="0">
                <a:solidFill>
                  <a:schemeClr val="tx1"/>
                </a:solidFill>
              </a:rPr>
              <a:t>Ф);</a:t>
            </a:r>
          </a:p>
          <a:p>
            <a:r>
              <a:rPr lang="ru-RU" sz="2600" u="sng" dirty="0" smtClean="0">
                <a:solidFill>
                  <a:schemeClr val="tx1"/>
                </a:solidFill>
              </a:rPr>
              <a:t>Уплата неустойки </a:t>
            </a:r>
            <a:r>
              <a:rPr lang="ru-RU" sz="2600" dirty="0" smtClean="0">
                <a:solidFill>
                  <a:schemeClr val="tx1"/>
                </a:solidFill>
              </a:rPr>
              <a:t>(ст. 38 ГК РФ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6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35496"/>
          </a:xfrm>
        </p:spPr>
        <p:txBody>
          <a:bodyPr/>
          <a:lstStyle/>
          <a:p>
            <a:r>
              <a:rPr lang="ru-RU" dirty="0" smtClean="0"/>
              <a:t>Права гражданина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</a:rPr>
              <a:t>Гражданские</a:t>
            </a:r>
            <a:r>
              <a:rPr lang="ru-RU" dirty="0" smtClean="0">
                <a:solidFill>
                  <a:schemeClr val="tx1"/>
                </a:solidFill>
              </a:rPr>
              <a:t> (на жизнь, на свободу и личную неприкосновенность, на неприкосновенность частной жизни, на свободу передвижения)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</a:rPr>
              <a:t>Политические</a:t>
            </a:r>
            <a:r>
              <a:rPr lang="ru-RU" dirty="0" smtClean="0">
                <a:solidFill>
                  <a:schemeClr val="tx1"/>
                </a:solidFill>
              </a:rPr>
              <a:t> (на свободу мысли и слова, на объединение, на мирные собрания. На участие в управлении государством)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</a:rPr>
              <a:t>Экономические</a:t>
            </a:r>
            <a:r>
              <a:rPr lang="ru-RU" dirty="0" smtClean="0">
                <a:solidFill>
                  <a:schemeClr val="tx1"/>
                </a:solidFill>
              </a:rPr>
              <a:t> (на свободное предпринимательство, на частную собственность, на труд)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</a:rPr>
              <a:t>Социальные</a:t>
            </a:r>
            <a:r>
              <a:rPr lang="ru-RU" dirty="0" smtClean="0">
                <a:solidFill>
                  <a:schemeClr val="tx1"/>
                </a:solidFill>
              </a:rPr>
              <a:t> (на социальное обеспечение, на жилище, на медицинское обеспечение, на образование)</a:t>
            </a: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</a:rPr>
              <a:t>Культурные</a:t>
            </a:r>
            <a:r>
              <a:rPr lang="ru-RU" dirty="0" smtClean="0">
                <a:solidFill>
                  <a:schemeClr val="tx1"/>
                </a:solidFill>
              </a:rPr>
              <a:t> (на участие в культурной жизни).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Гражданско-правовая 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Малолетние: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Ответственность несут родители, независимо от тог, кто совершил сделку- сам ребенок или от его имени родители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Причиненный вред подлежит возмещению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Оба родителя (независимо от того, с кем живет ребенок) имеют равные права и обязанности, связанные с воспитанием, т.е. и ответственность за вред, причиненный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3176053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Aft>
                <a:spcPts val="1200"/>
              </a:spcAft>
              <a:buNone/>
            </a:pPr>
            <a:r>
              <a:rPr lang="ru-RU" sz="3200" b="1" dirty="0" smtClean="0">
                <a:solidFill>
                  <a:prstClr val="black"/>
                </a:solidFill>
              </a:rPr>
              <a:t>Несовершеннолетних от 14 до 18 лет: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Самостоятельно несут имущественную ответственность по сделкам ( ст.126 ГК РФ)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Самостоятельно несут ответственность за причиненный вред (ст. 1074 ГК РФ)</a:t>
            </a:r>
          </a:p>
          <a:p>
            <a:pPr>
              <a:spcAft>
                <a:spcPts val="1200"/>
              </a:spcAft>
            </a:pPr>
            <a:r>
              <a:rPr lang="ru-RU" sz="2600" dirty="0" smtClean="0">
                <a:solidFill>
                  <a:prstClr val="black"/>
                </a:solidFill>
              </a:rPr>
              <a:t>Если имущества несовершеннолетнего недостаточно, тогда дополнительную ответственность несут родители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Гражданско-правовая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494057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600200"/>
          </a:xfrm>
        </p:spPr>
        <p:txBody>
          <a:bodyPr/>
          <a:lstStyle/>
          <a:p>
            <a:r>
              <a:rPr lang="ru-RU" dirty="0" smtClean="0"/>
              <a:t>Ответственность несовершеннолетнего в сфере общественного порядка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470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sz="5000" dirty="0" smtClean="0"/>
              <a:t>Ответственность в сфере общественного порядка 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Запрещено</a:t>
            </a:r>
            <a:r>
              <a:rPr lang="ru-RU" sz="2600" dirty="0" smtClean="0">
                <a:solidFill>
                  <a:schemeClr val="tx1"/>
                </a:solidFill>
              </a:rPr>
              <a:t> нахождение несовершеннолетних в общественном месте с 22 до 6 часов на объектах, предназначенных для предоставления доступа к сети «Интернет», реализации услуг в сфере торговли и общественного питания, в развлекательных и досуговых комплексах, иных общественных местах без сопровождения родителей или лиц, осуществляющих мероприятия по образованию, воспитанию, развитию несовершеннолетних.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75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Ответственность в сфере общественного порядка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99" y="1628800"/>
            <a:ext cx="8928992" cy="511256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Запрещено курение табака на территориях и в помещениях образовательных организаций- влечет привлечение к административной ответственности- штраф (ст. 6. ФЗ РФ «Об ограничении курения табака»)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Запрещено курение в помещениях, не предназначенных для этого, как нарушение требований пожарной безопасности- влечет привлечение к административной ответственности- штраф (ст. 20.4. КоАП РФ)</a:t>
            </a:r>
          </a:p>
          <a:p>
            <a:pPr>
              <a:spcAft>
                <a:spcPts val="600"/>
              </a:spcAft>
            </a:pPr>
            <a:r>
              <a:rPr lang="ru-RU" sz="2600" dirty="0" smtClean="0">
                <a:solidFill>
                  <a:schemeClr val="tx1"/>
                </a:solidFill>
              </a:rPr>
              <a:t>Запрещено курение в общественных помещениях, как нарушение санитарно</a:t>
            </a:r>
            <a:r>
              <a:rPr lang="ru-RU" sz="2600" dirty="0">
                <a:solidFill>
                  <a:schemeClr val="tx1"/>
                </a:solidFill>
              </a:rPr>
              <a:t>-</a:t>
            </a:r>
            <a:r>
              <a:rPr lang="ru-RU" sz="2600" dirty="0" smtClean="0">
                <a:solidFill>
                  <a:schemeClr val="tx1"/>
                </a:solidFill>
              </a:rPr>
              <a:t>эпидемиологических требований- влечет привлечение к административной ответственности- штраф (ст. 6.4. КоАП РФ)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66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68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289032" cy="504056"/>
          </a:xfrm>
        </p:spPr>
        <p:txBody>
          <a:bodyPr/>
          <a:lstStyle/>
          <a:p>
            <a:r>
              <a:rPr lang="ru-RU" sz="5000" dirty="0" smtClean="0"/>
              <a:t>Конвенция о правах ребенка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20 ноября 1989 г.- </a:t>
            </a:r>
            <a:r>
              <a:rPr lang="ru-RU" sz="2600" dirty="0" smtClean="0">
                <a:solidFill>
                  <a:schemeClr val="tx1"/>
                </a:solidFill>
              </a:rPr>
              <a:t>была принята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</a:rPr>
              <a:t>Ребенок</a:t>
            </a:r>
            <a:r>
              <a:rPr lang="ru-RU" sz="2600" dirty="0" smtClean="0">
                <a:solidFill>
                  <a:schemeClr val="tx1"/>
                </a:solidFill>
              </a:rPr>
              <a:t>- человеческое существо до достижения 18 лет.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</a:rPr>
              <a:t>Общие принципы: </a:t>
            </a:r>
            <a:r>
              <a:rPr lang="ru-RU" sz="2600" dirty="0" smtClean="0">
                <a:solidFill>
                  <a:schemeClr val="tx1"/>
                </a:solidFill>
              </a:rPr>
              <a:t>недискриминационный; наилучшее обеспечение интересов ребенка; право на жизнь, выживание и развитие; уважение взглядов ребенка</a:t>
            </a: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</a:rPr>
              <a:t>1998 г.- </a:t>
            </a:r>
            <a:r>
              <a:rPr lang="ru-RU" sz="2600" dirty="0" smtClean="0">
                <a:solidFill>
                  <a:schemeClr val="tx1"/>
                </a:solidFill>
              </a:rPr>
              <a:t>Закон РФ «Об основных гарантиях прав ребенка в РФ»</a:t>
            </a:r>
          </a:p>
          <a:p>
            <a:endParaRPr lang="ru-RU" sz="2600" dirty="0" smtClean="0"/>
          </a:p>
          <a:p>
            <a:r>
              <a:rPr lang="ru-RU" sz="2600" b="1" dirty="0" smtClean="0">
                <a:solidFill>
                  <a:schemeClr val="tx1"/>
                </a:solidFill>
              </a:rPr>
              <a:t>2007 г.- </a:t>
            </a:r>
            <a:r>
              <a:rPr lang="ru-RU" sz="2600" dirty="0" smtClean="0">
                <a:solidFill>
                  <a:schemeClr val="tx1"/>
                </a:solidFill>
              </a:rPr>
              <a:t>федеральная целевая программа «Дети России»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54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/>
          <a:lstStyle/>
          <a:p>
            <a:r>
              <a:rPr lang="ru-RU" sz="5000" dirty="0" smtClean="0"/>
              <a:t>Гражданские права и свободы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Право на имя и гражданство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Право на сохранение индивидуальности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Право на свободу выражения своего мнения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Право доступа к соответствующей информации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Свобода мысли, совести и религии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Свобода ассоциаций и мирных собраний</a:t>
            </a:r>
          </a:p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chemeClr val="tx1"/>
                </a:solidFill>
              </a:rPr>
              <a:t>Право на защиту личности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/>
          <a:lstStyle/>
          <a:p>
            <a:r>
              <a:rPr lang="ru-RU" dirty="0" smtClean="0"/>
              <a:t>Права ребенка в семье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Право родителей руководить ребенком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Общая и одинаковая ответственность обоих родителей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Право ребенка не разлучаться с родителями вопреки его желанию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Право на усыновление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Право на защиту от злоупотреблений и отсутствия заботы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3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63488"/>
          </a:xfrm>
        </p:spPr>
        <p:txBody>
          <a:bodyPr/>
          <a:lstStyle/>
          <a:p>
            <a:r>
              <a:rPr lang="ru-RU" dirty="0" smtClean="0"/>
              <a:t>Благосостояние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Право ребенка на развитие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пользование наиболее совершенными услугами в области здравоохранения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социальное обеспечение и доступ к службам по уходу за детьми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уровень жизни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образование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образование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Право на отдых, досуг и культурную деятельность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1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600200"/>
          </a:xfrm>
        </p:spPr>
        <p:txBody>
          <a:bodyPr/>
          <a:lstStyle/>
          <a:p>
            <a:r>
              <a:rPr lang="ru-RU" dirty="0" smtClean="0"/>
              <a:t>Обязанности несовершеннолетних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29000"/>
            <a:ext cx="3640832" cy="2891780"/>
          </a:xfrm>
        </p:spPr>
      </p:pic>
    </p:spTree>
    <p:extLst>
      <p:ext uri="{BB962C8B-B14F-4D97-AF65-F5344CB8AC3E}">
        <p14:creationId xmlns:p14="http://schemas.microsoft.com/office/powerpoint/2010/main" val="35007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488"/>
          </a:xfrm>
        </p:spPr>
        <p:txBody>
          <a:bodyPr/>
          <a:lstStyle/>
          <a:p>
            <a:r>
              <a:rPr lang="ru-RU" dirty="0" smtClean="0"/>
              <a:t>Обязанности граждан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68863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Трудоспособные дети, достигшие 18 лет, должны заботиться о нетрудоспособных родителях.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Каждый обязан заботиться о сохранении исторического и культурного наследия, беречь памятники истории и культуры.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Граждане обязаны соблюдать Конституцию Российской Федерации и законы страны.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Забота о детях, их воспитание- равное право и обязанность родителей.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Каждый гражданин обязан платить налоги и сборы.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Каждый обязан сохранять природу и окружающую среду, бережно относиться к природным богатствам.</a:t>
            </a:r>
          </a:p>
          <a:p>
            <a:pPr>
              <a:spcAft>
                <a:spcPts val="1200"/>
              </a:spcAft>
            </a:pPr>
            <a:r>
              <a:rPr lang="ru-RU" sz="2200" dirty="0" smtClean="0">
                <a:solidFill>
                  <a:schemeClr val="tx1"/>
                </a:solidFill>
              </a:rPr>
              <a:t>Защита Отечества является долгом и обязанностью гражданина Российской Федерации.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1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1733</Words>
  <Application>Microsoft Office PowerPoint</Application>
  <PresentationFormat>Экран (4:3)</PresentationFormat>
  <Paragraphs>181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Исполнительная</vt:lpstr>
      <vt:lpstr>Права и обязанности несовершеннолетних   Кызыл-2018 г.</vt:lpstr>
      <vt:lpstr>Права несовершеннолетних</vt:lpstr>
      <vt:lpstr>Права гражданина РФ</vt:lpstr>
      <vt:lpstr>Конвенция о правах ребенка</vt:lpstr>
      <vt:lpstr>Гражданские права и свободы</vt:lpstr>
      <vt:lpstr>Права ребенка в семье</vt:lpstr>
      <vt:lpstr>Благосостояние ребенка</vt:lpstr>
      <vt:lpstr>Обязанности несовершеннолетних</vt:lpstr>
      <vt:lpstr>Обязанности граждан РФ</vt:lpstr>
      <vt:lpstr>Обязанности несовершеннолетних</vt:lpstr>
      <vt:lpstr>Уголовная ответственность несовершеннолетних</vt:lpstr>
      <vt:lpstr>Уголовная ответственность</vt:lpstr>
      <vt:lpstr>Уголовная ответственность</vt:lpstr>
      <vt:lpstr>Уголовная ответственность</vt:lpstr>
      <vt:lpstr>Уголовная ответственность</vt:lpstr>
      <vt:lpstr>Уголовная ответственность</vt:lpstr>
      <vt:lpstr>Уголовная ответственность</vt:lpstr>
      <vt:lpstr>Уголовная ответственность</vt:lpstr>
      <vt:lpstr>Административная ответственность несовершеннолетних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Административная ответственность</vt:lpstr>
      <vt:lpstr>Последствия</vt:lpstr>
      <vt:lpstr>Гражданско-правовая ответственность несовершеннолетних</vt:lpstr>
      <vt:lpstr>Гражданско-правовая ответственность</vt:lpstr>
      <vt:lpstr>Гражданско-правовая ответственность</vt:lpstr>
      <vt:lpstr>Гражданско-правовая ответственность</vt:lpstr>
      <vt:lpstr>Гражданско-правовая ответственность</vt:lpstr>
      <vt:lpstr>Ответственность несовершеннолетнего в сфере общественного порядка</vt:lpstr>
      <vt:lpstr>Ответственность в сфере общественного порядка </vt:lpstr>
      <vt:lpstr>Ответственность в сфере общественного порядка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и обязанности несовершеннолетних   Кызыл-2018 г.</dc:title>
  <dc:creator>Анжела</dc:creator>
  <cp:lastModifiedBy>Анжела</cp:lastModifiedBy>
  <cp:revision>16</cp:revision>
  <dcterms:created xsi:type="dcterms:W3CDTF">2018-12-12T08:01:19Z</dcterms:created>
  <dcterms:modified xsi:type="dcterms:W3CDTF">2018-12-12T10:50:36Z</dcterms:modified>
</cp:coreProperties>
</file>