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95" r:id="rId23"/>
    <p:sldId id="277" r:id="rId24"/>
    <p:sldId id="294"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9" r:id="rId39"/>
    <p:sldId id="291" r:id="rId40"/>
    <p:sldId id="292" r:id="rId41"/>
    <p:sldId id="296" r:id="rId42"/>
    <p:sldId id="297" r:id="rId43"/>
    <p:sldId id="298" r:id="rId44"/>
    <p:sldId id="300" r:id="rId45"/>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77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_____Microsoft_Excel.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_____Microsoft_Excel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_____Microsoft_Excel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_____Microsoft_Excel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_____Microsoft_Excel4.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ru-RU" dirty="0" smtClean="0"/>
              <a:t>Доходы бюджета, тыс. рублях </a:t>
            </a:r>
            <a:endParaRPr lang="ru-RU"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ru-RU"/>
        </a:p>
      </c:txPr>
    </c:title>
    <c:autoTitleDeleted val="0"/>
    <c:plotArea>
      <c:layout/>
      <c:barChart>
        <c:barDir val="col"/>
        <c:grouping val="clustered"/>
        <c:varyColors val="0"/>
        <c:ser>
          <c:idx val="0"/>
          <c:order val="0"/>
          <c:tx>
            <c:strRef>
              <c:f>Лист1!$B$1</c:f>
              <c:strCache>
                <c:ptCount val="1"/>
                <c:pt idx="0">
                  <c:v>2019</c:v>
                </c:pt>
              </c:strCache>
            </c:strRef>
          </c:tx>
          <c:spPr>
            <a:solidFill>
              <a:schemeClr val="accent1"/>
            </a:solidFill>
            <a:ln>
              <a:noFill/>
            </a:ln>
            <a:effectLst/>
          </c:spPr>
          <c:invertIfNegative val="0"/>
          <c:dLbls>
            <c:dLbl>
              <c:idx val="0"/>
              <c:layout/>
              <c:tx>
                <c:rich>
                  <a:bodyPr/>
                  <a:lstStyle/>
                  <a:p>
                    <a:fld id="{BB5C3EAB-71F1-444E-B64C-84D494A38B01}" type="VALUE">
                      <a:rPr lang="en-US" smtClean="0"/>
                      <a:pPr/>
                      <a:t>[ЗНАЧЕНИЕ]</a:t>
                    </a:fld>
                    <a:endParaRPr lang="ru-RU"/>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0-9281-498D-BC9F-4AB9DFD4A0E5}"/>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Лист1!$A$2:$A$5</c:f>
              <c:strCache>
                <c:ptCount val="1"/>
                <c:pt idx="0">
                  <c:v>Категория 1</c:v>
                </c:pt>
              </c:strCache>
            </c:strRef>
          </c:cat>
          <c:val>
            <c:numRef>
              <c:f>Лист1!$B$2:$B$5</c:f>
              <c:numCache>
                <c:formatCode>General</c:formatCode>
                <c:ptCount val="4"/>
                <c:pt idx="0" formatCode="#\ ##0.0">
                  <c:v>553627.80000000005</c:v>
                </c:pt>
              </c:numCache>
            </c:numRef>
          </c:val>
          <c:extLst>
            <c:ext xmlns:c16="http://schemas.microsoft.com/office/drawing/2014/chart" uri="{C3380CC4-5D6E-409C-BE32-E72D297353CC}">
              <c16:uniqueId val="{00000001-9281-498D-BC9F-4AB9DFD4A0E5}"/>
            </c:ext>
          </c:extLst>
        </c:ser>
        <c:ser>
          <c:idx val="1"/>
          <c:order val="1"/>
          <c:tx>
            <c:strRef>
              <c:f>Лист1!$C$1</c:f>
              <c:strCache>
                <c:ptCount val="1"/>
                <c:pt idx="0">
                  <c:v>2020</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Лист1!$A$2:$A$5</c:f>
              <c:strCache>
                <c:ptCount val="1"/>
                <c:pt idx="0">
                  <c:v>Категория 1</c:v>
                </c:pt>
              </c:strCache>
            </c:strRef>
          </c:cat>
          <c:val>
            <c:numRef>
              <c:f>Лист1!$C$2:$C$5</c:f>
              <c:numCache>
                <c:formatCode>General</c:formatCode>
                <c:ptCount val="4"/>
                <c:pt idx="0">
                  <c:v>514431.6</c:v>
                </c:pt>
              </c:numCache>
            </c:numRef>
          </c:val>
          <c:extLst>
            <c:ext xmlns:c16="http://schemas.microsoft.com/office/drawing/2014/chart" uri="{C3380CC4-5D6E-409C-BE32-E72D297353CC}">
              <c16:uniqueId val="{00000002-9281-498D-BC9F-4AB9DFD4A0E5}"/>
            </c:ext>
          </c:extLst>
        </c:ser>
        <c:ser>
          <c:idx val="2"/>
          <c:order val="2"/>
          <c:tx>
            <c:strRef>
              <c:f>Лист1!$D$1</c:f>
              <c:strCache>
                <c:ptCount val="1"/>
                <c:pt idx="0">
                  <c:v>2021</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Лист1!$A$2:$A$5</c:f>
              <c:strCache>
                <c:ptCount val="1"/>
                <c:pt idx="0">
                  <c:v>Категория 1</c:v>
                </c:pt>
              </c:strCache>
            </c:strRef>
          </c:cat>
          <c:val>
            <c:numRef>
              <c:f>Лист1!$D$2:$D$5</c:f>
              <c:numCache>
                <c:formatCode>General</c:formatCode>
                <c:ptCount val="4"/>
                <c:pt idx="0" formatCode="#\ ##0.0">
                  <c:v>522355.3</c:v>
                </c:pt>
              </c:numCache>
            </c:numRef>
          </c:val>
          <c:extLst>
            <c:ext xmlns:c16="http://schemas.microsoft.com/office/drawing/2014/chart" uri="{C3380CC4-5D6E-409C-BE32-E72D297353CC}">
              <c16:uniqueId val="{00000003-9281-498D-BC9F-4AB9DFD4A0E5}"/>
            </c:ext>
          </c:extLst>
        </c:ser>
        <c:dLbls>
          <c:showLegendKey val="0"/>
          <c:showVal val="0"/>
          <c:showCatName val="0"/>
          <c:showSerName val="0"/>
          <c:showPercent val="0"/>
          <c:showBubbleSize val="0"/>
        </c:dLbls>
        <c:gapWidth val="219"/>
        <c:overlap val="-27"/>
        <c:axId val="243402456"/>
        <c:axId val="243403240"/>
      </c:barChart>
      <c:catAx>
        <c:axId val="2434024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243403240"/>
        <c:crosses val="autoZero"/>
        <c:auto val="1"/>
        <c:lblAlgn val="ctr"/>
        <c:lblOffset val="100"/>
        <c:noMultiLvlLbl val="0"/>
      </c:catAx>
      <c:valAx>
        <c:axId val="243403240"/>
        <c:scaling>
          <c:orientation val="minMax"/>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24340245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ru-RU" dirty="0" smtClean="0"/>
              <a:t>Налоговые и неналоговые доходы</a:t>
            </a:r>
            <a:endParaRPr lang="ru-RU"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ru-RU"/>
        </a:p>
      </c:txPr>
    </c:title>
    <c:autoTitleDeleted val="0"/>
    <c:plotArea>
      <c:layout/>
      <c:barChart>
        <c:barDir val="col"/>
        <c:grouping val="clustered"/>
        <c:varyColors val="0"/>
        <c:ser>
          <c:idx val="0"/>
          <c:order val="0"/>
          <c:tx>
            <c:strRef>
              <c:f>Лист1!$B$1</c:f>
              <c:strCache>
                <c:ptCount val="1"/>
                <c:pt idx="0">
                  <c:v>2019</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Лист1!$A$2:$A$5</c:f>
              <c:strCache>
                <c:ptCount val="1"/>
                <c:pt idx="0">
                  <c:v>тыс. рублях</c:v>
                </c:pt>
              </c:strCache>
            </c:strRef>
          </c:cat>
          <c:val>
            <c:numRef>
              <c:f>Лист1!$B$2:$B$5</c:f>
              <c:numCache>
                <c:formatCode>General</c:formatCode>
                <c:ptCount val="4"/>
                <c:pt idx="0">
                  <c:v>35330</c:v>
                </c:pt>
              </c:numCache>
            </c:numRef>
          </c:val>
          <c:extLst>
            <c:ext xmlns:c16="http://schemas.microsoft.com/office/drawing/2014/chart" uri="{C3380CC4-5D6E-409C-BE32-E72D297353CC}">
              <c16:uniqueId val="{00000000-10D8-45ED-B558-A3ABF6E27FA7}"/>
            </c:ext>
          </c:extLst>
        </c:ser>
        <c:ser>
          <c:idx val="1"/>
          <c:order val="1"/>
          <c:tx>
            <c:strRef>
              <c:f>Лист1!$C$1</c:f>
              <c:strCache>
                <c:ptCount val="1"/>
                <c:pt idx="0">
                  <c:v>2020</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Лист1!$A$2:$A$5</c:f>
              <c:strCache>
                <c:ptCount val="1"/>
                <c:pt idx="0">
                  <c:v>тыс. рублях</c:v>
                </c:pt>
              </c:strCache>
            </c:strRef>
          </c:cat>
          <c:val>
            <c:numRef>
              <c:f>Лист1!$C$2:$C$5</c:f>
              <c:numCache>
                <c:formatCode>General</c:formatCode>
                <c:ptCount val="4"/>
                <c:pt idx="0">
                  <c:v>37232</c:v>
                </c:pt>
              </c:numCache>
            </c:numRef>
          </c:val>
          <c:extLst>
            <c:ext xmlns:c16="http://schemas.microsoft.com/office/drawing/2014/chart" uri="{C3380CC4-5D6E-409C-BE32-E72D297353CC}">
              <c16:uniqueId val="{00000001-10D8-45ED-B558-A3ABF6E27FA7}"/>
            </c:ext>
          </c:extLst>
        </c:ser>
        <c:ser>
          <c:idx val="2"/>
          <c:order val="2"/>
          <c:tx>
            <c:strRef>
              <c:f>Лист1!$D$1</c:f>
              <c:strCache>
                <c:ptCount val="1"/>
                <c:pt idx="0">
                  <c:v>2021</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Лист1!$A$2:$A$5</c:f>
              <c:strCache>
                <c:ptCount val="1"/>
                <c:pt idx="0">
                  <c:v>тыс. рублях</c:v>
                </c:pt>
              </c:strCache>
            </c:strRef>
          </c:cat>
          <c:val>
            <c:numRef>
              <c:f>Лист1!$D$2:$D$5</c:f>
              <c:numCache>
                <c:formatCode>General</c:formatCode>
                <c:ptCount val="4"/>
                <c:pt idx="0">
                  <c:v>39549</c:v>
                </c:pt>
              </c:numCache>
            </c:numRef>
          </c:val>
          <c:extLst>
            <c:ext xmlns:c16="http://schemas.microsoft.com/office/drawing/2014/chart" uri="{C3380CC4-5D6E-409C-BE32-E72D297353CC}">
              <c16:uniqueId val="{00000002-10D8-45ED-B558-A3ABF6E27FA7}"/>
            </c:ext>
          </c:extLst>
        </c:ser>
        <c:dLbls>
          <c:showLegendKey val="0"/>
          <c:showVal val="0"/>
          <c:showCatName val="0"/>
          <c:showSerName val="0"/>
          <c:showPercent val="0"/>
          <c:showBubbleSize val="0"/>
        </c:dLbls>
        <c:gapWidth val="219"/>
        <c:overlap val="-27"/>
        <c:axId val="244679080"/>
        <c:axId val="244679472"/>
      </c:barChart>
      <c:catAx>
        <c:axId val="2446790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244679472"/>
        <c:crosses val="autoZero"/>
        <c:auto val="1"/>
        <c:lblAlgn val="ctr"/>
        <c:lblOffset val="100"/>
        <c:noMultiLvlLbl val="0"/>
      </c:catAx>
      <c:valAx>
        <c:axId val="24467947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24467908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ru-RU" dirty="0" smtClean="0"/>
              <a:t>Доходы, тыс. рублях</a:t>
            </a:r>
            <a:endParaRPr lang="ru-RU"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ru-RU"/>
        </a:p>
      </c:txPr>
    </c:title>
    <c:autoTitleDeleted val="0"/>
    <c:plotArea>
      <c:layout/>
      <c:barChart>
        <c:barDir val="col"/>
        <c:grouping val="clustered"/>
        <c:varyColors val="0"/>
        <c:ser>
          <c:idx val="0"/>
          <c:order val="0"/>
          <c:tx>
            <c:strRef>
              <c:f>Лист1!$B$1</c:f>
              <c:strCache>
                <c:ptCount val="1"/>
                <c:pt idx="0">
                  <c:v>собственные доходы</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Лист1!$A$4:$A$7</c:f>
              <c:strCache>
                <c:ptCount val="4"/>
                <c:pt idx="0">
                  <c:v>2015 год</c:v>
                </c:pt>
                <c:pt idx="1">
                  <c:v>2016 год</c:v>
                </c:pt>
                <c:pt idx="2">
                  <c:v>2017 год</c:v>
                </c:pt>
                <c:pt idx="3">
                  <c:v>2018 год</c:v>
                </c:pt>
              </c:strCache>
            </c:strRef>
          </c:cat>
          <c:val>
            <c:numRef>
              <c:f>Лист1!$B$4:$B$7</c:f>
              <c:numCache>
                <c:formatCode>General</c:formatCode>
                <c:ptCount val="4"/>
                <c:pt idx="0">
                  <c:v>29380.6</c:v>
                </c:pt>
                <c:pt idx="1">
                  <c:v>36564</c:v>
                </c:pt>
                <c:pt idx="2">
                  <c:v>32205.1</c:v>
                </c:pt>
                <c:pt idx="3">
                  <c:v>32328</c:v>
                </c:pt>
              </c:numCache>
            </c:numRef>
          </c:val>
          <c:extLst>
            <c:ext xmlns:c16="http://schemas.microsoft.com/office/drawing/2014/chart" uri="{C3380CC4-5D6E-409C-BE32-E72D297353CC}">
              <c16:uniqueId val="{00000000-E189-4854-B5DE-6D41868CF315}"/>
            </c:ext>
          </c:extLst>
        </c:ser>
        <c:ser>
          <c:idx val="1"/>
          <c:order val="1"/>
          <c:tx>
            <c:strRef>
              <c:f>Лист1!$C$1</c:f>
              <c:strCache>
                <c:ptCount val="1"/>
                <c:pt idx="0">
                  <c:v>финпомощь</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Лист1!$A$4:$A$7</c:f>
              <c:strCache>
                <c:ptCount val="4"/>
                <c:pt idx="0">
                  <c:v>2015 год</c:v>
                </c:pt>
                <c:pt idx="1">
                  <c:v>2016 год</c:v>
                </c:pt>
                <c:pt idx="2">
                  <c:v>2017 год</c:v>
                </c:pt>
                <c:pt idx="3">
                  <c:v>2018 год</c:v>
                </c:pt>
              </c:strCache>
            </c:strRef>
          </c:cat>
          <c:val>
            <c:numRef>
              <c:f>Лист1!$C$4:$C$7</c:f>
              <c:numCache>
                <c:formatCode>General</c:formatCode>
                <c:ptCount val="4"/>
                <c:pt idx="0">
                  <c:v>441242.8</c:v>
                </c:pt>
                <c:pt idx="1">
                  <c:v>431559.7</c:v>
                </c:pt>
                <c:pt idx="2">
                  <c:v>463262.8</c:v>
                </c:pt>
                <c:pt idx="3">
                  <c:v>519616.1</c:v>
                </c:pt>
              </c:numCache>
            </c:numRef>
          </c:val>
          <c:extLst>
            <c:ext xmlns:c16="http://schemas.microsoft.com/office/drawing/2014/chart" uri="{C3380CC4-5D6E-409C-BE32-E72D297353CC}">
              <c16:uniqueId val="{00000001-E189-4854-B5DE-6D41868CF315}"/>
            </c:ext>
          </c:extLst>
        </c:ser>
        <c:ser>
          <c:idx val="2"/>
          <c:order val="2"/>
          <c:tx>
            <c:strRef>
              <c:f>Лист1!$D$1</c:f>
              <c:strCache>
                <c:ptCount val="1"/>
                <c:pt idx="0">
                  <c:v>Ряд 3</c:v>
                </c:pt>
              </c:strCache>
            </c:strRef>
          </c:tx>
          <c:spPr>
            <a:solidFill>
              <a:schemeClr val="accent3"/>
            </a:solidFill>
            <a:ln>
              <a:noFill/>
            </a:ln>
            <a:effectLst/>
          </c:spPr>
          <c:invertIfNegative val="0"/>
          <c:cat>
            <c:strRef>
              <c:f>Лист1!$A$4:$A$7</c:f>
              <c:strCache>
                <c:ptCount val="4"/>
                <c:pt idx="0">
                  <c:v>2015 год</c:v>
                </c:pt>
                <c:pt idx="1">
                  <c:v>2016 год</c:v>
                </c:pt>
                <c:pt idx="2">
                  <c:v>2017 год</c:v>
                </c:pt>
                <c:pt idx="3">
                  <c:v>2018 год</c:v>
                </c:pt>
              </c:strCache>
            </c:strRef>
          </c:cat>
          <c:val>
            <c:numRef>
              <c:f>Лист1!$D$4:$D$7</c:f>
              <c:numCache>
                <c:formatCode>General</c:formatCode>
                <c:ptCount val="4"/>
              </c:numCache>
            </c:numRef>
          </c:val>
          <c:extLst>
            <c:ext xmlns:c16="http://schemas.microsoft.com/office/drawing/2014/chart" uri="{C3380CC4-5D6E-409C-BE32-E72D297353CC}">
              <c16:uniqueId val="{00000002-E189-4854-B5DE-6D41868CF315}"/>
            </c:ext>
          </c:extLst>
        </c:ser>
        <c:dLbls>
          <c:showLegendKey val="0"/>
          <c:showVal val="0"/>
          <c:showCatName val="0"/>
          <c:showSerName val="0"/>
          <c:showPercent val="0"/>
          <c:showBubbleSize val="0"/>
        </c:dLbls>
        <c:gapWidth val="219"/>
        <c:overlap val="-27"/>
        <c:axId val="244681824"/>
        <c:axId val="244682216"/>
      </c:barChart>
      <c:catAx>
        <c:axId val="2446818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244682216"/>
        <c:crosses val="autoZero"/>
        <c:auto val="1"/>
        <c:lblAlgn val="ctr"/>
        <c:lblOffset val="100"/>
        <c:noMultiLvlLbl val="0"/>
      </c:catAx>
      <c:valAx>
        <c:axId val="2446822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24468182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ru-RU" dirty="0" smtClean="0"/>
              <a:t>Собственные доходы и финансовая помощь</a:t>
            </a:r>
            <a:endParaRPr lang="ru-RU"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ru-RU"/>
        </a:p>
      </c:txPr>
    </c:title>
    <c:autoTitleDeleted val="0"/>
    <c:plotArea>
      <c:layout/>
      <c:barChart>
        <c:barDir val="col"/>
        <c:grouping val="clustered"/>
        <c:varyColors val="0"/>
        <c:ser>
          <c:idx val="0"/>
          <c:order val="0"/>
          <c:tx>
            <c:strRef>
              <c:f>Лист1!$B$1</c:f>
              <c:strCache>
                <c:ptCount val="1"/>
                <c:pt idx="0">
                  <c:v>собственные доходы</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Лист1!$A$2:$A$5</c:f>
              <c:numCache>
                <c:formatCode>General</c:formatCode>
                <c:ptCount val="4"/>
                <c:pt idx="0">
                  <c:v>2019</c:v>
                </c:pt>
                <c:pt idx="1">
                  <c:v>2020</c:v>
                </c:pt>
                <c:pt idx="2">
                  <c:v>2021</c:v>
                </c:pt>
              </c:numCache>
            </c:numRef>
          </c:cat>
          <c:val>
            <c:numRef>
              <c:f>Лист1!$B$2:$B$5</c:f>
              <c:numCache>
                <c:formatCode>General</c:formatCode>
                <c:ptCount val="4"/>
                <c:pt idx="0">
                  <c:v>35330</c:v>
                </c:pt>
                <c:pt idx="1">
                  <c:v>37232</c:v>
                </c:pt>
                <c:pt idx="2">
                  <c:v>39549</c:v>
                </c:pt>
              </c:numCache>
            </c:numRef>
          </c:val>
          <c:extLst>
            <c:ext xmlns:c16="http://schemas.microsoft.com/office/drawing/2014/chart" uri="{C3380CC4-5D6E-409C-BE32-E72D297353CC}">
              <c16:uniqueId val="{00000000-DB70-46E7-8477-858F7F81E6EF}"/>
            </c:ext>
          </c:extLst>
        </c:ser>
        <c:ser>
          <c:idx val="1"/>
          <c:order val="1"/>
          <c:tx>
            <c:strRef>
              <c:f>Лист1!$C$1</c:f>
              <c:strCache>
                <c:ptCount val="1"/>
                <c:pt idx="0">
                  <c:v>финансовая помощь</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Лист1!$A$2:$A$5</c:f>
              <c:numCache>
                <c:formatCode>General</c:formatCode>
                <c:ptCount val="4"/>
                <c:pt idx="0">
                  <c:v>2019</c:v>
                </c:pt>
                <c:pt idx="1">
                  <c:v>2020</c:v>
                </c:pt>
                <c:pt idx="2">
                  <c:v>2021</c:v>
                </c:pt>
              </c:numCache>
            </c:numRef>
          </c:cat>
          <c:val>
            <c:numRef>
              <c:f>Лист1!$C$2:$C$5</c:f>
              <c:numCache>
                <c:formatCode>General</c:formatCode>
                <c:ptCount val="4"/>
                <c:pt idx="0">
                  <c:v>517231.8</c:v>
                </c:pt>
                <c:pt idx="1">
                  <c:v>476133.6</c:v>
                </c:pt>
                <c:pt idx="2">
                  <c:v>481740.3</c:v>
                </c:pt>
              </c:numCache>
            </c:numRef>
          </c:val>
          <c:extLst>
            <c:ext xmlns:c16="http://schemas.microsoft.com/office/drawing/2014/chart" uri="{C3380CC4-5D6E-409C-BE32-E72D297353CC}">
              <c16:uniqueId val="{00000001-DB70-46E7-8477-858F7F81E6EF}"/>
            </c:ext>
          </c:extLst>
        </c:ser>
        <c:ser>
          <c:idx val="2"/>
          <c:order val="2"/>
          <c:tx>
            <c:strRef>
              <c:f>Лист1!$D$1</c:f>
              <c:strCache>
                <c:ptCount val="1"/>
                <c:pt idx="0">
                  <c:v>Столбец1</c:v>
                </c:pt>
              </c:strCache>
            </c:strRef>
          </c:tx>
          <c:spPr>
            <a:solidFill>
              <a:schemeClr val="accent3"/>
            </a:solidFill>
            <a:ln>
              <a:noFill/>
            </a:ln>
            <a:effectLst/>
          </c:spPr>
          <c:invertIfNegative val="0"/>
          <c:cat>
            <c:numRef>
              <c:f>Лист1!$A$2:$A$5</c:f>
              <c:numCache>
                <c:formatCode>General</c:formatCode>
                <c:ptCount val="4"/>
                <c:pt idx="0">
                  <c:v>2019</c:v>
                </c:pt>
                <c:pt idx="1">
                  <c:v>2020</c:v>
                </c:pt>
                <c:pt idx="2">
                  <c:v>2021</c:v>
                </c:pt>
              </c:numCache>
            </c:numRef>
          </c:cat>
          <c:val>
            <c:numRef>
              <c:f>Лист1!$D$2:$D$5</c:f>
              <c:numCache>
                <c:formatCode>General</c:formatCode>
                <c:ptCount val="4"/>
              </c:numCache>
            </c:numRef>
          </c:val>
          <c:extLst>
            <c:ext xmlns:c16="http://schemas.microsoft.com/office/drawing/2014/chart" uri="{C3380CC4-5D6E-409C-BE32-E72D297353CC}">
              <c16:uniqueId val="{00000002-DB70-46E7-8477-858F7F81E6EF}"/>
            </c:ext>
          </c:extLst>
        </c:ser>
        <c:dLbls>
          <c:showLegendKey val="0"/>
          <c:showVal val="0"/>
          <c:showCatName val="0"/>
          <c:showSerName val="0"/>
          <c:showPercent val="0"/>
          <c:showBubbleSize val="0"/>
        </c:dLbls>
        <c:gapWidth val="219"/>
        <c:overlap val="-27"/>
        <c:axId val="244680256"/>
        <c:axId val="244682608"/>
      </c:barChart>
      <c:catAx>
        <c:axId val="2446802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244682608"/>
        <c:crosses val="autoZero"/>
        <c:auto val="1"/>
        <c:lblAlgn val="ctr"/>
        <c:lblOffset val="100"/>
        <c:noMultiLvlLbl val="0"/>
      </c:catAx>
      <c:valAx>
        <c:axId val="24468260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24468025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ru-RU" dirty="0" smtClean="0"/>
              <a:t>Расходы бюджета, тыс. рублях</a:t>
            </a:r>
            <a:endParaRPr lang="ru-RU"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ru-RU"/>
        </a:p>
      </c:txPr>
    </c:title>
    <c:autoTitleDeleted val="0"/>
    <c:plotArea>
      <c:layout/>
      <c:barChart>
        <c:barDir val="col"/>
        <c:grouping val="clustered"/>
        <c:varyColors val="0"/>
        <c:ser>
          <c:idx val="0"/>
          <c:order val="0"/>
          <c:tx>
            <c:strRef>
              <c:f>Лист1!$B$1</c:f>
              <c:strCache>
                <c:ptCount val="1"/>
                <c:pt idx="0">
                  <c:v>20192</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Лист1!$A$2</c:f>
              <c:strCache>
                <c:ptCount val="1"/>
                <c:pt idx="0">
                  <c:v>Категория 1</c:v>
                </c:pt>
              </c:strCache>
            </c:strRef>
          </c:cat>
          <c:val>
            <c:numRef>
              <c:f>Лист1!$B$2</c:f>
              <c:numCache>
                <c:formatCode>General</c:formatCode>
                <c:ptCount val="1"/>
                <c:pt idx="0">
                  <c:v>553627.80000000005</c:v>
                </c:pt>
              </c:numCache>
            </c:numRef>
          </c:val>
          <c:extLst>
            <c:ext xmlns:c16="http://schemas.microsoft.com/office/drawing/2014/chart" uri="{C3380CC4-5D6E-409C-BE32-E72D297353CC}">
              <c16:uniqueId val="{00000000-3A38-4F98-B3F7-404D64651BD0}"/>
            </c:ext>
          </c:extLst>
        </c:ser>
        <c:ser>
          <c:idx val="1"/>
          <c:order val="1"/>
          <c:tx>
            <c:strRef>
              <c:f>Лист1!$C$1</c:f>
              <c:strCache>
                <c:ptCount val="1"/>
                <c:pt idx="0">
                  <c:v>2020</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Лист1!$A$2</c:f>
              <c:strCache>
                <c:ptCount val="1"/>
                <c:pt idx="0">
                  <c:v>Категория 1</c:v>
                </c:pt>
              </c:strCache>
            </c:strRef>
          </c:cat>
          <c:val>
            <c:numRef>
              <c:f>Лист1!$C$2</c:f>
              <c:numCache>
                <c:formatCode>General</c:formatCode>
                <c:ptCount val="1"/>
                <c:pt idx="0">
                  <c:v>514431.6</c:v>
                </c:pt>
              </c:numCache>
            </c:numRef>
          </c:val>
          <c:extLst>
            <c:ext xmlns:c16="http://schemas.microsoft.com/office/drawing/2014/chart" uri="{C3380CC4-5D6E-409C-BE32-E72D297353CC}">
              <c16:uniqueId val="{00000001-3A38-4F98-B3F7-404D64651BD0}"/>
            </c:ext>
          </c:extLst>
        </c:ser>
        <c:ser>
          <c:idx val="2"/>
          <c:order val="2"/>
          <c:tx>
            <c:strRef>
              <c:f>Лист1!$D$1</c:f>
              <c:strCache>
                <c:ptCount val="1"/>
                <c:pt idx="0">
                  <c:v>2021</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Лист1!$A$2</c:f>
              <c:strCache>
                <c:ptCount val="1"/>
                <c:pt idx="0">
                  <c:v>Категория 1</c:v>
                </c:pt>
              </c:strCache>
            </c:strRef>
          </c:cat>
          <c:val>
            <c:numRef>
              <c:f>Лист1!$D$2</c:f>
              <c:numCache>
                <c:formatCode>General</c:formatCode>
                <c:ptCount val="1"/>
                <c:pt idx="0">
                  <c:v>522355.3</c:v>
                </c:pt>
              </c:numCache>
            </c:numRef>
          </c:val>
          <c:extLst>
            <c:ext xmlns:c16="http://schemas.microsoft.com/office/drawing/2014/chart" uri="{C3380CC4-5D6E-409C-BE32-E72D297353CC}">
              <c16:uniqueId val="{00000002-3A38-4F98-B3F7-404D64651BD0}"/>
            </c:ext>
          </c:extLst>
        </c:ser>
        <c:dLbls>
          <c:showLegendKey val="0"/>
          <c:showVal val="0"/>
          <c:showCatName val="0"/>
          <c:showSerName val="0"/>
          <c:showPercent val="0"/>
          <c:showBubbleSize val="0"/>
        </c:dLbls>
        <c:gapWidth val="219"/>
        <c:overlap val="-27"/>
        <c:axId val="246936616"/>
        <c:axId val="246937008"/>
      </c:barChart>
      <c:catAx>
        <c:axId val="2469366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246937008"/>
        <c:crosses val="autoZero"/>
        <c:auto val="1"/>
        <c:lblAlgn val="ctr"/>
        <c:lblOffset val="100"/>
        <c:noMultiLvlLbl val="0"/>
      </c:catAx>
      <c:valAx>
        <c:axId val="24693700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24693661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870B98-81D4-4A0D-9261-22FBEFAD23AB}" type="datetimeFigureOut">
              <a:rPr lang="ru-RU" smtClean="0"/>
              <a:t>14.02.2019</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C66CCC-0F08-4F4B-AB3B-2A69CAA11C4C}" type="slidenum">
              <a:rPr lang="ru-RU" smtClean="0"/>
              <a:t>‹#›</a:t>
            </a:fld>
            <a:endParaRPr lang="ru-RU"/>
          </a:p>
        </p:txBody>
      </p:sp>
    </p:spTree>
    <p:extLst>
      <p:ext uri="{BB962C8B-B14F-4D97-AF65-F5344CB8AC3E}">
        <p14:creationId xmlns:p14="http://schemas.microsoft.com/office/powerpoint/2010/main" val="1112345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66C66CCC-0F08-4F4B-AB3B-2A69CAA11C4C}" type="slidenum">
              <a:rPr lang="ru-RU" smtClean="0"/>
              <a:t>12</a:t>
            </a:fld>
            <a:endParaRPr lang="ru-RU"/>
          </a:p>
        </p:txBody>
      </p:sp>
    </p:spTree>
    <p:extLst>
      <p:ext uri="{BB962C8B-B14F-4D97-AF65-F5344CB8AC3E}">
        <p14:creationId xmlns:p14="http://schemas.microsoft.com/office/powerpoint/2010/main" val="20864410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A8AF74E8-5BCB-4C2E-9B30-ADF11A8BE7EB}" type="datetimeFigureOut">
              <a:rPr lang="ru-RU" smtClean="0"/>
              <a:t>14.02.2019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EE4BA58-9429-46F6-B85B-B1FE136EE265}" type="slidenum">
              <a:rPr lang="ru-RU" smtClean="0"/>
              <a:t>‹#›</a:t>
            </a:fld>
            <a:endParaRPr lang="ru-RU"/>
          </a:p>
        </p:txBody>
      </p:sp>
    </p:spTree>
    <p:extLst>
      <p:ext uri="{BB962C8B-B14F-4D97-AF65-F5344CB8AC3E}">
        <p14:creationId xmlns:p14="http://schemas.microsoft.com/office/powerpoint/2010/main" val="3500548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8AF74E8-5BCB-4C2E-9B30-ADF11A8BE7EB}" type="datetimeFigureOut">
              <a:rPr lang="ru-RU" smtClean="0"/>
              <a:t>14.02.2019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EE4BA58-9429-46F6-B85B-B1FE136EE265}" type="slidenum">
              <a:rPr lang="ru-RU" smtClean="0"/>
              <a:t>‹#›</a:t>
            </a:fld>
            <a:endParaRPr lang="ru-RU"/>
          </a:p>
        </p:txBody>
      </p:sp>
    </p:spTree>
    <p:extLst>
      <p:ext uri="{BB962C8B-B14F-4D97-AF65-F5344CB8AC3E}">
        <p14:creationId xmlns:p14="http://schemas.microsoft.com/office/powerpoint/2010/main" val="2484191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8AF74E8-5BCB-4C2E-9B30-ADF11A8BE7EB}" type="datetimeFigureOut">
              <a:rPr lang="ru-RU" smtClean="0"/>
              <a:t>14.02.2019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EE4BA58-9429-46F6-B85B-B1FE136EE265}"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2898129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8AF74E8-5BCB-4C2E-9B30-ADF11A8BE7EB}" type="datetimeFigureOut">
              <a:rPr lang="ru-RU" smtClean="0"/>
              <a:t>14.02.2019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EE4BA58-9429-46F6-B85B-B1FE136EE265}" type="slidenum">
              <a:rPr lang="ru-RU" smtClean="0"/>
              <a:t>‹#›</a:t>
            </a:fld>
            <a:endParaRPr lang="ru-RU"/>
          </a:p>
        </p:txBody>
      </p:sp>
    </p:spTree>
    <p:extLst>
      <p:ext uri="{BB962C8B-B14F-4D97-AF65-F5344CB8AC3E}">
        <p14:creationId xmlns:p14="http://schemas.microsoft.com/office/powerpoint/2010/main" val="12221881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8AF74E8-5BCB-4C2E-9B30-ADF11A8BE7EB}" type="datetimeFigureOut">
              <a:rPr lang="ru-RU" smtClean="0"/>
              <a:t>14.02.2019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EE4BA58-9429-46F6-B85B-B1FE136EE265}"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934034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8AF74E8-5BCB-4C2E-9B30-ADF11A8BE7EB}" type="datetimeFigureOut">
              <a:rPr lang="ru-RU" smtClean="0"/>
              <a:t>14.02.2019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EE4BA58-9429-46F6-B85B-B1FE136EE265}" type="slidenum">
              <a:rPr lang="ru-RU" smtClean="0"/>
              <a:t>‹#›</a:t>
            </a:fld>
            <a:endParaRPr lang="ru-RU"/>
          </a:p>
        </p:txBody>
      </p:sp>
    </p:spTree>
    <p:extLst>
      <p:ext uri="{BB962C8B-B14F-4D97-AF65-F5344CB8AC3E}">
        <p14:creationId xmlns:p14="http://schemas.microsoft.com/office/powerpoint/2010/main" val="27753183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8AF74E8-5BCB-4C2E-9B30-ADF11A8BE7EB}" type="datetimeFigureOut">
              <a:rPr lang="ru-RU" smtClean="0"/>
              <a:t>14.02.2019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EE4BA58-9429-46F6-B85B-B1FE136EE265}" type="slidenum">
              <a:rPr lang="ru-RU" smtClean="0"/>
              <a:t>‹#›</a:t>
            </a:fld>
            <a:endParaRPr lang="ru-RU"/>
          </a:p>
        </p:txBody>
      </p:sp>
    </p:spTree>
    <p:extLst>
      <p:ext uri="{BB962C8B-B14F-4D97-AF65-F5344CB8AC3E}">
        <p14:creationId xmlns:p14="http://schemas.microsoft.com/office/powerpoint/2010/main" val="18635834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8AF74E8-5BCB-4C2E-9B30-ADF11A8BE7EB}" type="datetimeFigureOut">
              <a:rPr lang="ru-RU" smtClean="0"/>
              <a:t>14.02.2019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EE4BA58-9429-46F6-B85B-B1FE136EE265}" type="slidenum">
              <a:rPr lang="ru-RU" smtClean="0"/>
              <a:t>‹#›</a:t>
            </a:fld>
            <a:endParaRPr lang="ru-RU"/>
          </a:p>
        </p:txBody>
      </p:sp>
    </p:spTree>
    <p:extLst>
      <p:ext uri="{BB962C8B-B14F-4D97-AF65-F5344CB8AC3E}">
        <p14:creationId xmlns:p14="http://schemas.microsoft.com/office/powerpoint/2010/main" val="103775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8AF74E8-5BCB-4C2E-9B30-ADF11A8BE7EB}" type="datetimeFigureOut">
              <a:rPr lang="ru-RU" smtClean="0"/>
              <a:t>14.02.2019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EE4BA58-9429-46F6-B85B-B1FE136EE265}" type="slidenum">
              <a:rPr lang="ru-RU" smtClean="0"/>
              <a:t>‹#›</a:t>
            </a:fld>
            <a:endParaRPr lang="ru-RU"/>
          </a:p>
        </p:txBody>
      </p:sp>
    </p:spTree>
    <p:extLst>
      <p:ext uri="{BB962C8B-B14F-4D97-AF65-F5344CB8AC3E}">
        <p14:creationId xmlns:p14="http://schemas.microsoft.com/office/powerpoint/2010/main" val="4280414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8AF74E8-5BCB-4C2E-9B30-ADF11A8BE7EB}" type="datetimeFigureOut">
              <a:rPr lang="ru-RU" smtClean="0"/>
              <a:t>14.02.2019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EE4BA58-9429-46F6-B85B-B1FE136EE265}" type="slidenum">
              <a:rPr lang="ru-RU" smtClean="0"/>
              <a:t>‹#›</a:t>
            </a:fld>
            <a:endParaRPr lang="ru-RU"/>
          </a:p>
        </p:txBody>
      </p:sp>
    </p:spTree>
    <p:extLst>
      <p:ext uri="{BB962C8B-B14F-4D97-AF65-F5344CB8AC3E}">
        <p14:creationId xmlns:p14="http://schemas.microsoft.com/office/powerpoint/2010/main" val="2605822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A8AF74E8-5BCB-4C2E-9B30-ADF11A8BE7EB}" type="datetimeFigureOut">
              <a:rPr lang="ru-RU" smtClean="0"/>
              <a:t>14.02.2019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EE4BA58-9429-46F6-B85B-B1FE136EE265}" type="slidenum">
              <a:rPr lang="ru-RU" smtClean="0"/>
              <a:t>‹#›</a:t>
            </a:fld>
            <a:endParaRPr lang="ru-RU"/>
          </a:p>
        </p:txBody>
      </p:sp>
    </p:spTree>
    <p:extLst>
      <p:ext uri="{BB962C8B-B14F-4D97-AF65-F5344CB8AC3E}">
        <p14:creationId xmlns:p14="http://schemas.microsoft.com/office/powerpoint/2010/main" val="1810449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A8AF74E8-5BCB-4C2E-9B30-ADF11A8BE7EB}" type="datetimeFigureOut">
              <a:rPr lang="ru-RU" smtClean="0"/>
              <a:t>14.02.2019</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6EE4BA58-9429-46F6-B85B-B1FE136EE265}" type="slidenum">
              <a:rPr lang="ru-RU" smtClean="0"/>
              <a:t>‹#›</a:t>
            </a:fld>
            <a:endParaRPr lang="ru-RU"/>
          </a:p>
        </p:txBody>
      </p:sp>
    </p:spTree>
    <p:extLst>
      <p:ext uri="{BB962C8B-B14F-4D97-AF65-F5344CB8AC3E}">
        <p14:creationId xmlns:p14="http://schemas.microsoft.com/office/powerpoint/2010/main" val="1434311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A8AF74E8-5BCB-4C2E-9B30-ADF11A8BE7EB}" type="datetimeFigureOut">
              <a:rPr lang="ru-RU" smtClean="0"/>
              <a:t>14.02.2019</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6EE4BA58-9429-46F6-B85B-B1FE136EE265}" type="slidenum">
              <a:rPr lang="ru-RU" smtClean="0"/>
              <a:t>‹#›</a:t>
            </a:fld>
            <a:endParaRPr lang="ru-RU"/>
          </a:p>
        </p:txBody>
      </p:sp>
    </p:spTree>
    <p:extLst>
      <p:ext uri="{BB962C8B-B14F-4D97-AF65-F5344CB8AC3E}">
        <p14:creationId xmlns:p14="http://schemas.microsoft.com/office/powerpoint/2010/main" val="1244982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AF74E8-5BCB-4C2E-9B30-ADF11A8BE7EB}" type="datetimeFigureOut">
              <a:rPr lang="ru-RU" smtClean="0"/>
              <a:t>14.02.2019</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6EE4BA58-9429-46F6-B85B-B1FE136EE265}" type="slidenum">
              <a:rPr lang="ru-RU" smtClean="0"/>
              <a:t>‹#›</a:t>
            </a:fld>
            <a:endParaRPr lang="ru-RU"/>
          </a:p>
        </p:txBody>
      </p:sp>
    </p:spTree>
    <p:extLst>
      <p:ext uri="{BB962C8B-B14F-4D97-AF65-F5344CB8AC3E}">
        <p14:creationId xmlns:p14="http://schemas.microsoft.com/office/powerpoint/2010/main" val="3479113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A8AF74E8-5BCB-4C2E-9B30-ADF11A8BE7EB}" type="datetimeFigureOut">
              <a:rPr lang="ru-RU" smtClean="0"/>
              <a:t>14.02.2019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EE4BA58-9429-46F6-B85B-B1FE136EE265}" type="slidenum">
              <a:rPr lang="ru-RU" smtClean="0"/>
              <a:t>‹#›</a:t>
            </a:fld>
            <a:endParaRPr lang="ru-RU"/>
          </a:p>
        </p:txBody>
      </p:sp>
    </p:spTree>
    <p:extLst>
      <p:ext uri="{BB962C8B-B14F-4D97-AF65-F5344CB8AC3E}">
        <p14:creationId xmlns:p14="http://schemas.microsoft.com/office/powerpoint/2010/main" val="2649005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A8AF74E8-5BCB-4C2E-9B30-ADF11A8BE7EB}" type="datetimeFigureOut">
              <a:rPr lang="ru-RU" smtClean="0"/>
              <a:t>14.02.2019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EE4BA58-9429-46F6-B85B-B1FE136EE265}" type="slidenum">
              <a:rPr lang="ru-RU" smtClean="0"/>
              <a:t>‹#›</a:t>
            </a:fld>
            <a:endParaRPr lang="ru-RU"/>
          </a:p>
        </p:txBody>
      </p:sp>
    </p:spTree>
    <p:extLst>
      <p:ext uri="{BB962C8B-B14F-4D97-AF65-F5344CB8AC3E}">
        <p14:creationId xmlns:p14="http://schemas.microsoft.com/office/powerpoint/2010/main" val="2689316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8AF74E8-5BCB-4C2E-9B30-ADF11A8BE7EB}" type="datetimeFigureOut">
              <a:rPr lang="ru-RU" smtClean="0"/>
              <a:t>14.02.2019</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EE4BA58-9429-46F6-B85B-B1FE136EE265}" type="slidenum">
              <a:rPr lang="ru-RU" smtClean="0"/>
              <a:t>‹#›</a:t>
            </a:fld>
            <a:endParaRPr lang="ru-RU"/>
          </a:p>
        </p:txBody>
      </p:sp>
    </p:spTree>
    <p:extLst>
      <p:ext uri="{BB962C8B-B14F-4D97-AF65-F5344CB8AC3E}">
        <p14:creationId xmlns:p14="http://schemas.microsoft.com/office/powerpoint/2010/main" val="20397944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07067" y="1189822"/>
            <a:ext cx="7766936" cy="3448279"/>
          </a:xfrm>
        </p:spPr>
        <p:txBody>
          <a:bodyPr/>
          <a:lstStyle/>
          <a:p>
            <a:pPr algn="ctr"/>
            <a:r>
              <a:rPr lang="ru-RU" sz="2800" b="1" dirty="0" smtClean="0">
                <a:solidFill>
                  <a:schemeClr val="accent2">
                    <a:lumMod val="50000"/>
                  </a:schemeClr>
                </a:solidFill>
              </a:rPr>
              <a:t>Бюджет для граждан </a:t>
            </a:r>
            <a:r>
              <a:rPr lang="ru-RU" sz="2800" b="1" dirty="0" smtClean="0">
                <a:solidFill>
                  <a:schemeClr val="accent2">
                    <a:lumMod val="50000"/>
                  </a:schemeClr>
                </a:solidFill>
              </a:rPr>
              <a:t>бюджета муниципального района «Бай-</a:t>
            </a:r>
            <a:r>
              <a:rPr lang="ru-RU" sz="2800" b="1" dirty="0" err="1" smtClean="0">
                <a:solidFill>
                  <a:schemeClr val="accent2">
                    <a:lumMod val="50000"/>
                  </a:schemeClr>
                </a:solidFill>
              </a:rPr>
              <a:t>Тайгинский</a:t>
            </a:r>
            <a:r>
              <a:rPr lang="ru-RU" sz="2800" b="1" dirty="0" smtClean="0">
                <a:solidFill>
                  <a:schemeClr val="accent2">
                    <a:lumMod val="50000"/>
                  </a:schemeClr>
                </a:solidFill>
              </a:rPr>
              <a:t> </a:t>
            </a:r>
            <a:r>
              <a:rPr lang="ru-RU" sz="2800" b="1" dirty="0" err="1" smtClean="0">
                <a:solidFill>
                  <a:schemeClr val="accent2">
                    <a:lumMod val="50000"/>
                  </a:schemeClr>
                </a:solidFill>
              </a:rPr>
              <a:t>кожуун</a:t>
            </a:r>
            <a:r>
              <a:rPr lang="ru-RU" sz="2800" b="1" dirty="0" smtClean="0">
                <a:solidFill>
                  <a:schemeClr val="accent2">
                    <a:lumMod val="50000"/>
                  </a:schemeClr>
                </a:solidFill>
              </a:rPr>
              <a:t> Республики Тыва» на 2019 год и плановый период 2020-2021 годов» </a:t>
            </a:r>
            <a:endParaRPr lang="ru-RU" sz="2800" b="1" dirty="0">
              <a:solidFill>
                <a:schemeClr val="accent2">
                  <a:lumMod val="50000"/>
                </a:schemeClr>
              </a:solidFill>
            </a:endParaRPr>
          </a:p>
        </p:txBody>
      </p:sp>
      <p:sp>
        <p:nvSpPr>
          <p:cNvPr id="3" name="Подзаголовок 2"/>
          <p:cNvSpPr>
            <a:spLocks noGrp="1"/>
          </p:cNvSpPr>
          <p:nvPr>
            <p:ph type="subTitle" idx="1"/>
          </p:nvPr>
        </p:nvSpPr>
        <p:spPr>
          <a:xfrm>
            <a:off x="1507067" y="5100810"/>
            <a:ext cx="45719" cy="46922"/>
          </a:xfrm>
        </p:spPr>
        <p:txBody>
          <a:bodyPr>
            <a:normAutofit fontScale="25000" lnSpcReduction="20000"/>
          </a:bodyPr>
          <a:lstStyle/>
          <a:p>
            <a:endParaRPr lang="ru-RU" dirty="0"/>
          </a:p>
        </p:txBody>
      </p:sp>
    </p:spTree>
    <p:extLst>
      <p:ext uri="{BB962C8B-B14F-4D97-AF65-F5344CB8AC3E}">
        <p14:creationId xmlns:p14="http://schemas.microsoft.com/office/powerpoint/2010/main" val="25747605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599"/>
            <a:ext cx="8596668" cy="5879335"/>
          </a:xfrm>
        </p:spPr>
        <p:txBody>
          <a:bodyPr>
            <a:normAutofit/>
          </a:bodyPr>
          <a:lstStyle/>
          <a:p>
            <a:pPr algn="just"/>
            <a:r>
              <a:rPr lang="ru-RU" sz="2800" dirty="0" smtClean="0">
                <a:solidFill>
                  <a:schemeClr val="accent2">
                    <a:lumMod val="50000"/>
                  </a:schemeClr>
                </a:solidFill>
              </a:rPr>
              <a:t>Б</a:t>
            </a:r>
            <a:r>
              <a:rPr lang="ru-RU" sz="2800" dirty="0" smtClean="0">
                <a:solidFill>
                  <a:schemeClr val="accent2">
                    <a:lumMod val="50000"/>
                  </a:schemeClr>
                </a:solidFill>
              </a:rPr>
              <a:t>юджет </a:t>
            </a:r>
            <a:r>
              <a:rPr lang="ru-RU" sz="2800" dirty="0">
                <a:solidFill>
                  <a:schemeClr val="accent2">
                    <a:lumMod val="50000"/>
                  </a:schemeClr>
                </a:solidFill>
              </a:rPr>
              <a:t>муниципального района «Бай-</a:t>
            </a:r>
            <a:r>
              <a:rPr lang="ru-RU" sz="2800" dirty="0" err="1">
                <a:solidFill>
                  <a:schemeClr val="accent2">
                    <a:lumMod val="50000"/>
                  </a:schemeClr>
                </a:solidFill>
              </a:rPr>
              <a:t>Тайгинский</a:t>
            </a:r>
            <a:r>
              <a:rPr lang="ru-RU" sz="2800" dirty="0">
                <a:solidFill>
                  <a:schemeClr val="accent2">
                    <a:lumMod val="50000"/>
                  </a:schemeClr>
                </a:solidFill>
              </a:rPr>
              <a:t> </a:t>
            </a:r>
            <a:r>
              <a:rPr lang="ru-RU" sz="2800" dirty="0" err="1">
                <a:solidFill>
                  <a:schemeClr val="accent2">
                    <a:lumMod val="50000"/>
                  </a:schemeClr>
                </a:solidFill>
              </a:rPr>
              <a:t>кожуун</a:t>
            </a:r>
            <a:r>
              <a:rPr lang="ru-RU" sz="2800" dirty="0">
                <a:solidFill>
                  <a:schemeClr val="accent2">
                    <a:lumMod val="50000"/>
                  </a:schemeClr>
                </a:solidFill>
              </a:rPr>
              <a:t> Республики Тыва» на </a:t>
            </a:r>
            <a:r>
              <a:rPr lang="ru-RU" sz="2800" dirty="0" smtClean="0">
                <a:solidFill>
                  <a:schemeClr val="accent2">
                    <a:lumMod val="50000"/>
                  </a:schemeClr>
                </a:solidFill>
              </a:rPr>
              <a:t>2019 </a:t>
            </a:r>
            <a:r>
              <a:rPr lang="ru-RU" sz="2800" dirty="0">
                <a:solidFill>
                  <a:schemeClr val="accent2">
                    <a:lumMod val="50000"/>
                  </a:schemeClr>
                </a:solidFill>
              </a:rPr>
              <a:t>год и плановый период </a:t>
            </a:r>
            <a:r>
              <a:rPr lang="ru-RU" sz="2800" dirty="0" smtClean="0">
                <a:solidFill>
                  <a:schemeClr val="accent2">
                    <a:lumMod val="50000"/>
                  </a:schemeClr>
                </a:solidFill>
              </a:rPr>
              <a:t>2020-2021 </a:t>
            </a:r>
            <a:r>
              <a:rPr lang="ru-RU" sz="2800" dirty="0">
                <a:solidFill>
                  <a:schemeClr val="accent2">
                    <a:lumMod val="50000"/>
                  </a:schemeClr>
                </a:solidFill>
              </a:rPr>
              <a:t>годов» (далее </a:t>
            </a:r>
            <a:r>
              <a:rPr lang="ru-RU" sz="2800" dirty="0" smtClean="0">
                <a:solidFill>
                  <a:schemeClr val="accent2">
                    <a:lumMod val="50000"/>
                  </a:schemeClr>
                </a:solidFill>
              </a:rPr>
              <a:t>–бюджет) </a:t>
            </a:r>
            <a:r>
              <a:rPr lang="ru-RU" sz="2800" dirty="0">
                <a:solidFill>
                  <a:schemeClr val="accent2">
                    <a:lumMod val="50000"/>
                  </a:schemeClr>
                </a:solidFill>
              </a:rPr>
              <a:t>основан на прогнозе социально-экономического развития муниципального района «Бай-</a:t>
            </a:r>
            <a:r>
              <a:rPr lang="ru-RU" sz="2800" dirty="0" err="1">
                <a:solidFill>
                  <a:schemeClr val="accent2">
                    <a:lumMod val="50000"/>
                  </a:schemeClr>
                </a:solidFill>
              </a:rPr>
              <a:t>Тайгинский</a:t>
            </a:r>
            <a:r>
              <a:rPr lang="ru-RU" sz="2800" dirty="0">
                <a:solidFill>
                  <a:schemeClr val="accent2">
                    <a:lumMod val="50000"/>
                  </a:schemeClr>
                </a:solidFill>
              </a:rPr>
              <a:t> </a:t>
            </a:r>
            <a:r>
              <a:rPr lang="ru-RU" sz="2800" dirty="0" err="1">
                <a:solidFill>
                  <a:schemeClr val="accent2">
                    <a:lumMod val="50000"/>
                  </a:schemeClr>
                </a:solidFill>
              </a:rPr>
              <a:t>кожуун</a:t>
            </a:r>
            <a:r>
              <a:rPr lang="ru-RU" sz="2800" dirty="0">
                <a:solidFill>
                  <a:schemeClr val="accent2">
                    <a:lumMod val="50000"/>
                  </a:schemeClr>
                </a:solidFill>
              </a:rPr>
              <a:t> Республики Тыва» на </a:t>
            </a:r>
            <a:r>
              <a:rPr lang="ru-RU" sz="2800" dirty="0" smtClean="0">
                <a:solidFill>
                  <a:schemeClr val="accent2">
                    <a:lumMod val="50000"/>
                  </a:schemeClr>
                </a:solidFill>
              </a:rPr>
              <a:t>2019 </a:t>
            </a:r>
            <a:r>
              <a:rPr lang="ru-RU" sz="2800" dirty="0">
                <a:solidFill>
                  <a:schemeClr val="accent2">
                    <a:lumMod val="50000"/>
                  </a:schemeClr>
                </a:solidFill>
              </a:rPr>
              <a:t>год и на плановый период </a:t>
            </a:r>
            <a:r>
              <a:rPr lang="ru-RU" sz="2800" dirty="0" smtClean="0">
                <a:solidFill>
                  <a:schemeClr val="accent2">
                    <a:lumMod val="50000"/>
                  </a:schemeClr>
                </a:solidFill>
              </a:rPr>
              <a:t>2020 </a:t>
            </a:r>
            <a:r>
              <a:rPr lang="ru-RU" sz="2800" dirty="0">
                <a:solidFill>
                  <a:schemeClr val="accent2">
                    <a:lumMod val="50000"/>
                  </a:schemeClr>
                </a:solidFill>
              </a:rPr>
              <a:t>и </a:t>
            </a:r>
            <a:r>
              <a:rPr lang="ru-RU" sz="2800" dirty="0" smtClean="0">
                <a:solidFill>
                  <a:schemeClr val="accent2">
                    <a:lumMod val="50000"/>
                  </a:schemeClr>
                </a:solidFill>
              </a:rPr>
              <a:t>2021 </a:t>
            </a:r>
            <a:r>
              <a:rPr lang="ru-RU" sz="2800" dirty="0">
                <a:solidFill>
                  <a:schemeClr val="accent2">
                    <a:lumMod val="50000"/>
                  </a:schemeClr>
                </a:solidFill>
              </a:rPr>
              <a:t>годов (далее – прогноз), Основных направлениях бюджетной и налоговой политики муниципального района «Бай-</a:t>
            </a:r>
            <a:r>
              <a:rPr lang="ru-RU" sz="2800" dirty="0" err="1">
                <a:solidFill>
                  <a:schemeClr val="accent2">
                    <a:lumMod val="50000"/>
                  </a:schemeClr>
                </a:solidFill>
              </a:rPr>
              <a:t>Тайгинский</a:t>
            </a:r>
            <a:r>
              <a:rPr lang="ru-RU" sz="2800" dirty="0">
                <a:solidFill>
                  <a:schemeClr val="accent2">
                    <a:lumMod val="50000"/>
                  </a:schemeClr>
                </a:solidFill>
              </a:rPr>
              <a:t> </a:t>
            </a:r>
            <a:r>
              <a:rPr lang="ru-RU" sz="2800" dirty="0" err="1">
                <a:solidFill>
                  <a:schemeClr val="accent2">
                    <a:lumMod val="50000"/>
                  </a:schemeClr>
                </a:solidFill>
              </a:rPr>
              <a:t>кожуун</a:t>
            </a:r>
            <a:r>
              <a:rPr lang="ru-RU" sz="2800" dirty="0">
                <a:solidFill>
                  <a:schemeClr val="accent2">
                    <a:lumMod val="50000"/>
                  </a:schemeClr>
                </a:solidFill>
              </a:rPr>
              <a:t> Республики Тыва» на </a:t>
            </a:r>
            <a:r>
              <a:rPr lang="ru-RU" sz="2800" dirty="0" smtClean="0">
                <a:solidFill>
                  <a:schemeClr val="accent2">
                    <a:lumMod val="50000"/>
                  </a:schemeClr>
                </a:solidFill>
              </a:rPr>
              <a:t>2019 </a:t>
            </a:r>
            <a:r>
              <a:rPr lang="ru-RU" sz="2800" dirty="0">
                <a:solidFill>
                  <a:schemeClr val="accent2">
                    <a:lumMod val="50000"/>
                  </a:schemeClr>
                </a:solidFill>
              </a:rPr>
              <a:t>год и на плановый период </a:t>
            </a:r>
            <a:r>
              <a:rPr lang="ru-RU" sz="2800" dirty="0" smtClean="0">
                <a:solidFill>
                  <a:schemeClr val="accent2">
                    <a:lumMod val="50000"/>
                  </a:schemeClr>
                </a:solidFill>
              </a:rPr>
              <a:t>2020 </a:t>
            </a:r>
            <a:r>
              <a:rPr lang="ru-RU" sz="2800" dirty="0">
                <a:solidFill>
                  <a:schemeClr val="accent2">
                    <a:lumMod val="50000"/>
                  </a:schemeClr>
                </a:solidFill>
              </a:rPr>
              <a:t>и </a:t>
            </a:r>
            <a:r>
              <a:rPr lang="ru-RU" sz="2800" dirty="0" smtClean="0">
                <a:solidFill>
                  <a:schemeClr val="accent2">
                    <a:lumMod val="50000"/>
                  </a:schemeClr>
                </a:solidFill>
              </a:rPr>
              <a:t>2021 </a:t>
            </a:r>
            <a:r>
              <a:rPr lang="ru-RU" sz="2800" dirty="0">
                <a:solidFill>
                  <a:schemeClr val="accent2">
                    <a:lumMod val="50000"/>
                  </a:schemeClr>
                </a:solidFill>
              </a:rPr>
              <a:t>годов.</a:t>
            </a:r>
          </a:p>
        </p:txBody>
      </p:sp>
    </p:spTree>
    <p:extLst>
      <p:ext uri="{BB962C8B-B14F-4D97-AF65-F5344CB8AC3E}">
        <p14:creationId xmlns:p14="http://schemas.microsoft.com/office/powerpoint/2010/main" val="3863828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5581880"/>
          </a:xfrm>
        </p:spPr>
        <p:txBody>
          <a:bodyPr>
            <a:normAutofit/>
          </a:bodyPr>
          <a:lstStyle/>
          <a:p>
            <a:pPr algn="just"/>
            <a:r>
              <a:rPr lang="ru-RU" sz="2400" dirty="0">
                <a:solidFill>
                  <a:schemeClr val="accent2">
                    <a:lumMod val="50000"/>
                  </a:schemeClr>
                </a:solidFill>
              </a:rPr>
              <a:t>Основной задачей бюджетной политики на </a:t>
            </a:r>
            <a:r>
              <a:rPr lang="ru-RU" sz="2400" dirty="0" smtClean="0">
                <a:solidFill>
                  <a:schemeClr val="accent2">
                    <a:lumMod val="50000"/>
                  </a:schemeClr>
                </a:solidFill>
              </a:rPr>
              <a:t>2019 </a:t>
            </a:r>
            <a:r>
              <a:rPr lang="ru-RU" sz="2400" dirty="0">
                <a:solidFill>
                  <a:schemeClr val="accent2">
                    <a:lumMod val="50000"/>
                  </a:schemeClr>
                </a:solidFill>
              </a:rPr>
              <a:t>год и плановый период </a:t>
            </a:r>
            <a:r>
              <a:rPr lang="ru-RU" sz="2400" dirty="0" smtClean="0">
                <a:solidFill>
                  <a:schemeClr val="accent2">
                    <a:lumMod val="50000"/>
                  </a:schemeClr>
                </a:solidFill>
              </a:rPr>
              <a:t>2020-2021 </a:t>
            </a:r>
            <a:r>
              <a:rPr lang="ru-RU" sz="2400" dirty="0">
                <a:solidFill>
                  <a:schemeClr val="accent2">
                    <a:lumMod val="50000"/>
                  </a:schemeClr>
                </a:solidFill>
              </a:rPr>
              <a:t>годов является обеспечение устойчивости и сбалансированности бюджетной системы. </a:t>
            </a:r>
            <a:r>
              <a:rPr lang="ru-RU" sz="2400" dirty="0" smtClean="0">
                <a:solidFill>
                  <a:schemeClr val="accent2">
                    <a:lumMod val="50000"/>
                  </a:schemeClr>
                </a:solidFill>
              </a:rPr>
              <a:t/>
            </a:r>
            <a:br>
              <a:rPr lang="ru-RU" sz="2400" dirty="0" smtClean="0">
                <a:solidFill>
                  <a:schemeClr val="accent2">
                    <a:lumMod val="50000"/>
                  </a:schemeClr>
                </a:solidFill>
              </a:rPr>
            </a:br>
            <a:r>
              <a:rPr lang="ru-RU" sz="2400" dirty="0">
                <a:solidFill>
                  <a:schemeClr val="accent2">
                    <a:lumMod val="50000"/>
                  </a:schemeClr>
                </a:solidFill>
              </a:rPr>
              <a:t/>
            </a:r>
            <a:br>
              <a:rPr lang="ru-RU" sz="2400" dirty="0">
                <a:solidFill>
                  <a:schemeClr val="accent2">
                    <a:lumMod val="50000"/>
                  </a:schemeClr>
                </a:solidFill>
              </a:rPr>
            </a:br>
            <a:r>
              <a:rPr lang="ru-RU" sz="2400" dirty="0" smtClean="0">
                <a:solidFill>
                  <a:schemeClr val="accent2">
                    <a:lumMod val="50000"/>
                  </a:schemeClr>
                </a:solidFill>
              </a:rPr>
              <a:t>Одним </a:t>
            </a:r>
            <a:r>
              <a:rPr lang="ru-RU" sz="2400" dirty="0">
                <a:solidFill>
                  <a:schemeClr val="accent2">
                    <a:lumMod val="50000"/>
                  </a:schemeClr>
                </a:solidFill>
              </a:rPr>
              <a:t>из основных направлений обеспечения сбалансированности бюджета муниципального района является реализация принципа формирования бюджета на основе муниципальных программ, реализация которых повысит обоснованность бюджетных ассигнований на этапе их формирования, обеспечит их большую прозрачность для общества и наличие более широких возможностей для оценки их эффективности</a:t>
            </a:r>
            <a:r>
              <a:rPr lang="ru-RU" sz="2400" dirty="0"/>
              <a:t>.</a:t>
            </a:r>
          </a:p>
        </p:txBody>
      </p:sp>
    </p:spTree>
    <p:extLst>
      <p:ext uri="{BB962C8B-B14F-4D97-AF65-F5344CB8AC3E}">
        <p14:creationId xmlns:p14="http://schemas.microsoft.com/office/powerpoint/2010/main" val="6118731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599"/>
            <a:ext cx="8596668" cy="5570863"/>
          </a:xfrm>
        </p:spPr>
        <p:txBody>
          <a:bodyPr>
            <a:noAutofit/>
          </a:bodyPr>
          <a:lstStyle/>
          <a:p>
            <a:pPr algn="ctr"/>
            <a:r>
              <a:rPr lang="ru-RU" sz="2800" b="1" dirty="0" smtClean="0">
                <a:solidFill>
                  <a:schemeClr val="accent2">
                    <a:lumMod val="50000"/>
                  </a:schemeClr>
                </a:solidFill>
              </a:rPr>
              <a:t>Программный бюджет</a:t>
            </a:r>
            <a:br>
              <a:rPr lang="ru-RU" sz="2800" b="1" dirty="0" smtClean="0">
                <a:solidFill>
                  <a:schemeClr val="accent2">
                    <a:lumMod val="50000"/>
                  </a:schemeClr>
                </a:solidFill>
              </a:rPr>
            </a:br>
            <a:r>
              <a:rPr lang="ru-RU" sz="2000" dirty="0">
                <a:solidFill>
                  <a:schemeClr val="accent2">
                    <a:lumMod val="50000"/>
                  </a:schemeClr>
                </a:solidFill>
              </a:rPr>
              <a:t/>
            </a:r>
            <a:br>
              <a:rPr lang="ru-RU" sz="2000" dirty="0">
                <a:solidFill>
                  <a:schemeClr val="accent2">
                    <a:lumMod val="50000"/>
                  </a:schemeClr>
                </a:solidFill>
              </a:rPr>
            </a:br>
            <a:r>
              <a:rPr lang="ru-RU" sz="2000" dirty="0" err="1" smtClean="0">
                <a:solidFill>
                  <a:schemeClr val="accent2">
                    <a:lumMod val="50000"/>
                  </a:schemeClr>
                </a:solidFill>
              </a:rPr>
              <a:t>Бюджет</a:t>
            </a:r>
            <a:r>
              <a:rPr lang="ru-RU" sz="2000" dirty="0" smtClean="0">
                <a:solidFill>
                  <a:schemeClr val="accent2">
                    <a:lumMod val="50000"/>
                  </a:schemeClr>
                </a:solidFill>
              </a:rPr>
              <a:t> </a:t>
            </a:r>
            <a:r>
              <a:rPr lang="ru-RU" sz="2000" dirty="0">
                <a:solidFill>
                  <a:schemeClr val="accent2">
                    <a:lumMod val="50000"/>
                  </a:schemeClr>
                </a:solidFill>
              </a:rPr>
              <a:t>муниципального района на </a:t>
            </a:r>
            <a:r>
              <a:rPr lang="ru-RU" sz="2000" dirty="0" smtClean="0">
                <a:solidFill>
                  <a:schemeClr val="accent2">
                    <a:lumMod val="50000"/>
                  </a:schemeClr>
                </a:solidFill>
              </a:rPr>
              <a:t>2019 </a:t>
            </a:r>
            <a:r>
              <a:rPr lang="ru-RU" sz="2000" dirty="0">
                <a:solidFill>
                  <a:schemeClr val="accent2">
                    <a:lumMod val="50000"/>
                  </a:schemeClr>
                </a:solidFill>
              </a:rPr>
              <a:t>год и плановый период </a:t>
            </a:r>
            <a:r>
              <a:rPr lang="ru-RU" sz="2000" dirty="0" smtClean="0">
                <a:solidFill>
                  <a:schemeClr val="accent2">
                    <a:lumMod val="50000"/>
                  </a:schemeClr>
                </a:solidFill>
              </a:rPr>
              <a:t>2020-2021 </a:t>
            </a:r>
            <a:r>
              <a:rPr lang="ru-RU" sz="2000" dirty="0">
                <a:solidFill>
                  <a:schemeClr val="accent2">
                    <a:lumMod val="50000"/>
                  </a:schemeClr>
                </a:solidFill>
              </a:rPr>
              <a:t>годов будет сформирован в «программном» формате с классификацией расходов по муниципальным программам и подпрограммам. К проекту бюджета на </a:t>
            </a:r>
            <a:r>
              <a:rPr lang="ru-RU" sz="2000" dirty="0" smtClean="0">
                <a:solidFill>
                  <a:schemeClr val="accent2">
                    <a:lumMod val="50000"/>
                  </a:schemeClr>
                </a:solidFill>
              </a:rPr>
              <a:t>2019 </a:t>
            </a:r>
            <a:r>
              <a:rPr lang="ru-RU" sz="2000" dirty="0">
                <a:solidFill>
                  <a:schemeClr val="accent2">
                    <a:lumMod val="50000"/>
                  </a:schemeClr>
                </a:solidFill>
              </a:rPr>
              <a:t>год и плановый период </a:t>
            </a:r>
            <a:r>
              <a:rPr lang="ru-RU" sz="2000" dirty="0" smtClean="0">
                <a:solidFill>
                  <a:schemeClr val="accent2">
                    <a:lumMod val="50000"/>
                  </a:schemeClr>
                </a:solidFill>
              </a:rPr>
              <a:t>2020-2021 </a:t>
            </a:r>
            <a:r>
              <a:rPr lang="ru-RU" sz="2000" dirty="0">
                <a:solidFill>
                  <a:schemeClr val="accent2">
                    <a:lumMod val="50000"/>
                  </a:schemeClr>
                </a:solidFill>
              </a:rPr>
              <a:t>годов будет реализовано </a:t>
            </a:r>
            <a:r>
              <a:rPr lang="ru-RU" sz="2000" dirty="0" smtClean="0">
                <a:solidFill>
                  <a:schemeClr val="accent2">
                    <a:lumMod val="50000"/>
                  </a:schemeClr>
                </a:solidFill>
              </a:rPr>
              <a:t>20 </a:t>
            </a:r>
            <a:r>
              <a:rPr lang="ru-RU" sz="2000" dirty="0">
                <a:solidFill>
                  <a:schemeClr val="accent2">
                    <a:lumMod val="50000"/>
                  </a:schemeClr>
                </a:solidFill>
              </a:rPr>
              <a:t>муниципальных программ с общим финансированием в сумме </a:t>
            </a:r>
            <a:r>
              <a:rPr lang="ru-RU" sz="2000" dirty="0" smtClean="0">
                <a:solidFill>
                  <a:schemeClr val="accent2">
                    <a:lumMod val="50000"/>
                  </a:schemeClr>
                </a:solidFill>
              </a:rPr>
              <a:t>503481,1 </a:t>
            </a:r>
            <a:r>
              <a:rPr lang="ru-RU" sz="2000" dirty="0">
                <a:solidFill>
                  <a:schemeClr val="accent2">
                    <a:lumMod val="50000"/>
                  </a:schemeClr>
                </a:solidFill>
              </a:rPr>
              <a:t>тыс. рублей или </a:t>
            </a:r>
            <a:r>
              <a:rPr lang="ru-RU" sz="2000" dirty="0" smtClean="0">
                <a:solidFill>
                  <a:schemeClr val="accent2">
                    <a:lumMod val="50000"/>
                  </a:schemeClr>
                </a:solidFill>
              </a:rPr>
              <a:t>90,94 </a:t>
            </a:r>
            <a:r>
              <a:rPr lang="ru-RU" sz="2000" dirty="0">
                <a:solidFill>
                  <a:schemeClr val="accent2">
                    <a:lumMod val="50000"/>
                  </a:schemeClr>
                </a:solidFill>
              </a:rPr>
              <a:t>% расходов </a:t>
            </a:r>
            <a:r>
              <a:rPr lang="ru-RU" sz="2000" dirty="0" err="1" smtClean="0">
                <a:solidFill>
                  <a:schemeClr val="accent2">
                    <a:lumMod val="50000"/>
                  </a:schemeClr>
                </a:solidFill>
              </a:rPr>
              <a:t>кожууного</a:t>
            </a:r>
            <a:r>
              <a:rPr lang="ru-RU" sz="2000" dirty="0" smtClean="0">
                <a:solidFill>
                  <a:schemeClr val="accent2">
                    <a:lumMod val="50000"/>
                  </a:schemeClr>
                </a:solidFill>
              </a:rPr>
              <a:t> </a:t>
            </a:r>
            <a:r>
              <a:rPr lang="ru-RU" sz="2000" dirty="0">
                <a:solidFill>
                  <a:schemeClr val="accent2">
                    <a:lumMod val="50000"/>
                  </a:schemeClr>
                </a:solidFill>
              </a:rPr>
              <a:t>бюджета на </a:t>
            </a:r>
            <a:r>
              <a:rPr lang="ru-RU" sz="2000" dirty="0" smtClean="0">
                <a:solidFill>
                  <a:schemeClr val="accent2">
                    <a:lumMod val="50000"/>
                  </a:schemeClr>
                </a:solidFill>
              </a:rPr>
              <a:t>2019 </a:t>
            </a:r>
            <a:r>
              <a:rPr lang="ru-RU" sz="2000" dirty="0">
                <a:solidFill>
                  <a:schemeClr val="accent2">
                    <a:lumMod val="50000"/>
                  </a:schemeClr>
                </a:solidFill>
              </a:rPr>
              <a:t>год и плановый период </a:t>
            </a:r>
            <a:r>
              <a:rPr lang="ru-RU" sz="2000" dirty="0" smtClean="0">
                <a:solidFill>
                  <a:schemeClr val="accent2">
                    <a:lumMod val="50000"/>
                  </a:schemeClr>
                </a:solidFill>
              </a:rPr>
              <a:t>2020-2021 годов.</a:t>
            </a:r>
            <a:br>
              <a:rPr lang="ru-RU" sz="2000" dirty="0" smtClean="0">
                <a:solidFill>
                  <a:schemeClr val="accent2">
                    <a:lumMod val="50000"/>
                  </a:schemeClr>
                </a:solidFill>
              </a:rPr>
            </a:br>
            <a:r>
              <a:rPr lang="ru-RU" sz="2000" dirty="0">
                <a:solidFill>
                  <a:schemeClr val="accent2">
                    <a:lumMod val="50000"/>
                  </a:schemeClr>
                </a:solidFill>
              </a:rPr>
              <a:t/>
            </a:r>
            <a:br>
              <a:rPr lang="ru-RU" sz="2000" dirty="0">
                <a:solidFill>
                  <a:schemeClr val="accent2">
                    <a:lumMod val="50000"/>
                  </a:schemeClr>
                </a:solidFill>
              </a:rPr>
            </a:br>
            <a:r>
              <a:rPr lang="ru-RU" sz="2000" dirty="0">
                <a:solidFill>
                  <a:schemeClr val="accent2">
                    <a:lumMod val="50000"/>
                  </a:schemeClr>
                </a:solidFill>
              </a:rPr>
              <a:t>Для каждой муниципальной программы определены предельные объемы («потолки») расходов на весь срок ее реализации, обеспечивающие предсказуемость финансовых ресурсов, а также иные источники финансового обеспечения, четко увязанные со стратегическими приоритетами муниципальной политики муниципального района «Бай-</a:t>
            </a:r>
            <a:r>
              <a:rPr lang="ru-RU" sz="2000" dirty="0" err="1">
                <a:solidFill>
                  <a:schemeClr val="accent2">
                    <a:lumMod val="50000"/>
                  </a:schemeClr>
                </a:solidFill>
              </a:rPr>
              <a:t>Тайгинский</a:t>
            </a:r>
            <a:r>
              <a:rPr lang="ru-RU" sz="2000" dirty="0">
                <a:solidFill>
                  <a:schemeClr val="accent2">
                    <a:lumMod val="50000"/>
                  </a:schemeClr>
                </a:solidFill>
              </a:rPr>
              <a:t> </a:t>
            </a:r>
            <a:r>
              <a:rPr lang="ru-RU" sz="2000" dirty="0" err="1">
                <a:solidFill>
                  <a:schemeClr val="accent2">
                    <a:lumMod val="50000"/>
                  </a:schemeClr>
                </a:solidFill>
              </a:rPr>
              <a:t>кожуун</a:t>
            </a:r>
            <a:r>
              <a:rPr lang="ru-RU" sz="2000" dirty="0">
                <a:solidFill>
                  <a:schemeClr val="accent2">
                    <a:lumMod val="50000"/>
                  </a:schemeClr>
                </a:solidFill>
              </a:rPr>
              <a:t> Республики Тыва».</a:t>
            </a:r>
            <a:br>
              <a:rPr lang="ru-RU" sz="2000" dirty="0">
                <a:solidFill>
                  <a:schemeClr val="accent2">
                    <a:lumMod val="50000"/>
                  </a:schemeClr>
                </a:solidFill>
              </a:rPr>
            </a:br>
            <a:endParaRPr lang="ru-RU" sz="2000" dirty="0">
              <a:solidFill>
                <a:schemeClr val="accent2">
                  <a:lumMod val="50000"/>
                </a:schemeClr>
              </a:solidFill>
            </a:endParaRPr>
          </a:p>
        </p:txBody>
      </p:sp>
    </p:spTree>
    <p:extLst>
      <p:ext uri="{BB962C8B-B14F-4D97-AF65-F5344CB8AC3E}">
        <p14:creationId xmlns:p14="http://schemas.microsoft.com/office/powerpoint/2010/main" val="13359539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599"/>
            <a:ext cx="8596668" cy="5835267"/>
          </a:xfrm>
        </p:spPr>
        <p:txBody>
          <a:bodyPr>
            <a:noAutofit/>
          </a:bodyPr>
          <a:lstStyle/>
          <a:p>
            <a:pPr algn="just"/>
            <a:r>
              <a:rPr lang="ru-RU" sz="2800" dirty="0">
                <a:solidFill>
                  <a:schemeClr val="accent2">
                    <a:lumMod val="50000"/>
                  </a:schemeClr>
                </a:solidFill>
              </a:rPr>
              <a:t>Формирование бюджета на </a:t>
            </a:r>
            <a:r>
              <a:rPr lang="ru-RU" sz="2800" dirty="0" smtClean="0">
                <a:solidFill>
                  <a:schemeClr val="accent2">
                    <a:lumMod val="50000"/>
                  </a:schemeClr>
                </a:solidFill>
              </a:rPr>
              <a:t>2019 </a:t>
            </a:r>
            <a:r>
              <a:rPr lang="ru-RU" sz="2800" dirty="0">
                <a:solidFill>
                  <a:schemeClr val="accent2">
                    <a:lumMod val="50000"/>
                  </a:schemeClr>
                </a:solidFill>
              </a:rPr>
              <a:t>год и плановый период </a:t>
            </a:r>
            <a:r>
              <a:rPr lang="ru-RU" sz="2800" dirty="0" smtClean="0">
                <a:solidFill>
                  <a:schemeClr val="accent2">
                    <a:lumMod val="50000"/>
                  </a:schemeClr>
                </a:solidFill>
              </a:rPr>
              <a:t>2020-2021 </a:t>
            </a:r>
            <a:r>
              <a:rPr lang="ru-RU" sz="2800" dirty="0">
                <a:solidFill>
                  <a:schemeClr val="accent2">
                    <a:lumMod val="50000"/>
                  </a:schemeClr>
                </a:solidFill>
              </a:rPr>
              <a:t>годов по принципу «программного» бюджета позволит сконцентрировать финансовые ресурсы на действительно приоритетных для муниципалитета направлениях социально-экономического развития.</a:t>
            </a:r>
            <a:br>
              <a:rPr lang="ru-RU" sz="2800" dirty="0">
                <a:solidFill>
                  <a:schemeClr val="accent2">
                    <a:lumMod val="50000"/>
                  </a:schemeClr>
                </a:solidFill>
              </a:rPr>
            </a:br>
            <a:r>
              <a:rPr lang="ru-RU" sz="2800" dirty="0">
                <a:solidFill>
                  <a:schemeClr val="accent2">
                    <a:lumMod val="50000"/>
                  </a:schemeClr>
                </a:solidFill>
              </a:rPr>
              <a:t>Переход к "программному" бюджету должен повысить ответственность и заинтересованность ответственных исполнителей муниципальных программ муниципалитета за достижение наилучших результатов в рамках ограниченных финансовых ресурсов.</a:t>
            </a:r>
            <a:br>
              <a:rPr lang="ru-RU" sz="2800" dirty="0">
                <a:solidFill>
                  <a:schemeClr val="accent2">
                    <a:lumMod val="50000"/>
                  </a:schemeClr>
                </a:solidFill>
              </a:rPr>
            </a:br>
            <a:endParaRPr lang="ru-RU" sz="2800" dirty="0">
              <a:solidFill>
                <a:schemeClr val="accent2">
                  <a:lumMod val="50000"/>
                </a:schemeClr>
              </a:solidFill>
            </a:endParaRPr>
          </a:p>
        </p:txBody>
      </p:sp>
    </p:spTree>
    <p:extLst>
      <p:ext uri="{BB962C8B-B14F-4D97-AF65-F5344CB8AC3E}">
        <p14:creationId xmlns:p14="http://schemas.microsoft.com/office/powerpoint/2010/main" val="6168339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407624"/>
            <a:ext cx="8596668" cy="6004193"/>
          </a:xfrm>
        </p:spPr>
        <p:txBody>
          <a:bodyPr>
            <a:noAutofit/>
          </a:bodyPr>
          <a:lstStyle/>
          <a:p>
            <a:pPr algn="ctr"/>
            <a:r>
              <a:rPr lang="ru-RU" sz="2800" b="1" dirty="0" smtClean="0">
                <a:solidFill>
                  <a:schemeClr val="accent2">
                    <a:lumMod val="50000"/>
                  </a:schemeClr>
                </a:solidFill>
              </a:rPr>
              <a:t>Муниципальные задания, услуги</a:t>
            </a:r>
            <a:r>
              <a:rPr lang="ru-RU" sz="2400" dirty="0" smtClean="0">
                <a:solidFill>
                  <a:schemeClr val="accent2">
                    <a:lumMod val="50000"/>
                  </a:schemeClr>
                </a:solidFill>
              </a:rPr>
              <a:t/>
            </a:r>
            <a:br>
              <a:rPr lang="ru-RU" sz="2400" dirty="0" smtClean="0">
                <a:solidFill>
                  <a:schemeClr val="accent2">
                    <a:lumMod val="50000"/>
                  </a:schemeClr>
                </a:solidFill>
              </a:rPr>
            </a:br>
            <a:r>
              <a:rPr lang="ru-RU" sz="2400" dirty="0">
                <a:solidFill>
                  <a:schemeClr val="accent2">
                    <a:lumMod val="50000"/>
                  </a:schemeClr>
                </a:solidFill>
              </a:rPr>
              <a:t/>
            </a:r>
            <a:br>
              <a:rPr lang="ru-RU" sz="2400" dirty="0">
                <a:solidFill>
                  <a:schemeClr val="accent2">
                    <a:lumMod val="50000"/>
                  </a:schemeClr>
                </a:solidFill>
              </a:rPr>
            </a:br>
            <a:r>
              <a:rPr lang="ru-RU" sz="2400" dirty="0" smtClean="0">
                <a:solidFill>
                  <a:schemeClr val="accent2">
                    <a:lumMod val="50000"/>
                  </a:schemeClr>
                </a:solidFill>
              </a:rPr>
              <a:t>Дальнейшее </a:t>
            </a:r>
            <a:r>
              <a:rPr lang="ru-RU" sz="2400" dirty="0">
                <a:solidFill>
                  <a:schemeClr val="accent2">
                    <a:lumMod val="50000"/>
                  </a:schemeClr>
                </a:solidFill>
              </a:rPr>
              <a:t>повышение эффективности и качества оказываемых муниципальными учреждениями муниципальных услуг должно быть нацелено в первую очередь на достижение измеримых, общественно значимых результатов, установленных указами Президента Российской Федерации от 7 мая 2012 года, основными инструментами которых являются "дорожные карты" изменений в сферах образования, культуры и социального обслуживания населения в муниципальном районе «Бай-</a:t>
            </a:r>
            <a:r>
              <a:rPr lang="ru-RU" sz="2400" dirty="0" err="1">
                <a:solidFill>
                  <a:schemeClr val="accent2">
                    <a:lumMod val="50000"/>
                  </a:schemeClr>
                </a:solidFill>
              </a:rPr>
              <a:t>Тайгинский</a:t>
            </a:r>
            <a:r>
              <a:rPr lang="ru-RU" sz="2400" dirty="0">
                <a:solidFill>
                  <a:schemeClr val="accent2">
                    <a:lumMod val="50000"/>
                  </a:schemeClr>
                </a:solidFill>
              </a:rPr>
              <a:t> </a:t>
            </a:r>
            <a:r>
              <a:rPr lang="ru-RU" sz="2400" dirty="0" err="1">
                <a:solidFill>
                  <a:schemeClr val="accent2">
                    <a:lumMod val="50000"/>
                  </a:schemeClr>
                </a:solidFill>
              </a:rPr>
              <a:t>кожуун</a:t>
            </a:r>
            <a:r>
              <a:rPr lang="ru-RU" sz="2400" dirty="0">
                <a:solidFill>
                  <a:schemeClr val="accent2">
                    <a:lumMod val="50000"/>
                  </a:schemeClr>
                </a:solidFill>
              </a:rPr>
              <a:t> Республики Тыва</a:t>
            </a:r>
            <a:r>
              <a:rPr lang="ru-RU" sz="2400" dirty="0" smtClean="0">
                <a:solidFill>
                  <a:schemeClr val="accent2">
                    <a:lumMod val="50000"/>
                  </a:schemeClr>
                </a:solidFill>
              </a:rPr>
              <a:t>».</a:t>
            </a:r>
            <a:br>
              <a:rPr lang="ru-RU" sz="2400" dirty="0" smtClean="0">
                <a:solidFill>
                  <a:schemeClr val="accent2">
                    <a:lumMod val="50000"/>
                  </a:schemeClr>
                </a:solidFill>
              </a:rPr>
            </a:br>
            <a:r>
              <a:rPr lang="ru-RU" sz="2400" dirty="0" smtClean="0">
                <a:solidFill>
                  <a:schemeClr val="accent2">
                    <a:lumMod val="50000"/>
                  </a:schemeClr>
                </a:solidFill>
              </a:rPr>
              <a:t> </a:t>
            </a:r>
            <a:r>
              <a:rPr lang="ru-RU" sz="2400" dirty="0">
                <a:solidFill>
                  <a:schemeClr val="accent2">
                    <a:lumMod val="50000"/>
                  </a:schemeClr>
                </a:solidFill>
              </a:rPr>
              <a:t>При этом в условиях ограниченности собственных доходных источников решение поставленных задач должно сопровождаться повышением эффективности расходования средств муниципального  бюджета.</a:t>
            </a:r>
          </a:p>
        </p:txBody>
      </p:sp>
    </p:spTree>
    <p:extLst>
      <p:ext uri="{BB962C8B-B14F-4D97-AF65-F5344CB8AC3E}">
        <p14:creationId xmlns:p14="http://schemas.microsoft.com/office/powerpoint/2010/main" val="27070834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599"/>
            <a:ext cx="8596668" cy="5703065"/>
          </a:xfrm>
        </p:spPr>
        <p:txBody>
          <a:bodyPr>
            <a:noAutofit/>
          </a:bodyPr>
          <a:lstStyle/>
          <a:p>
            <a:pPr algn="just"/>
            <a:r>
              <a:rPr lang="ru-RU" sz="2400" dirty="0">
                <a:solidFill>
                  <a:schemeClr val="accent2">
                    <a:lumMod val="50000"/>
                  </a:schemeClr>
                </a:solidFill>
              </a:rPr>
              <a:t>Использование инструмента муниципального задания на оказание муниципальных услуг при стратегическом и бюджетном планировании обеспечит взаимосвязь муниципальных программ и муниципальных заданий в целях создания условий для достижения целей государственной политики в соответствующих сферах и повышения эффективности деятельности учреждений по обеспечению потребностей граждан и общества в муниципальных услугах. </a:t>
            </a:r>
            <a:r>
              <a:rPr lang="ru-RU" sz="2400" dirty="0" smtClean="0">
                <a:solidFill>
                  <a:schemeClr val="accent2">
                    <a:lumMod val="50000"/>
                  </a:schemeClr>
                </a:solidFill>
              </a:rPr>
              <a:t/>
            </a:r>
            <a:br>
              <a:rPr lang="ru-RU" sz="2400" dirty="0" smtClean="0">
                <a:solidFill>
                  <a:schemeClr val="accent2">
                    <a:lumMod val="50000"/>
                  </a:schemeClr>
                </a:solidFill>
              </a:rPr>
            </a:br>
            <a:r>
              <a:rPr lang="ru-RU" sz="2400" dirty="0">
                <a:solidFill>
                  <a:schemeClr val="accent2">
                    <a:lumMod val="50000"/>
                  </a:schemeClr>
                </a:solidFill>
              </a:rPr>
              <a:t/>
            </a:r>
            <a:br>
              <a:rPr lang="ru-RU" sz="2400" dirty="0">
                <a:solidFill>
                  <a:schemeClr val="accent2">
                    <a:lumMod val="50000"/>
                  </a:schemeClr>
                </a:solidFill>
              </a:rPr>
            </a:br>
            <a:r>
              <a:rPr lang="ru-RU" sz="2400" dirty="0" smtClean="0">
                <a:solidFill>
                  <a:schemeClr val="accent2">
                    <a:lumMod val="50000"/>
                  </a:schemeClr>
                </a:solidFill>
              </a:rPr>
              <a:t>При </a:t>
            </a:r>
            <a:r>
              <a:rPr lang="ru-RU" sz="2400" dirty="0">
                <a:solidFill>
                  <a:schemeClr val="accent2">
                    <a:lumMod val="50000"/>
                  </a:schemeClr>
                </a:solidFill>
              </a:rPr>
              <a:t>этом сводные показатели муниципальных заданий будут включены в состав индикаторов муниципальных программ (подпрограмм), а параметры муниципальных заданий будут формироваться в соответствии с целями и ожидаемыми результатами соответствующих муниципальных программ.</a:t>
            </a:r>
          </a:p>
        </p:txBody>
      </p:sp>
    </p:spTree>
    <p:extLst>
      <p:ext uri="{BB962C8B-B14F-4D97-AF65-F5344CB8AC3E}">
        <p14:creationId xmlns:p14="http://schemas.microsoft.com/office/powerpoint/2010/main" val="1927298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599"/>
            <a:ext cx="8596668" cy="5703065"/>
          </a:xfrm>
        </p:spPr>
        <p:txBody>
          <a:bodyPr>
            <a:noAutofit/>
          </a:bodyPr>
          <a:lstStyle/>
          <a:p>
            <a:pPr algn="ctr"/>
            <a:r>
              <a:rPr lang="ru-RU" sz="2000" dirty="0" smtClean="0">
                <a:solidFill>
                  <a:schemeClr val="accent2">
                    <a:lumMod val="50000"/>
                  </a:schemeClr>
                </a:solidFill>
              </a:rPr>
              <a:t> </a:t>
            </a:r>
            <a:br>
              <a:rPr lang="ru-RU" sz="2000" dirty="0" smtClean="0">
                <a:solidFill>
                  <a:schemeClr val="accent2">
                    <a:lumMod val="50000"/>
                  </a:schemeClr>
                </a:solidFill>
              </a:rPr>
            </a:br>
            <a:r>
              <a:rPr lang="ru-RU" sz="2800" b="1" dirty="0" smtClean="0">
                <a:solidFill>
                  <a:schemeClr val="accent2">
                    <a:lumMod val="50000"/>
                  </a:schemeClr>
                </a:solidFill>
              </a:rPr>
              <a:t>Общественный контроль</a:t>
            </a:r>
            <a:r>
              <a:rPr lang="ru-RU" sz="2000" dirty="0" smtClean="0">
                <a:solidFill>
                  <a:schemeClr val="accent2">
                    <a:lumMod val="50000"/>
                  </a:schemeClr>
                </a:solidFill>
              </a:rPr>
              <a:t/>
            </a:r>
            <a:br>
              <a:rPr lang="ru-RU" sz="2000" dirty="0" smtClean="0">
                <a:solidFill>
                  <a:schemeClr val="accent2">
                    <a:lumMod val="50000"/>
                  </a:schemeClr>
                </a:solidFill>
              </a:rPr>
            </a:br>
            <a:r>
              <a:rPr lang="ru-RU" sz="2000" dirty="0">
                <a:solidFill>
                  <a:schemeClr val="accent2">
                    <a:lumMod val="50000"/>
                  </a:schemeClr>
                </a:solidFill>
              </a:rPr>
              <a:t/>
            </a:r>
            <a:br>
              <a:rPr lang="ru-RU" sz="2000" dirty="0">
                <a:solidFill>
                  <a:schemeClr val="accent2">
                    <a:lumMod val="50000"/>
                  </a:schemeClr>
                </a:solidFill>
              </a:rPr>
            </a:br>
            <a:r>
              <a:rPr lang="ru-RU" sz="2000" dirty="0" smtClean="0">
                <a:solidFill>
                  <a:schemeClr val="accent2">
                    <a:lumMod val="50000"/>
                  </a:schemeClr>
                </a:solidFill>
              </a:rPr>
              <a:t>Для </a:t>
            </a:r>
            <a:r>
              <a:rPr lang="ru-RU" sz="2000" dirty="0">
                <a:solidFill>
                  <a:schemeClr val="accent2">
                    <a:lumMod val="50000"/>
                  </a:schemeClr>
                </a:solidFill>
              </a:rPr>
              <a:t>обеспечения общественного контроля со стороны населения за деятельностью органов местного самоуправления будет продолжена работа по дальнейшему повышению доступности и понятности для граждан информации о процессах управления муниципальными финансами, о приоритетах муниципальной политики и направлениях расходования средств муниципального бюджета.</a:t>
            </a:r>
            <a:br>
              <a:rPr lang="ru-RU" sz="2000" dirty="0">
                <a:solidFill>
                  <a:schemeClr val="accent2">
                    <a:lumMod val="50000"/>
                  </a:schemeClr>
                </a:solidFill>
              </a:rPr>
            </a:br>
            <a:r>
              <a:rPr lang="ru-RU" sz="2000" dirty="0" smtClean="0">
                <a:solidFill>
                  <a:schemeClr val="accent2">
                    <a:lumMod val="50000"/>
                  </a:schemeClr>
                </a:solidFill>
              </a:rPr>
              <a:t/>
            </a:r>
            <a:br>
              <a:rPr lang="ru-RU" sz="2000" dirty="0" smtClean="0">
                <a:solidFill>
                  <a:schemeClr val="accent2">
                    <a:lumMod val="50000"/>
                  </a:schemeClr>
                </a:solidFill>
              </a:rPr>
            </a:br>
            <a:r>
              <a:rPr lang="ru-RU" sz="2000" dirty="0" smtClean="0">
                <a:solidFill>
                  <a:schemeClr val="accent2">
                    <a:lumMod val="50000"/>
                  </a:schemeClr>
                </a:solidFill>
              </a:rPr>
              <a:t>Продолжится </a:t>
            </a:r>
            <a:r>
              <a:rPr lang="ru-RU" sz="2000" dirty="0">
                <a:solidFill>
                  <a:schemeClr val="accent2">
                    <a:lumMod val="50000"/>
                  </a:schemeClr>
                </a:solidFill>
              </a:rPr>
              <a:t>совершенствование форм муниципального финансового контроля с использованием механизмов контроля, ориентированных на определение результативности и эффективности бюджетных расходов</a:t>
            </a:r>
            <a:r>
              <a:rPr lang="ru-RU" sz="2000" dirty="0" smtClean="0">
                <a:solidFill>
                  <a:schemeClr val="accent2">
                    <a:lumMod val="50000"/>
                  </a:schemeClr>
                </a:solidFill>
              </a:rPr>
              <a:t>.</a:t>
            </a:r>
            <a:br>
              <a:rPr lang="ru-RU" sz="2000" dirty="0" smtClean="0">
                <a:solidFill>
                  <a:schemeClr val="accent2">
                    <a:lumMod val="50000"/>
                  </a:schemeClr>
                </a:solidFill>
              </a:rPr>
            </a:br>
            <a:r>
              <a:rPr lang="ru-RU" sz="2000" dirty="0">
                <a:solidFill>
                  <a:schemeClr val="accent2">
                    <a:lumMod val="50000"/>
                  </a:schemeClr>
                </a:solidFill>
              </a:rPr>
              <a:t/>
            </a:r>
            <a:br>
              <a:rPr lang="ru-RU" sz="2000" dirty="0">
                <a:solidFill>
                  <a:schemeClr val="accent2">
                    <a:lumMod val="50000"/>
                  </a:schemeClr>
                </a:solidFill>
              </a:rPr>
            </a:br>
            <a:r>
              <a:rPr lang="ru-RU" sz="2000" dirty="0">
                <a:solidFill>
                  <a:schemeClr val="accent2">
                    <a:lumMod val="50000"/>
                  </a:schemeClr>
                </a:solidFill>
              </a:rPr>
              <a:t>Создание системы внутреннего финансового контроля и внутреннего финансового аудита позволит повысить качество и надежность самоконтроля участников бюджетного процесса.</a:t>
            </a:r>
            <a:br>
              <a:rPr lang="ru-RU" sz="2000" dirty="0">
                <a:solidFill>
                  <a:schemeClr val="accent2">
                    <a:lumMod val="50000"/>
                  </a:schemeClr>
                </a:solidFill>
              </a:rPr>
            </a:br>
            <a:endParaRPr lang="ru-RU" sz="2000" dirty="0">
              <a:solidFill>
                <a:schemeClr val="accent2">
                  <a:lumMod val="50000"/>
                </a:schemeClr>
              </a:solidFill>
            </a:endParaRPr>
          </a:p>
        </p:txBody>
      </p:sp>
    </p:spTree>
    <p:extLst>
      <p:ext uri="{BB962C8B-B14F-4D97-AF65-F5344CB8AC3E}">
        <p14:creationId xmlns:p14="http://schemas.microsoft.com/office/powerpoint/2010/main" val="15506200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440675"/>
            <a:ext cx="8596668" cy="1489725"/>
          </a:xfrm>
        </p:spPr>
        <p:txBody>
          <a:bodyPr>
            <a:normAutofit fontScale="90000"/>
          </a:bodyPr>
          <a:lstStyle/>
          <a:p>
            <a:pPr algn="ctr"/>
            <a:r>
              <a:rPr lang="ru-RU" dirty="0"/>
              <a:t>	</a:t>
            </a:r>
            <a:r>
              <a:rPr lang="ru-RU" sz="2200" dirty="0">
                <a:solidFill>
                  <a:schemeClr val="accent2">
                    <a:lumMod val="50000"/>
                  </a:schemeClr>
                </a:solidFill>
              </a:rPr>
              <a:t>Правовое регулирование вопросов, положенных в основу формирования проекта "О бюджете муниципального района "Бай-</a:t>
            </a:r>
            <a:r>
              <a:rPr lang="ru-RU" sz="2200" dirty="0" err="1">
                <a:solidFill>
                  <a:schemeClr val="accent2">
                    <a:lumMod val="50000"/>
                  </a:schemeClr>
                </a:solidFill>
              </a:rPr>
              <a:t>Тайгинский</a:t>
            </a:r>
            <a:r>
              <a:rPr lang="ru-RU" sz="2200" dirty="0">
                <a:solidFill>
                  <a:schemeClr val="accent2">
                    <a:lumMod val="50000"/>
                  </a:schemeClr>
                </a:solidFill>
              </a:rPr>
              <a:t> </a:t>
            </a:r>
            <a:r>
              <a:rPr lang="ru-RU" sz="2200" dirty="0" err="1">
                <a:solidFill>
                  <a:schemeClr val="accent2">
                    <a:lumMod val="50000"/>
                  </a:schemeClr>
                </a:solidFill>
              </a:rPr>
              <a:t>кожуун</a:t>
            </a:r>
            <a:r>
              <a:rPr lang="ru-RU" sz="2200" dirty="0">
                <a:solidFill>
                  <a:schemeClr val="accent2">
                    <a:lumMod val="50000"/>
                  </a:schemeClr>
                </a:solidFill>
              </a:rPr>
              <a:t> Республики Тыва" на </a:t>
            </a:r>
            <a:r>
              <a:rPr lang="ru-RU" sz="2200" dirty="0" smtClean="0">
                <a:solidFill>
                  <a:schemeClr val="accent2">
                    <a:lumMod val="50000"/>
                  </a:schemeClr>
                </a:solidFill>
              </a:rPr>
              <a:t>2019 </a:t>
            </a:r>
            <a:r>
              <a:rPr lang="ru-RU" sz="2200" dirty="0">
                <a:solidFill>
                  <a:schemeClr val="accent2">
                    <a:lumMod val="50000"/>
                  </a:schemeClr>
                </a:solidFill>
              </a:rPr>
              <a:t>год и плановый период </a:t>
            </a:r>
            <a:r>
              <a:rPr lang="ru-RU" sz="2200" dirty="0" smtClean="0">
                <a:solidFill>
                  <a:schemeClr val="accent2">
                    <a:lumMod val="50000"/>
                  </a:schemeClr>
                </a:solidFill>
              </a:rPr>
              <a:t>2020-2021 </a:t>
            </a:r>
            <a:r>
              <a:rPr lang="ru-RU" sz="2200" dirty="0">
                <a:solidFill>
                  <a:schemeClr val="accent2">
                    <a:lumMod val="50000"/>
                  </a:schemeClr>
                </a:solidFill>
              </a:rPr>
              <a:t>годов ".</a:t>
            </a:r>
          </a:p>
        </p:txBody>
      </p:sp>
      <p:sp>
        <p:nvSpPr>
          <p:cNvPr id="3" name="Объект 2"/>
          <p:cNvSpPr>
            <a:spLocks noGrp="1"/>
          </p:cNvSpPr>
          <p:nvPr>
            <p:ph idx="1"/>
          </p:nvPr>
        </p:nvSpPr>
        <p:spPr/>
        <p:txBody>
          <a:bodyPr>
            <a:normAutofit/>
          </a:bodyPr>
          <a:lstStyle/>
          <a:p>
            <a:pPr algn="just"/>
            <a:r>
              <a:rPr lang="ru-RU" dirty="0">
                <a:solidFill>
                  <a:schemeClr val="accent2">
                    <a:lumMod val="50000"/>
                  </a:schemeClr>
                </a:solidFill>
              </a:rPr>
              <a:t>Проект «О бюджете муниципального района «Бай-</a:t>
            </a:r>
            <a:r>
              <a:rPr lang="ru-RU" dirty="0" err="1">
                <a:solidFill>
                  <a:schemeClr val="accent2">
                    <a:lumMod val="50000"/>
                  </a:schemeClr>
                </a:solidFill>
              </a:rPr>
              <a:t>Тайгинский</a:t>
            </a:r>
            <a:r>
              <a:rPr lang="ru-RU" dirty="0">
                <a:solidFill>
                  <a:schemeClr val="accent2">
                    <a:lumMod val="50000"/>
                  </a:schemeClr>
                </a:solidFill>
              </a:rPr>
              <a:t> </a:t>
            </a:r>
            <a:r>
              <a:rPr lang="ru-RU" dirty="0" err="1">
                <a:solidFill>
                  <a:schemeClr val="accent2">
                    <a:lumMod val="50000"/>
                  </a:schemeClr>
                </a:solidFill>
              </a:rPr>
              <a:t>кожуун</a:t>
            </a:r>
            <a:r>
              <a:rPr lang="ru-RU" dirty="0">
                <a:solidFill>
                  <a:schemeClr val="accent2">
                    <a:lumMod val="50000"/>
                  </a:schemeClr>
                </a:solidFill>
              </a:rPr>
              <a:t> Республики Тыва» на </a:t>
            </a:r>
            <a:r>
              <a:rPr lang="ru-RU" dirty="0" smtClean="0">
                <a:solidFill>
                  <a:schemeClr val="accent2">
                    <a:lumMod val="50000"/>
                  </a:schemeClr>
                </a:solidFill>
              </a:rPr>
              <a:t>2019 </a:t>
            </a:r>
            <a:r>
              <a:rPr lang="ru-RU" dirty="0">
                <a:solidFill>
                  <a:schemeClr val="accent2">
                    <a:lumMod val="50000"/>
                  </a:schemeClr>
                </a:solidFill>
              </a:rPr>
              <a:t>год и плановый период </a:t>
            </a:r>
            <a:r>
              <a:rPr lang="ru-RU" dirty="0" smtClean="0">
                <a:solidFill>
                  <a:schemeClr val="accent2">
                    <a:lumMod val="50000"/>
                  </a:schemeClr>
                </a:solidFill>
              </a:rPr>
              <a:t>2020-2021 </a:t>
            </a:r>
            <a:r>
              <a:rPr lang="ru-RU" dirty="0">
                <a:solidFill>
                  <a:schemeClr val="accent2">
                    <a:lumMod val="50000"/>
                  </a:schemeClr>
                </a:solidFill>
              </a:rPr>
              <a:t>годов»  разработан в соответствии с требованиями Бюджетного кодекса Российской Федерации и Законом Республики Тыва от 02 ноября 2010 года № 39 ВХ-1 «О бюджетном процессе в  Республике Тыва» и согласно Решения № 41 от 31.07.2013г. «Об утверждении Положения «О бюджетном процессе в муниципальном районе «Бай-</a:t>
            </a:r>
            <a:r>
              <a:rPr lang="ru-RU" dirty="0" err="1">
                <a:solidFill>
                  <a:schemeClr val="accent2">
                    <a:lumMod val="50000"/>
                  </a:schemeClr>
                </a:solidFill>
              </a:rPr>
              <a:t>Тайгинский</a:t>
            </a:r>
            <a:r>
              <a:rPr lang="ru-RU" dirty="0">
                <a:solidFill>
                  <a:schemeClr val="accent2">
                    <a:lumMod val="50000"/>
                  </a:schemeClr>
                </a:solidFill>
              </a:rPr>
              <a:t> </a:t>
            </a:r>
            <a:r>
              <a:rPr lang="ru-RU" dirty="0" err="1">
                <a:solidFill>
                  <a:schemeClr val="accent2">
                    <a:lumMod val="50000"/>
                  </a:schemeClr>
                </a:solidFill>
              </a:rPr>
              <a:t>кожуун</a:t>
            </a:r>
            <a:r>
              <a:rPr lang="ru-RU" dirty="0">
                <a:solidFill>
                  <a:schemeClr val="accent2">
                    <a:lumMod val="50000"/>
                  </a:schemeClr>
                </a:solidFill>
              </a:rPr>
              <a:t> Республики Тыва»», </a:t>
            </a:r>
            <a:r>
              <a:rPr lang="ru-RU" dirty="0" smtClean="0">
                <a:solidFill>
                  <a:schemeClr val="accent2">
                    <a:lumMod val="50000"/>
                  </a:schemeClr>
                </a:solidFill>
              </a:rPr>
              <a:t>Решение </a:t>
            </a:r>
            <a:r>
              <a:rPr lang="ru-RU" dirty="0">
                <a:solidFill>
                  <a:schemeClr val="accent2">
                    <a:lumMod val="50000"/>
                  </a:schemeClr>
                </a:solidFill>
              </a:rPr>
              <a:t>Хурала Представителей №41 от 31.07.2013 года «Об утверждении Положения «О бюджетном процессе в муниципальном районе «Бай-</a:t>
            </a:r>
            <a:r>
              <a:rPr lang="ru-RU" dirty="0" err="1">
                <a:solidFill>
                  <a:schemeClr val="accent2">
                    <a:lumMod val="50000"/>
                  </a:schemeClr>
                </a:solidFill>
              </a:rPr>
              <a:t>Тайгинский</a:t>
            </a:r>
            <a:r>
              <a:rPr lang="ru-RU" dirty="0">
                <a:solidFill>
                  <a:schemeClr val="accent2">
                    <a:lumMod val="50000"/>
                  </a:schemeClr>
                </a:solidFill>
              </a:rPr>
              <a:t> </a:t>
            </a:r>
            <a:r>
              <a:rPr lang="ru-RU" dirty="0" err="1">
                <a:solidFill>
                  <a:schemeClr val="accent2">
                    <a:lumMod val="50000"/>
                  </a:schemeClr>
                </a:solidFill>
              </a:rPr>
              <a:t>кожуун</a:t>
            </a:r>
            <a:r>
              <a:rPr lang="ru-RU" dirty="0">
                <a:solidFill>
                  <a:schemeClr val="accent2">
                    <a:lumMod val="50000"/>
                  </a:schemeClr>
                </a:solidFill>
              </a:rPr>
              <a:t> Республики Тыва</a:t>
            </a:r>
            <a:r>
              <a:rPr lang="ru-RU" dirty="0" smtClean="0">
                <a:solidFill>
                  <a:schemeClr val="accent2">
                    <a:lumMod val="50000"/>
                  </a:schemeClr>
                </a:solidFill>
              </a:rPr>
              <a:t>»</a:t>
            </a:r>
            <a:endParaRPr lang="ru-RU" dirty="0">
              <a:solidFill>
                <a:schemeClr val="accent2">
                  <a:lumMod val="50000"/>
                </a:schemeClr>
              </a:solidFill>
            </a:endParaRPr>
          </a:p>
        </p:txBody>
      </p:sp>
    </p:spTree>
    <p:extLst>
      <p:ext uri="{BB962C8B-B14F-4D97-AF65-F5344CB8AC3E}">
        <p14:creationId xmlns:p14="http://schemas.microsoft.com/office/powerpoint/2010/main" val="21244331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800" dirty="0" smtClean="0">
                <a:solidFill>
                  <a:schemeClr val="accent2">
                    <a:lumMod val="50000"/>
                  </a:schemeClr>
                </a:solidFill>
              </a:rPr>
              <a:t>Доходы бюджета муниципального района «Бай-</a:t>
            </a:r>
            <a:r>
              <a:rPr lang="ru-RU" sz="2800" dirty="0" err="1" smtClean="0">
                <a:solidFill>
                  <a:schemeClr val="accent2">
                    <a:lumMod val="50000"/>
                  </a:schemeClr>
                </a:solidFill>
              </a:rPr>
              <a:t>Тайгинский</a:t>
            </a:r>
            <a:r>
              <a:rPr lang="ru-RU" sz="2800" dirty="0" smtClean="0">
                <a:solidFill>
                  <a:schemeClr val="accent2">
                    <a:lumMod val="50000"/>
                  </a:schemeClr>
                </a:solidFill>
              </a:rPr>
              <a:t> </a:t>
            </a:r>
            <a:r>
              <a:rPr lang="ru-RU" sz="2800" dirty="0" err="1" smtClean="0">
                <a:solidFill>
                  <a:schemeClr val="accent2">
                    <a:lumMod val="50000"/>
                  </a:schemeClr>
                </a:solidFill>
              </a:rPr>
              <a:t>кожуун</a:t>
            </a:r>
            <a:r>
              <a:rPr lang="ru-RU" sz="2800" dirty="0" smtClean="0">
                <a:solidFill>
                  <a:schemeClr val="accent2">
                    <a:lumMod val="50000"/>
                  </a:schemeClr>
                </a:solidFill>
              </a:rPr>
              <a:t> Республики Тыва» на 2019 год и плановый период 2020-2021 годов</a:t>
            </a:r>
            <a:endParaRPr lang="ru-RU" sz="2800" dirty="0">
              <a:solidFill>
                <a:schemeClr val="accent2">
                  <a:lumMod val="50000"/>
                </a:schemeClr>
              </a:solidFill>
            </a:endParaRPr>
          </a:p>
        </p:txBody>
      </p:sp>
      <p:sp>
        <p:nvSpPr>
          <p:cNvPr id="3" name="Объект 2"/>
          <p:cNvSpPr>
            <a:spLocks noGrp="1"/>
          </p:cNvSpPr>
          <p:nvPr>
            <p:ph idx="1"/>
          </p:nvPr>
        </p:nvSpPr>
        <p:spPr/>
        <p:txBody>
          <a:bodyPr>
            <a:normAutofit/>
          </a:bodyPr>
          <a:lstStyle/>
          <a:p>
            <a:r>
              <a:rPr lang="ru-RU" sz="4000" dirty="0" smtClean="0">
                <a:solidFill>
                  <a:schemeClr val="accent2">
                    <a:lumMod val="50000"/>
                  </a:schemeClr>
                </a:solidFill>
              </a:rPr>
              <a:t>2019 год – </a:t>
            </a:r>
            <a:r>
              <a:rPr lang="ru-RU" sz="4000" dirty="0">
                <a:solidFill>
                  <a:schemeClr val="accent2">
                    <a:lumMod val="50000"/>
                  </a:schemeClr>
                </a:solidFill>
              </a:rPr>
              <a:t>553 </a:t>
            </a:r>
            <a:r>
              <a:rPr lang="ru-RU" sz="4000" dirty="0" smtClean="0">
                <a:solidFill>
                  <a:schemeClr val="accent2">
                    <a:lumMod val="50000"/>
                  </a:schemeClr>
                </a:solidFill>
              </a:rPr>
              <a:t>627,8 тыс. рублей,</a:t>
            </a:r>
          </a:p>
          <a:p>
            <a:endParaRPr lang="ru-RU" sz="4000" dirty="0" smtClean="0">
              <a:solidFill>
                <a:schemeClr val="accent2">
                  <a:lumMod val="50000"/>
                </a:schemeClr>
              </a:solidFill>
            </a:endParaRPr>
          </a:p>
          <a:p>
            <a:r>
              <a:rPr lang="ru-RU" sz="4000" dirty="0" smtClean="0">
                <a:solidFill>
                  <a:schemeClr val="accent2">
                    <a:lumMod val="50000"/>
                  </a:schemeClr>
                </a:solidFill>
              </a:rPr>
              <a:t>2020 год – </a:t>
            </a:r>
            <a:r>
              <a:rPr lang="ru-RU" sz="4000" dirty="0">
                <a:solidFill>
                  <a:schemeClr val="accent2">
                    <a:lumMod val="50000"/>
                  </a:schemeClr>
                </a:solidFill>
              </a:rPr>
              <a:t>514 </a:t>
            </a:r>
            <a:r>
              <a:rPr lang="ru-RU" sz="4000" dirty="0" smtClean="0">
                <a:solidFill>
                  <a:schemeClr val="accent2">
                    <a:lumMod val="50000"/>
                  </a:schemeClr>
                </a:solidFill>
              </a:rPr>
              <a:t>431,6 тыс. рублей,</a:t>
            </a:r>
          </a:p>
          <a:p>
            <a:endParaRPr lang="ru-RU" sz="4000" dirty="0" smtClean="0">
              <a:solidFill>
                <a:schemeClr val="accent2">
                  <a:lumMod val="50000"/>
                </a:schemeClr>
              </a:solidFill>
            </a:endParaRPr>
          </a:p>
          <a:p>
            <a:r>
              <a:rPr lang="ru-RU" sz="4000" dirty="0" smtClean="0">
                <a:solidFill>
                  <a:schemeClr val="accent2">
                    <a:lumMod val="50000"/>
                  </a:schemeClr>
                </a:solidFill>
              </a:rPr>
              <a:t>2021 год – </a:t>
            </a:r>
            <a:r>
              <a:rPr lang="ru-RU" sz="4000" dirty="0">
                <a:solidFill>
                  <a:schemeClr val="accent2">
                    <a:lumMod val="50000"/>
                  </a:schemeClr>
                </a:solidFill>
              </a:rPr>
              <a:t>522 </a:t>
            </a:r>
            <a:r>
              <a:rPr lang="ru-RU" sz="4000" dirty="0" smtClean="0">
                <a:solidFill>
                  <a:schemeClr val="accent2">
                    <a:lumMod val="50000"/>
                  </a:schemeClr>
                </a:solidFill>
              </a:rPr>
              <a:t>355,3 тыс. рублей.</a:t>
            </a:r>
            <a:endParaRPr lang="ru-RU" sz="4000" dirty="0">
              <a:solidFill>
                <a:schemeClr val="accent2">
                  <a:lumMod val="50000"/>
                </a:schemeClr>
              </a:solidFill>
            </a:endParaRPr>
          </a:p>
        </p:txBody>
      </p:sp>
    </p:spTree>
    <p:extLst>
      <p:ext uri="{BB962C8B-B14F-4D97-AF65-F5344CB8AC3E}">
        <p14:creationId xmlns:p14="http://schemas.microsoft.com/office/powerpoint/2010/main" val="3702229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Динамика роста доходов бюджета 2019, 2020, 2021 годов</a:t>
            </a:r>
            <a:endParaRPr lang="ru-RU" dirty="0"/>
          </a:p>
        </p:txBody>
      </p:sp>
      <p:graphicFrame>
        <p:nvGraphicFramePr>
          <p:cNvPr id="18" name="Объект 17"/>
          <p:cNvGraphicFramePr>
            <a:graphicFrameLocks noGrp="1"/>
          </p:cNvGraphicFramePr>
          <p:nvPr>
            <p:ph idx="1"/>
            <p:extLst>
              <p:ext uri="{D42A27DB-BD31-4B8C-83A1-F6EECF244321}">
                <p14:modId xmlns:p14="http://schemas.microsoft.com/office/powerpoint/2010/main" val="455031951"/>
              </p:ext>
            </p:extLst>
          </p:nvPr>
        </p:nvGraphicFramePr>
        <p:xfrm>
          <a:off x="677863" y="2160588"/>
          <a:ext cx="8596312" cy="38814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163633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400" dirty="0">
                <a:solidFill>
                  <a:schemeClr val="accent2">
                    <a:lumMod val="50000"/>
                  </a:schemeClr>
                </a:solidFill>
              </a:rPr>
              <a:t>Бюджет — это форма образования и расходования фонда денежных средств, предназначенная для финансирования задач и функций государства и местного самоуправления.</a:t>
            </a:r>
            <a:br>
              <a:rPr lang="ru-RU" sz="2400" dirty="0">
                <a:solidFill>
                  <a:schemeClr val="accent2">
                    <a:lumMod val="50000"/>
                  </a:schemeClr>
                </a:solidFill>
              </a:rPr>
            </a:br>
            <a:endParaRPr lang="ru-RU" sz="2400" dirty="0">
              <a:solidFill>
                <a:schemeClr val="accent2">
                  <a:lumMod val="50000"/>
                </a:schemeClr>
              </a:solidFill>
            </a:endParaRPr>
          </a:p>
        </p:txBody>
      </p:sp>
      <p:sp>
        <p:nvSpPr>
          <p:cNvPr id="3" name="Объект 2"/>
          <p:cNvSpPr>
            <a:spLocks noGrp="1"/>
          </p:cNvSpPr>
          <p:nvPr>
            <p:ph idx="1"/>
          </p:nvPr>
        </p:nvSpPr>
        <p:spPr/>
        <p:txBody>
          <a:bodyPr>
            <a:normAutofit/>
          </a:bodyPr>
          <a:lstStyle/>
          <a:p>
            <a:r>
              <a:rPr lang="ru-RU" sz="2000" dirty="0">
                <a:solidFill>
                  <a:schemeClr val="accent2">
                    <a:lumMod val="50000"/>
                  </a:schemeClr>
                </a:solidFill>
              </a:rPr>
              <a:t>Сущность бюджета</a:t>
            </a:r>
          </a:p>
          <a:p>
            <a:endParaRPr lang="ru-RU" sz="2000" dirty="0">
              <a:solidFill>
                <a:schemeClr val="accent2">
                  <a:lumMod val="50000"/>
                </a:schemeClr>
              </a:solidFill>
            </a:endParaRPr>
          </a:p>
          <a:p>
            <a:r>
              <a:rPr lang="ru-RU" sz="2000" dirty="0">
                <a:solidFill>
                  <a:schemeClr val="accent2">
                    <a:lumMod val="50000"/>
                  </a:schemeClr>
                </a:solidFill>
              </a:rPr>
              <a:t>Бюджет является центральным звеном финансовой системы государства. Как экономическая категория бюджет выражает систему экономических отношений между бюджетами разных уровней, между органами государственной власти и </a:t>
            </a:r>
            <a:r>
              <a:rPr lang="ru-RU" sz="2000" dirty="0" smtClean="0">
                <a:solidFill>
                  <a:schemeClr val="accent2">
                    <a:lumMod val="50000"/>
                  </a:schemeClr>
                </a:solidFill>
              </a:rPr>
              <a:t>местного </a:t>
            </a:r>
            <a:r>
              <a:rPr lang="ru-RU" sz="2000" dirty="0">
                <a:solidFill>
                  <a:schemeClr val="accent2">
                    <a:lumMod val="50000"/>
                  </a:schemeClr>
                </a:solidFill>
              </a:rPr>
              <a:t>самоуправления и юридическими лицами, населением, которая основана на бюджетном праве — совокупности юридических норм </a:t>
            </a:r>
            <a:r>
              <a:rPr lang="ru-RU" sz="2000" dirty="0" smtClean="0">
                <a:solidFill>
                  <a:schemeClr val="accent2">
                    <a:lumMod val="50000"/>
                  </a:schemeClr>
                </a:solidFill>
              </a:rPr>
              <a:t>по </a:t>
            </a:r>
            <a:r>
              <a:rPr lang="ru-RU" sz="2000" dirty="0">
                <a:solidFill>
                  <a:schemeClr val="accent2">
                    <a:lumMod val="50000"/>
                  </a:schemeClr>
                </a:solidFill>
              </a:rPr>
              <a:t>которым устанавливаются права законодательных и исполнительных органов власти в области бюджета.</a:t>
            </a:r>
          </a:p>
        </p:txBody>
      </p:sp>
    </p:spTree>
    <p:extLst>
      <p:ext uri="{BB962C8B-B14F-4D97-AF65-F5344CB8AC3E}">
        <p14:creationId xmlns:p14="http://schemas.microsoft.com/office/powerpoint/2010/main" val="37020657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319489"/>
            <a:ext cx="8596668" cy="1841099"/>
          </a:xfrm>
        </p:spPr>
        <p:txBody>
          <a:bodyPr>
            <a:normAutofit/>
          </a:bodyPr>
          <a:lstStyle/>
          <a:p>
            <a:pPr algn="ctr"/>
            <a:r>
              <a:rPr lang="ru-RU" dirty="0" smtClean="0">
                <a:solidFill>
                  <a:schemeClr val="accent2">
                    <a:lumMod val="50000"/>
                  </a:schemeClr>
                </a:solidFill>
              </a:rPr>
              <a:t>Налоговые и неналоговые доходы </a:t>
            </a:r>
            <a:r>
              <a:rPr lang="ru-RU" dirty="0" err="1" smtClean="0">
                <a:solidFill>
                  <a:schemeClr val="accent2">
                    <a:lumMod val="50000"/>
                  </a:schemeClr>
                </a:solidFill>
              </a:rPr>
              <a:t>кожууного</a:t>
            </a:r>
            <a:r>
              <a:rPr lang="ru-RU" dirty="0" smtClean="0">
                <a:solidFill>
                  <a:schemeClr val="accent2">
                    <a:lumMod val="50000"/>
                  </a:schemeClr>
                </a:solidFill>
              </a:rPr>
              <a:t> бюджета на 2019,2020,2021 годы</a:t>
            </a:r>
            <a:endParaRPr lang="ru-RU" dirty="0">
              <a:solidFill>
                <a:schemeClr val="accent2">
                  <a:lumMod val="50000"/>
                </a:schemeClr>
              </a:solidFill>
            </a:endParaRPr>
          </a:p>
        </p:txBody>
      </p:sp>
      <p:sp>
        <p:nvSpPr>
          <p:cNvPr id="3" name="Объект 2"/>
          <p:cNvSpPr>
            <a:spLocks noGrp="1"/>
          </p:cNvSpPr>
          <p:nvPr>
            <p:ph idx="1"/>
          </p:nvPr>
        </p:nvSpPr>
        <p:spPr/>
        <p:txBody>
          <a:bodyPr>
            <a:normAutofit/>
          </a:bodyPr>
          <a:lstStyle/>
          <a:p>
            <a:pPr algn="ctr"/>
            <a:r>
              <a:rPr lang="ru-RU" sz="3200" dirty="0" smtClean="0">
                <a:solidFill>
                  <a:schemeClr val="accent2">
                    <a:lumMod val="50000"/>
                  </a:schemeClr>
                </a:solidFill>
              </a:rPr>
              <a:t>2019 году – 35330 тыс. рублей, </a:t>
            </a:r>
          </a:p>
          <a:p>
            <a:pPr algn="ctr"/>
            <a:endParaRPr lang="ru-RU" sz="3200" dirty="0" smtClean="0">
              <a:solidFill>
                <a:schemeClr val="accent2">
                  <a:lumMod val="50000"/>
                </a:schemeClr>
              </a:solidFill>
            </a:endParaRPr>
          </a:p>
          <a:p>
            <a:pPr algn="ctr"/>
            <a:r>
              <a:rPr lang="ru-RU" sz="3200" dirty="0" smtClean="0">
                <a:solidFill>
                  <a:schemeClr val="accent2">
                    <a:lumMod val="50000"/>
                  </a:schemeClr>
                </a:solidFill>
              </a:rPr>
              <a:t>2020 году – 37232 тыс. рублей,</a:t>
            </a:r>
          </a:p>
          <a:p>
            <a:pPr algn="ctr"/>
            <a:endParaRPr lang="ru-RU" sz="3200" dirty="0" smtClean="0">
              <a:solidFill>
                <a:schemeClr val="accent2">
                  <a:lumMod val="50000"/>
                </a:schemeClr>
              </a:solidFill>
            </a:endParaRPr>
          </a:p>
          <a:p>
            <a:pPr algn="ctr"/>
            <a:r>
              <a:rPr lang="ru-RU" sz="3200" dirty="0" smtClean="0">
                <a:solidFill>
                  <a:schemeClr val="accent2">
                    <a:lumMod val="50000"/>
                  </a:schemeClr>
                </a:solidFill>
              </a:rPr>
              <a:t>2021 году – 39549 тыс. рублей.</a:t>
            </a:r>
            <a:endParaRPr lang="ru-RU" sz="3200" dirty="0">
              <a:solidFill>
                <a:schemeClr val="accent2">
                  <a:lumMod val="50000"/>
                </a:schemeClr>
              </a:solidFill>
            </a:endParaRPr>
          </a:p>
        </p:txBody>
      </p:sp>
    </p:spTree>
    <p:extLst>
      <p:ext uri="{BB962C8B-B14F-4D97-AF65-F5344CB8AC3E}">
        <p14:creationId xmlns:p14="http://schemas.microsoft.com/office/powerpoint/2010/main" val="8618888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solidFill>
                  <a:schemeClr val="accent2">
                    <a:lumMod val="50000"/>
                  </a:schemeClr>
                </a:solidFill>
              </a:rPr>
              <a:t>Динамика роста налоговых неналоговых доходов 2019,2020,2021 годы</a:t>
            </a:r>
            <a:endParaRPr lang="ru-RU" dirty="0">
              <a:solidFill>
                <a:schemeClr val="accent2">
                  <a:lumMod val="50000"/>
                </a:schemeClr>
              </a:solidFill>
            </a:endParaRPr>
          </a:p>
        </p:txBody>
      </p:sp>
      <p:graphicFrame>
        <p:nvGraphicFramePr>
          <p:cNvPr id="6" name="Объект 5"/>
          <p:cNvGraphicFramePr>
            <a:graphicFrameLocks noGrp="1"/>
          </p:cNvGraphicFramePr>
          <p:nvPr>
            <p:ph idx="1"/>
            <p:extLst>
              <p:ext uri="{D42A27DB-BD31-4B8C-83A1-F6EECF244321}">
                <p14:modId xmlns:p14="http://schemas.microsoft.com/office/powerpoint/2010/main" val="330309700"/>
              </p:ext>
            </p:extLst>
          </p:nvPr>
        </p:nvGraphicFramePr>
        <p:xfrm>
          <a:off x="677863" y="2160588"/>
          <a:ext cx="8596312" cy="38814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117629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800" dirty="0" smtClean="0">
                <a:solidFill>
                  <a:schemeClr val="accent2">
                    <a:lumMod val="50000"/>
                  </a:schemeClr>
                </a:solidFill>
              </a:rPr>
              <a:t>Темп роста поступления налоговых и неналоговых доходов бюджета и финансовой помощи с 2015 года по 2018 год </a:t>
            </a:r>
            <a:endParaRPr lang="ru-RU" sz="2800" dirty="0">
              <a:solidFill>
                <a:schemeClr val="accent2">
                  <a:lumMod val="50000"/>
                </a:schemeClr>
              </a:solidFill>
            </a:endParaRPr>
          </a:p>
        </p:txBody>
      </p:sp>
      <p:graphicFrame>
        <p:nvGraphicFramePr>
          <p:cNvPr id="24" name="Объект 23"/>
          <p:cNvGraphicFramePr>
            <a:graphicFrameLocks noGrp="1"/>
          </p:cNvGraphicFramePr>
          <p:nvPr>
            <p:ph idx="1"/>
            <p:extLst>
              <p:ext uri="{D42A27DB-BD31-4B8C-83A1-F6EECF244321}">
                <p14:modId xmlns:p14="http://schemas.microsoft.com/office/powerpoint/2010/main" val="1833509834"/>
              </p:ext>
            </p:extLst>
          </p:nvPr>
        </p:nvGraphicFramePr>
        <p:xfrm>
          <a:off x="677863" y="2160588"/>
          <a:ext cx="8596312" cy="38814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346987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solidFill>
                  <a:schemeClr val="accent2">
                    <a:lumMod val="50000"/>
                  </a:schemeClr>
                </a:solidFill>
              </a:rPr>
              <a:t>Финансовая помощь из республиканского бюджета на 2019,2020,2021 годы</a:t>
            </a:r>
            <a:endParaRPr lang="ru-RU" b="1" dirty="0">
              <a:solidFill>
                <a:schemeClr val="accent2">
                  <a:lumMod val="50000"/>
                </a:schemeClr>
              </a:solidFill>
            </a:endParaRPr>
          </a:p>
        </p:txBody>
      </p:sp>
      <p:sp>
        <p:nvSpPr>
          <p:cNvPr id="3" name="Объект 2"/>
          <p:cNvSpPr>
            <a:spLocks noGrp="1"/>
          </p:cNvSpPr>
          <p:nvPr>
            <p:ph idx="1"/>
          </p:nvPr>
        </p:nvSpPr>
        <p:spPr/>
        <p:txBody>
          <a:bodyPr>
            <a:normAutofit/>
          </a:bodyPr>
          <a:lstStyle/>
          <a:p>
            <a:r>
              <a:rPr lang="ru-RU" sz="3600" dirty="0" smtClean="0">
                <a:solidFill>
                  <a:schemeClr val="accent2">
                    <a:lumMod val="50000"/>
                  </a:schemeClr>
                </a:solidFill>
              </a:rPr>
              <a:t>2019 год - </a:t>
            </a:r>
            <a:r>
              <a:rPr lang="ru-RU" sz="3600" dirty="0">
                <a:solidFill>
                  <a:schemeClr val="accent2">
                    <a:lumMod val="50000"/>
                  </a:schemeClr>
                </a:solidFill>
              </a:rPr>
              <a:t>517 </a:t>
            </a:r>
            <a:r>
              <a:rPr lang="ru-RU" sz="3600" dirty="0" smtClean="0">
                <a:solidFill>
                  <a:schemeClr val="accent2">
                    <a:lumMod val="50000"/>
                  </a:schemeClr>
                </a:solidFill>
              </a:rPr>
              <a:t>231,8 тыс. рублей,</a:t>
            </a:r>
          </a:p>
          <a:p>
            <a:endParaRPr lang="ru-RU" sz="3600" dirty="0" smtClean="0">
              <a:solidFill>
                <a:schemeClr val="accent2">
                  <a:lumMod val="50000"/>
                </a:schemeClr>
              </a:solidFill>
            </a:endParaRPr>
          </a:p>
          <a:p>
            <a:r>
              <a:rPr lang="ru-RU" sz="3600" dirty="0" smtClean="0">
                <a:solidFill>
                  <a:schemeClr val="accent2">
                    <a:lumMod val="50000"/>
                  </a:schemeClr>
                </a:solidFill>
              </a:rPr>
              <a:t>2020 год – </a:t>
            </a:r>
            <a:r>
              <a:rPr lang="ru-RU" sz="3600" dirty="0">
                <a:solidFill>
                  <a:schemeClr val="accent2">
                    <a:lumMod val="50000"/>
                  </a:schemeClr>
                </a:solidFill>
              </a:rPr>
              <a:t>476 </a:t>
            </a:r>
            <a:r>
              <a:rPr lang="ru-RU" sz="3600" dirty="0" smtClean="0">
                <a:solidFill>
                  <a:schemeClr val="accent2">
                    <a:lumMod val="50000"/>
                  </a:schemeClr>
                </a:solidFill>
              </a:rPr>
              <a:t>133,6 тыс. рублей,</a:t>
            </a:r>
          </a:p>
          <a:p>
            <a:endParaRPr lang="ru-RU" sz="3600" dirty="0" smtClean="0">
              <a:solidFill>
                <a:schemeClr val="accent2">
                  <a:lumMod val="50000"/>
                </a:schemeClr>
              </a:solidFill>
            </a:endParaRPr>
          </a:p>
          <a:p>
            <a:r>
              <a:rPr lang="ru-RU" sz="3600" dirty="0" smtClean="0">
                <a:solidFill>
                  <a:schemeClr val="accent2">
                    <a:lumMod val="50000"/>
                  </a:schemeClr>
                </a:solidFill>
              </a:rPr>
              <a:t>2021 год – </a:t>
            </a:r>
            <a:r>
              <a:rPr lang="ru-RU" sz="3600" dirty="0">
                <a:solidFill>
                  <a:schemeClr val="accent2">
                    <a:lumMod val="50000"/>
                  </a:schemeClr>
                </a:solidFill>
              </a:rPr>
              <a:t>481 </a:t>
            </a:r>
            <a:r>
              <a:rPr lang="ru-RU" sz="3600" dirty="0" smtClean="0">
                <a:solidFill>
                  <a:schemeClr val="accent2">
                    <a:lumMod val="50000"/>
                  </a:schemeClr>
                </a:solidFill>
              </a:rPr>
              <a:t>740,3 тыс. рублей.</a:t>
            </a:r>
            <a:endParaRPr lang="ru-RU" sz="3600" dirty="0">
              <a:solidFill>
                <a:schemeClr val="accent2">
                  <a:lumMod val="50000"/>
                </a:schemeClr>
              </a:solidFill>
            </a:endParaRPr>
          </a:p>
        </p:txBody>
      </p:sp>
    </p:spTree>
    <p:extLst>
      <p:ext uri="{BB962C8B-B14F-4D97-AF65-F5344CB8AC3E}">
        <p14:creationId xmlns:p14="http://schemas.microsoft.com/office/powerpoint/2010/main" val="22052922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49995"/>
            <a:ext cx="8596668" cy="1333041"/>
          </a:xfrm>
        </p:spPr>
        <p:txBody>
          <a:bodyPr>
            <a:normAutofit/>
          </a:bodyPr>
          <a:lstStyle/>
          <a:p>
            <a:pPr algn="ctr"/>
            <a:r>
              <a:rPr lang="ru-RU" sz="2000" dirty="0" smtClean="0">
                <a:solidFill>
                  <a:schemeClr val="accent2">
                    <a:lumMod val="50000"/>
                  </a:schemeClr>
                </a:solidFill>
              </a:rPr>
              <a:t>Анализ</a:t>
            </a:r>
            <a:r>
              <a:rPr lang="ru-RU" dirty="0" smtClean="0">
                <a:solidFill>
                  <a:schemeClr val="accent2">
                    <a:lumMod val="50000"/>
                  </a:schemeClr>
                </a:solidFill>
              </a:rPr>
              <a:t> </a:t>
            </a:r>
            <a:r>
              <a:rPr lang="ru-RU" sz="2200" dirty="0" smtClean="0">
                <a:solidFill>
                  <a:schemeClr val="accent2">
                    <a:lumMod val="50000"/>
                  </a:schemeClr>
                </a:solidFill>
              </a:rPr>
              <a:t>поступления</a:t>
            </a:r>
            <a:r>
              <a:rPr lang="ru-RU" dirty="0" smtClean="0">
                <a:solidFill>
                  <a:schemeClr val="accent2">
                    <a:lumMod val="50000"/>
                  </a:schemeClr>
                </a:solidFill>
              </a:rPr>
              <a:t> </a:t>
            </a:r>
            <a:r>
              <a:rPr lang="ru-RU" sz="2000" dirty="0" smtClean="0">
                <a:solidFill>
                  <a:schemeClr val="accent2">
                    <a:lumMod val="50000"/>
                  </a:schemeClr>
                </a:solidFill>
              </a:rPr>
              <a:t>финансовой</a:t>
            </a:r>
            <a:r>
              <a:rPr lang="ru-RU" dirty="0" smtClean="0">
                <a:solidFill>
                  <a:schemeClr val="accent2">
                    <a:lumMod val="50000"/>
                  </a:schemeClr>
                </a:solidFill>
              </a:rPr>
              <a:t> </a:t>
            </a:r>
            <a:r>
              <a:rPr lang="ru-RU" sz="2000" dirty="0" smtClean="0">
                <a:solidFill>
                  <a:schemeClr val="accent2">
                    <a:lumMod val="50000"/>
                  </a:schemeClr>
                </a:solidFill>
              </a:rPr>
              <a:t>помощи из республиканского бюджета с 2015 года по 2019 год</a:t>
            </a:r>
            <a:endParaRPr lang="ru-RU" dirty="0">
              <a:solidFill>
                <a:schemeClr val="accent2">
                  <a:lumMod val="50000"/>
                </a:schemeClr>
              </a:solidFill>
            </a:endParaRPr>
          </a:p>
        </p:txBody>
      </p:sp>
      <p:graphicFrame>
        <p:nvGraphicFramePr>
          <p:cNvPr id="5" name="Объект 4"/>
          <p:cNvGraphicFramePr>
            <a:graphicFrameLocks noGrp="1"/>
          </p:cNvGraphicFramePr>
          <p:nvPr>
            <p:ph idx="1"/>
            <p:extLst>
              <p:ext uri="{D42A27DB-BD31-4B8C-83A1-F6EECF244321}">
                <p14:modId xmlns:p14="http://schemas.microsoft.com/office/powerpoint/2010/main" val="3281053022"/>
              </p:ext>
            </p:extLst>
          </p:nvPr>
        </p:nvGraphicFramePr>
        <p:xfrm>
          <a:off x="771181" y="1929569"/>
          <a:ext cx="8890610" cy="2862768"/>
        </p:xfrm>
        <a:graphic>
          <a:graphicData uri="http://schemas.openxmlformats.org/drawingml/2006/table">
            <a:tbl>
              <a:tblPr>
                <a:tableStyleId>{5C22544A-7EE6-4342-B048-85BDC9FD1C3A}</a:tableStyleId>
              </a:tblPr>
              <a:tblGrid>
                <a:gridCol w="946685">
                  <a:extLst>
                    <a:ext uri="{9D8B030D-6E8A-4147-A177-3AD203B41FA5}">
                      <a16:colId xmlns:a16="http://schemas.microsoft.com/office/drawing/2014/main" val="20000"/>
                    </a:ext>
                  </a:extLst>
                </a:gridCol>
                <a:gridCol w="946685">
                  <a:extLst>
                    <a:ext uri="{9D8B030D-6E8A-4147-A177-3AD203B41FA5}">
                      <a16:colId xmlns:a16="http://schemas.microsoft.com/office/drawing/2014/main" val="20001"/>
                    </a:ext>
                  </a:extLst>
                </a:gridCol>
                <a:gridCol w="946685">
                  <a:extLst>
                    <a:ext uri="{9D8B030D-6E8A-4147-A177-3AD203B41FA5}">
                      <a16:colId xmlns:a16="http://schemas.microsoft.com/office/drawing/2014/main" val="20002"/>
                    </a:ext>
                  </a:extLst>
                </a:gridCol>
                <a:gridCol w="1090748">
                  <a:extLst>
                    <a:ext uri="{9D8B030D-6E8A-4147-A177-3AD203B41FA5}">
                      <a16:colId xmlns:a16="http://schemas.microsoft.com/office/drawing/2014/main" val="20003"/>
                    </a:ext>
                  </a:extLst>
                </a:gridCol>
                <a:gridCol w="946685">
                  <a:extLst>
                    <a:ext uri="{9D8B030D-6E8A-4147-A177-3AD203B41FA5}">
                      <a16:colId xmlns:a16="http://schemas.microsoft.com/office/drawing/2014/main" val="20004"/>
                    </a:ext>
                  </a:extLst>
                </a:gridCol>
                <a:gridCol w="946685">
                  <a:extLst>
                    <a:ext uri="{9D8B030D-6E8A-4147-A177-3AD203B41FA5}">
                      <a16:colId xmlns:a16="http://schemas.microsoft.com/office/drawing/2014/main" val="20005"/>
                    </a:ext>
                  </a:extLst>
                </a:gridCol>
                <a:gridCol w="1234807">
                  <a:extLst>
                    <a:ext uri="{9D8B030D-6E8A-4147-A177-3AD203B41FA5}">
                      <a16:colId xmlns:a16="http://schemas.microsoft.com/office/drawing/2014/main" val="20006"/>
                    </a:ext>
                  </a:extLst>
                </a:gridCol>
                <a:gridCol w="946685">
                  <a:extLst>
                    <a:ext uri="{9D8B030D-6E8A-4147-A177-3AD203B41FA5}">
                      <a16:colId xmlns:a16="http://schemas.microsoft.com/office/drawing/2014/main" val="20007"/>
                    </a:ext>
                  </a:extLst>
                </a:gridCol>
                <a:gridCol w="884945">
                  <a:extLst>
                    <a:ext uri="{9D8B030D-6E8A-4147-A177-3AD203B41FA5}">
                      <a16:colId xmlns:a16="http://schemas.microsoft.com/office/drawing/2014/main" val="20008"/>
                    </a:ext>
                  </a:extLst>
                </a:gridCol>
              </a:tblGrid>
              <a:tr h="2413476">
                <a:tc>
                  <a:txBody>
                    <a:bodyPr/>
                    <a:lstStyle/>
                    <a:p>
                      <a:pPr algn="ctr" fontAlgn="ctr"/>
                      <a:r>
                        <a:rPr lang="ru-RU" sz="1600" u="none" strike="noStrike" dirty="0" smtClean="0">
                          <a:effectLst/>
                        </a:rPr>
                        <a:t>Отчет за 2015 год</a:t>
                      </a:r>
                      <a:endParaRPr lang="ru-RU" sz="1600" b="0" i="0" u="none" strike="noStrike" dirty="0">
                        <a:effectLst/>
                        <a:latin typeface="Times New Roman" panose="02020603050405020304" pitchFamily="18" charset="0"/>
                      </a:endParaRPr>
                    </a:p>
                  </a:txBody>
                  <a:tcPr marL="9525" marR="9525" marT="9525" marB="0" anchor="ctr"/>
                </a:tc>
                <a:tc>
                  <a:txBody>
                    <a:bodyPr/>
                    <a:lstStyle/>
                    <a:p>
                      <a:pPr algn="ctr" fontAlgn="ctr"/>
                      <a:r>
                        <a:rPr lang="ru-RU" sz="1600" u="none" strike="noStrike" dirty="0" smtClean="0">
                          <a:effectLst/>
                        </a:rPr>
                        <a:t>Отчет за 2016 год</a:t>
                      </a:r>
                      <a:endParaRPr lang="ru-RU" sz="1600" b="0" i="0" u="none" strike="noStrike" dirty="0">
                        <a:effectLst/>
                        <a:latin typeface="Times New Roman" panose="02020603050405020304" pitchFamily="18" charset="0"/>
                      </a:endParaRPr>
                    </a:p>
                  </a:txBody>
                  <a:tcPr marL="9525" marR="9525" marT="9525" marB="0" anchor="ctr"/>
                </a:tc>
                <a:tc>
                  <a:txBody>
                    <a:bodyPr/>
                    <a:lstStyle/>
                    <a:p>
                      <a:pPr algn="ctr" fontAlgn="ctr"/>
                      <a:r>
                        <a:rPr lang="ru-RU" sz="1600" u="none" strike="noStrike" dirty="0" smtClean="0">
                          <a:effectLst/>
                        </a:rPr>
                        <a:t>% роста к 2015г</a:t>
                      </a:r>
                      <a:endParaRPr lang="ru-RU" sz="1600" b="0" i="0" u="none" strike="noStrike" dirty="0">
                        <a:effectLst/>
                        <a:latin typeface="Times New Roman" panose="02020603050405020304" pitchFamily="18" charset="0"/>
                      </a:endParaRPr>
                    </a:p>
                  </a:txBody>
                  <a:tcPr marL="9525" marR="9525" marT="9525" marB="0" anchor="ctr"/>
                </a:tc>
                <a:tc>
                  <a:txBody>
                    <a:bodyPr/>
                    <a:lstStyle/>
                    <a:p>
                      <a:pPr algn="ctr" fontAlgn="ctr"/>
                      <a:r>
                        <a:rPr lang="ru-RU" sz="1600" u="none" strike="noStrike" dirty="0" smtClean="0">
                          <a:effectLst/>
                        </a:rPr>
                        <a:t>Отчет за 2017 год</a:t>
                      </a:r>
                      <a:endParaRPr lang="ru-RU" sz="1600" b="0" i="0" u="none" strike="noStrike" dirty="0">
                        <a:effectLst/>
                        <a:latin typeface="Times New Roman" panose="02020603050405020304" pitchFamily="18" charset="0"/>
                      </a:endParaRPr>
                    </a:p>
                  </a:txBody>
                  <a:tcPr marL="9525" marR="9525" marT="9525" marB="0" anchor="ctr"/>
                </a:tc>
                <a:tc>
                  <a:txBody>
                    <a:bodyPr/>
                    <a:lstStyle/>
                    <a:p>
                      <a:pPr algn="ctr" fontAlgn="ctr"/>
                      <a:r>
                        <a:rPr lang="ru-RU" sz="1600" u="none" strike="noStrike" dirty="0" smtClean="0">
                          <a:effectLst/>
                        </a:rPr>
                        <a:t>% роста к 2016г</a:t>
                      </a:r>
                      <a:endParaRPr lang="ru-RU" sz="1600" b="0" i="0" u="none" strike="noStrike" dirty="0">
                        <a:effectLst/>
                        <a:latin typeface="Times New Roman" panose="02020603050405020304" pitchFamily="18" charset="0"/>
                      </a:endParaRPr>
                    </a:p>
                  </a:txBody>
                  <a:tcPr marL="9525" marR="9525" marT="9525" marB="0" anchor="ctr"/>
                </a:tc>
                <a:tc>
                  <a:txBody>
                    <a:bodyPr/>
                    <a:lstStyle/>
                    <a:p>
                      <a:pPr algn="ctr" fontAlgn="ctr"/>
                      <a:r>
                        <a:rPr lang="ru-RU" sz="1600" u="none" strike="noStrike" dirty="0" smtClean="0">
                          <a:effectLst/>
                        </a:rPr>
                        <a:t>Уточненный план на 01.11.18г</a:t>
                      </a:r>
                      <a:endParaRPr lang="ru-RU" sz="1600" b="0" i="0" u="none" strike="noStrike" dirty="0">
                        <a:effectLst/>
                        <a:latin typeface="Times New Roman" panose="02020603050405020304" pitchFamily="18" charset="0"/>
                      </a:endParaRPr>
                    </a:p>
                  </a:txBody>
                  <a:tcPr marL="9525" marR="9525" marT="9525" marB="0" anchor="ctr"/>
                </a:tc>
                <a:tc>
                  <a:txBody>
                    <a:bodyPr/>
                    <a:lstStyle/>
                    <a:p>
                      <a:pPr algn="ctr" fontAlgn="ctr"/>
                      <a:r>
                        <a:rPr lang="ru-RU" sz="1600" u="none" strike="noStrike" dirty="0" smtClean="0">
                          <a:effectLst/>
                        </a:rPr>
                        <a:t>% роста к 2017г</a:t>
                      </a:r>
                      <a:endParaRPr lang="ru-RU" sz="1600" b="0" i="0" u="none" strike="noStrike" dirty="0">
                        <a:effectLst/>
                        <a:latin typeface="Times New Roman" panose="02020603050405020304" pitchFamily="18" charset="0"/>
                      </a:endParaRPr>
                    </a:p>
                  </a:txBody>
                  <a:tcPr marL="9525" marR="9525" marT="9525" marB="0" anchor="ctr"/>
                </a:tc>
                <a:tc>
                  <a:txBody>
                    <a:bodyPr/>
                    <a:lstStyle/>
                    <a:p>
                      <a:pPr algn="ctr" fontAlgn="ctr"/>
                      <a:r>
                        <a:rPr lang="ru-RU" sz="1600" u="none" strike="noStrike" dirty="0" smtClean="0">
                          <a:effectLst/>
                        </a:rPr>
                        <a:t>Прогноз бюджета на 2019г</a:t>
                      </a:r>
                      <a:endParaRPr lang="ru-RU" sz="1600" b="0" i="0" u="none" strike="noStrike" dirty="0">
                        <a:effectLst/>
                        <a:latin typeface="Times New Roman" panose="02020603050405020304" pitchFamily="18" charset="0"/>
                      </a:endParaRPr>
                    </a:p>
                  </a:txBody>
                  <a:tcPr marL="9525" marR="9525" marT="9525" marB="0" anchor="ctr"/>
                </a:tc>
                <a:tc>
                  <a:txBody>
                    <a:bodyPr/>
                    <a:lstStyle/>
                    <a:p>
                      <a:pPr algn="ctr" fontAlgn="ctr"/>
                      <a:r>
                        <a:rPr lang="ru-RU" sz="1600" u="none" strike="noStrike" dirty="0" smtClean="0">
                          <a:effectLst/>
                        </a:rPr>
                        <a:t>% роста к 2018г</a:t>
                      </a:r>
                      <a:endParaRPr lang="ru-RU" sz="1600" b="0" i="0" u="none" strike="noStrike" dirty="0">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000"/>
                  </a:ext>
                </a:extLst>
              </a:tr>
              <a:tr h="449292">
                <a:tc>
                  <a:txBody>
                    <a:bodyPr/>
                    <a:lstStyle/>
                    <a:p>
                      <a:pPr algn="r" fontAlgn="b"/>
                      <a:r>
                        <a:rPr lang="ru-RU" sz="1600" u="none" strike="noStrike" dirty="0" smtClean="0">
                          <a:effectLst/>
                        </a:rPr>
                        <a:t>441242,8</a:t>
                      </a:r>
                      <a:endParaRPr lang="ru-RU" sz="1600" b="1" i="0" u="none" strike="noStrike" dirty="0">
                        <a:effectLst/>
                        <a:latin typeface="Times New Roman" panose="02020603050405020304" pitchFamily="18" charset="0"/>
                      </a:endParaRPr>
                    </a:p>
                  </a:txBody>
                  <a:tcPr marL="9525" marR="9525" marT="9525" marB="0" anchor="b"/>
                </a:tc>
                <a:tc>
                  <a:txBody>
                    <a:bodyPr/>
                    <a:lstStyle/>
                    <a:p>
                      <a:pPr algn="r" fontAlgn="b"/>
                      <a:r>
                        <a:rPr lang="ru-RU" sz="1600" u="none" strike="noStrike" dirty="0" smtClean="0">
                          <a:effectLst/>
                        </a:rPr>
                        <a:t>431559,7</a:t>
                      </a:r>
                      <a:endParaRPr lang="ru-RU" sz="1600" b="1" i="0" u="none" strike="noStrike" dirty="0">
                        <a:effectLst/>
                        <a:latin typeface="Times New Roman" panose="02020603050405020304" pitchFamily="18" charset="0"/>
                      </a:endParaRPr>
                    </a:p>
                  </a:txBody>
                  <a:tcPr marL="9525" marR="9525" marT="9525" marB="0" anchor="b"/>
                </a:tc>
                <a:tc>
                  <a:txBody>
                    <a:bodyPr/>
                    <a:lstStyle/>
                    <a:p>
                      <a:pPr algn="r" fontAlgn="b"/>
                      <a:r>
                        <a:rPr lang="ru-RU" sz="1600" u="none" strike="noStrike" dirty="0" smtClean="0">
                          <a:effectLst/>
                        </a:rPr>
                        <a:t>0,97</a:t>
                      </a:r>
                      <a:endParaRPr lang="ru-RU" sz="1600" b="1" i="0" u="none" strike="noStrike" dirty="0">
                        <a:effectLst/>
                        <a:latin typeface="Times New Roman" panose="02020603050405020304" pitchFamily="18" charset="0"/>
                      </a:endParaRPr>
                    </a:p>
                  </a:txBody>
                  <a:tcPr marL="9525" marR="9525" marT="9525" marB="0" anchor="b"/>
                </a:tc>
                <a:tc>
                  <a:txBody>
                    <a:bodyPr/>
                    <a:lstStyle/>
                    <a:p>
                      <a:pPr algn="r" fontAlgn="b"/>
                      <a:r>
                        <a:rPr lang="ru-RU" sz="1600" u="none" strike="noStrike" dirty="0" smtClean="0">
                          <a:effectLst/>
                        </a:rPr>
                        <a:t>436017,7</a:t>
                      </a:r>
                      <a:endParaRPr lang="ru-RU" sz="1600" b="1" i="0" u="none" strike="noStrike" dirty="0">
                        <a:effectLst/>
                        <a:latin typeface="Times New Roman" panose="02020603050405020304" pitchFamily="18" charset="0"/>
                      </a:endParaRPr>
                    </a:p>
                  </a:txBody>
                  <a:tcPr marL="9525" marR="9525" marT="9525" marB="0" anchor="b"/>
                </a:tc>
                <a:tc>
                  <a:txBody>
                    <a:bodyPr/>
                    <a:lstStyle/>
                    <a:p>
                      <a:pPr algn="r" fontAlgn="b"/>
                      <a:r>
                        <a:rPr lang="ru-RU" sz="1600" u="none" strike="noStrike" dirty="0" smtClean="0">
                          <a:effectLst/>
                        </a:rPr>
                        <a:t>1,1</a:t>
                      </a:r>
                      <a:endParaRPr lang="ru-RU" sz="1600" b="1" i="0" u="none" strike="noStrike" dirty="0">
                        <a:effectLst/>
                        <a:latin typeface="Times New Roman" panose="02020603050405020304" pitchFamily="18" charset="0"/>
                      </a:endParaRPr>
                    </a:p>
                  </a:txBody>
                  <a:tcPr marL="9525" marR="9525" marT="9525" marB="0" anchor="b"/>
                </a:tc>
                <a:tc>
                  <a:txBody>
                    <a:bodyPr/>
                    <a:lstStyle/>
                    <a:p>
                      <a:pPr algn="r" fontAlgn="b"/>
                      <a:r>
                        <a:rPr lang="ru-RU" sz="1600" u="none" strike="noStrike" dirty="0" smtClean="0">
                          <a:effectLst/>
                        </a:rPr>
                        <a:t>519616,1</a:t>
                      </a:r>
                      <a:endParaRPr lang="ru-RU" sz="1600" b="1" i="0" u="none" strike="noStrike" dirty="0">
                        <a:effectLst/>
                        <a:latin typeface="Times New Roman" panose="02020603050405020304" pitchFamily="18" charset="0"/>
                      </a:endParaRPr>
                    </a:p>
                  </a:txBody>
                  <a:tcPr marL="9525" marR="9525" marT="9525" marB="0" anchor="b"/>
                </a:tc>
                <a:tc>
                  <a:txBody>
                    <a:bodyPr/>
                    <a:lstStyle/>
                    <a:p>
                      <a:pPr algn="ctr" fontAlgn="b"/>
                      <a:r>
                        <a:rPr lang="ru-RU" sz="1600" u="none" strike="noStrike" dirty="0" smtClean="0">
                          <a:effectLst/>
                        </a:rPr>
                        <a:t>1,19</a:t>
                      </a:r>
                      <a:endParaRPr lang="ru-RU" sz="1600" b="1" i="0" u="none" strike="noStrike" dirty="0">
                        <a:effectLst/>
                        <a:latin typeface="Times New Roman" panose="02020603050405020304" pitchFamily="18" charset="0"/>
                      </a:endParaRPr>
                    </a:p>
                  </a:txBody>
                  <a:tcPr marL="9525" marR="9525" marT="9525" marB="0" anchor="b"/>
                </a:tc>
                <a:tc>
                  <a:txBody>
                    <a:bodyPr/>
                    <a:lstStyle/>
                    <a:p>
                      <a:pPr algn="r" fontAlgn="b"/>
                      <a:r>
                        <a:rPr lang="ru-RU" sz="1600" u="none" strike="noStrike" dirty="0" smtClean="0">
                          <a:effectLst/>
                        </a:rPr>
                        <a:t>517231,8</a:t>
                      </a:r>
                      <a:endParaRPr lang="ru-RU" sz="1600" b="1" i="0" u="none" strike="noStrike" dirty="0">
                        <a:effectLst/>
                        <a:latin typeface="Times New Roman" panose="02020603050405020304" pitchFamily="18" charset="0"/>
                      </a:endParaRPr>
                    </a:p>
                  </a:txBody>
                  <a:tcPr marL="9525" marR="9525" marT="9525" marB="0" anchor="b"/>
                </a:tc>
                <a:tc>
                  <a:txBody>
                    <a:bodyPr/>
                    <a:lstStyle/>
                    <a:p>
                      <a:pPr algn="ctr" fontAlgn="b"/>
                      <a:r>
                        <a:rPr lang="ru-RU" sz="1600" b="0" i="0" u="none" strike="noStrike" dirty="0" smtClean="0">
                          <a:effectLst/>
                          <a:latin typeface="+mn-lt"/>
                        </a:rPr>
                        <a:t>0,99</a:t>
                      </a:r>
                      <a:endParaRPr lang="ru-RU" sz="1600" b="1" i="0" u="none" strike="noStrike" dirty="0">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7883689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solidFill>
                  <a:schemeClr val="accent2">
                    <a:lumMod val="50000"/>
                  </a:schemeClr>
                </a:solidFill>
              </a:rPr>
              <a:t>Структура доходов </a:t>
            </a:r>
            <a:r>
              <a:rPr lang="ru-RU" dirty="0" err="1" smtClean="0">
                <a:solidFill>
                  <a:schemeClr val="accent2">
                    <a:lumMod val="50000"/>
                  </a:schemeClr>
                </a:solidFill>
              </a:rPr>
              <a:t>кожууного</a:t>
            </a:r>
            <a:r>
              <a:rPr lang="ru-RU" dirty="0" smtClean="0">
                <a:solidFill>
                  <a:schemeClr val="accent2">
                    <a:lumMod val="50000"/>
                  </a:schemeClr>
                </a:solidFill>
              </a:rPr>
              <a:t> бюджета на 2019,2020,2021 годы</a:t>
            </a:r>
            <a:endParaRPr lang="ru-RU" dirty="0">
              <a:solidFill>
                <a:schemeClr val="accent2">
                  <a:lumMod val="50000"/>
                </a:schemeClr>
              </a:solidFill>
            </a:endParaRPr>
          </a:p>
        </p:txBody>
      </p:sp>
      <p:graphicFrame>
        <p:nvGraphicFramePr>
          <p:cNvPr id="10" name="Объект 9"/>
          <p:cNvGraphicFramePr>
            <a:graphicFrameLocks noGrp="1"/>
          </p:cNvGraphicFramePr>
          <p:nvPr>
            <p:ph idx="1"/>
            <p:extLst>
              <p:ext uri="{D42A27DB-BD31-4B8C-83A1-F6EECF244321}">
                <p14:modId xmlns:p14="http://schemas.microsoft.com/office/powerpoint/2010/main" val="1809443678"/>
              </p:ext>
            </p:extLst>
          </p:nvPr>
        </p:nvGraphicFramePr>
        <p:xfrm>
          <a:off x="677863" y="2160588"/>
          <a:ext cx="8596312" cy="38814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8746375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220339"/>
            <a:ext cx="8596668" cy="418640"/>
          </a:xfrm>
        </p:spPr>
        <p:txBody>
          <a:bodyPr>
            <a:normAutofit fontScale="90000"/>
          </a:bodyPr>
          <a:lstStyle/>
          <a:p>
            <a:pPr algn="ctr"/>
            <a:r>
              <a:rPr lang="ru-RU" sz="2000" dirty="0" smtClean="0">
                <a:solidFill>
                  <a:schemeClr val="accent2">
                    <a:lumMod val="50000"/>
                  </a:schemeClr>
                </a:solidFill>
              </a:rPr>
              <a:t>Структура налоговых и неналоговых доходов </a:t>
            </a:r>
            <a:r>
              <a:rPr lang="ru-RU" sz="2000" dirty="0" err="1" smtClean="0">
                <a:solidFill>
                  <a:schemeClr val="accent2">
                    <a:lumMod val="50000"/>
                  </a:schemeClr>
                </a:solidFill>
              </a:rPr>
              <a:t>кожуунного</a:t>
            </a:r>
            <a:r>
              <a:rPr lang="ru-RU" sz="2000" dirty="0" smtClean="0">
                <a:solidFill>
                  <a:schemeClr val="accent2">
                    <a:lumMod val="50000"/>
                  </a:schemeClr>
                </a:solidFill>
              </a:rPr>
              <a:t> бюджета на 2019 год</a:t>
            </a:r>
            <a:endParaRPr lang="ru-RU" sz="2000" dirty="0">
              <a:solidFill>
                <a:schemeClr val="accent2">
                  <a:lumMod val="50000"/>
                </a:schemeClr>
              </a:solidFill>
            </a:endParaRPr>
          </a:p>
        </p:txBody>
      </p:sp>
      <p:graphicFrame>
        <p:nvGraphicFramePr>
          <p:cNvPr id="5" name="Объект 4"/>
          <p:cNvGraphicFramePr>
            <a:graphicFrameLocks noGrp="1"/>
          </p:cNvGraphicFramePr>
          <p:nvPr>
            <p:ph idx="1"/>
            <p:extLst>
              <p:ext uri="{D42A27DB-BD31-4B8C-83A1-F6EECF244321}">
                <p14:modId xmlns:p14="http://schemas.microsoft.com/office/powerpoint/2010/main" val="2042962895"/>
              </p:ext>
            </p:extLst>
          </p:nvPr>
        </p:nvGraphicFramePr>
        <p:xfrm>
          <a:off x="376125" y="638979"/>
          <a:ext cx="9199085" cy="5578947"/>
        </p:xfrm>
        <a:graphic>
          <a:graphicData uri="http://schemas.openxmlformats.org/drawingml/2006/table">
            <a:tbl>
              <a:tblPr>
                <a:tableStyleId>{5C22544A-7EE6-4342-B048-85BDC9FD1C3A}</a:tableStyleId>
              </a:tblPr>
              <a:tblGrid>
                <a:gridCol w="7783841">
                  <a:extLst>
                    <a:ext uri="{9D8B030D-6E8A-4147-A177-3AD203B41FA5}">
                      <a16:colId xmlns:a16="http://schemas.microsoft.com/office/drawing/2014/main" val="20000"/>
                    </a:ext>
                  </a:extLst>
                </a:gridCol>
                <a:gridCol w="1415244">
                  <a:extLst>
                    <a:ext uri="{9D8B030D-6E8A-4147-A177-3AD203B41FA5}">
                      <a16:colId xmlns:a16="http://schemas.microsoft.com/office/drawing/2014/main" val="20001"/>
                    </a:ext>
                  </a:extLst>
                </a:gridCol>
              </a:tblGrid>
              <a:tr h="220833">
                <a:tc>
                  <a:txBody>
                    <a:bodyPr/>
                    <a:lstStyle/>
                    <a:p>
                      <a:pPr algn="l" fontAlgn="t"/>
                      <a:r>
                        <a:rPr lang="ru-RU" sz="1000" u="none" strike="noStrike" dirty="0">
                          <a:effectLst/>
                        </a:rPr>
                        <a:t>НАЛОГОВЫЕ И НЕНАЛОГОВЫЕ ДОХОДЫ</a:t>
                      </a:r>
                      <a:endParaRPr lang="ru-RU" sz="1000" b="1" i="0" u="none" strike="noStrike" dirty="0">
                        <a:effectLst/>
                        <a:latin typeface="Times New Roman" panose="02020603050405020304" pitchFamily="18" charset="0"/>
                      </a:endParaRPr>
                    </a:p>
                  </a:txBody>
                  <a:tcPr marL="9525" marR="9525" marT="9525" marB="0"/>
                </a:tc>
                <a:tc>
                  <a:txBody>
                    <a:bodyPr/>
                    <a:lstStyle/>
                    <a:p>
                      <a:pPr algn="ctr" fontAlgn="ctr"/>
                      <a:r>
                        <a:rPr lang="ru-RU" sz="1100" b="1" i="0" u="none" strike="noStrike">
                          <a:effectLst/>
                          <a:latin typeface="Times New Roman" panose="02020603050405020304" pitchFamily="18" charset="0"/>
                        </a:rPr>
                        <a:t>35 330,0</a:t>
                      </a:r>
                    </a:p>
                  </a:txBody>
                  <a:tcPr marL="9525" marR="9525" marT="9525" marB="0" anchor="ctr"/>
                </a:tc>
                <a:extLst>
                  <a:ext uri="{0D108BD9-81ED-4DB2-BD59-A6C34878D82A}">
                    <a16:rowId xmlns:a16="http://schemas.microsoft.com/office/drawing/2014/main" val="10000"/>
                  </a:ext>
                </a:extLst>
              </a:tr>
              <a:tr h="220833">
                <a:tc>
                  <a:txBody>
                    <a:bodyPr/>
                    <a:lstStyle/>
                    <a:p>
                      <a:pPr algn="l" fontAlgn="t"/>
                      <a:r>
                        <a:rPr lang="ru-RU" sz="1000" u="none" strike="noStrike" dirty="0">
                          <a:effectLst/>
                        </a:rPr>
                        <a:t>НАЛОГИ НА </a:t>
                      </a:r>
                      <a:r>
                        <a:rPr lang="ru-RU" sz="1000" u="none" strike="noStrike" dirty="0" smtClean="0">
                          <a:effectLst/>
                        </a:rPr>
                        <a:t>ПРИБЫЛЬ</a:t>
                      </a:r>
                      <a:r>
                        <a:rPr lang="ru-RU" sz="1000" u="none" strike="noStrike" dirty="0">
                          <a:effectLst/>
                        </a:rPr>
                        <a:t>, ДОХОДЫ</a:t>
                      </a:r>
                      <a:endParaRPr lang="ru-RU" sz="1000" b="1" i="0" u="none" strike="noStrike" dirty="0">
                        <a:effectLst/>
                        <a:latin typeface="Times New Roman" panose="02020603050405020304" pitchFamily="18" charset="0"/>
                      </a:endParaRPr>
                    </a:p>
                  </a:txBody>
                  <a:tcPr marL="9525" marR="9525" marT="9525" marB="0"/>
                </a:tc>
                <a:tc>
                  <a:txBody>
                    <a:bodyPr/>
                    <a:lstStyle/>
                    <a:p>
                      <a:pPr algn="ctr" fontAlgn="ctr"/>
                      <a:r>
                        <a:rPr lang="ru-RU" sz="1100" b="1" i="0" u="none" strike="noStrike">
                          <a:effectLst/>
                          <a:latin typeface="Times New Roman" panose="02020603050405020304" pitchFamily="18" charset="0"/>
                        </a:rPr>
                        <a:t>25 344,0</a:t>
                      </a:r>
                    </a:p>
                  </a:txBody>
                  <a:tcPr marL="9525" marR="9525" marT="9525" marB="0" anchor="ctr"/>
                </a:tc>
                <a:extLst>
                  <a:ext uri="{0D108BD9-81ED-4DB2-BD59-A6C34878D82A}">
                    <a16:rowId xmlns:a16="http://schemas.microsoft.com/office/drawing/2014/main" val="10001"/>
                  </a:ext>
                </a:extLst>
              </a:tr>
              <a:tr h="232456">
                <a:tc>
                  <a:txBody>
                    <a:bodyPr/>
                    <a:lstStyle/>
                    <a:p>
                      <a:pPr algn="l" fontAlgn="t"/>
                      <a:r>
                        <a:rPr lang="ru-RU" sz="1000" u="none" strike="noStrike" dirty="0">
                          <a:effectLst/>
                        </a:rPr>
                        <a:t>Налог на доходы физических лиц</a:t>
                      </a:r>
                      <a:endParaRPr lang="ru-RU" sz="1000" b="0" i="0" u="none" strike="noStrike" dirty="0">
                        <a:effectLst/>
                        <a:latin typeface="Times New Roman" panose="02020603050405020304" pitchFamily="18" charset="0"/>
                      </a:endParaRPr>
                    </a:p>
                  </a:txBody>
                  <a:tcPr marL="9525" marR="9525" marT="9525" marB="0"/>
                </a:tc>
                <a:tc>
                  <a:txBody>
                    <a:bodyPr/>
                    <a:lstStyle/>
                    <a:p>
                      <a:pPr algn="ctr" fontAlgn="ctr"/>
                      <a:r>
                        <a:rPr lang="ru-RU" sz="1100" b="0" i="0" u="none" strike="noStrike">
                          <a:effectLst/>
                          <a:latin typeface="Times New Roman" panose="02020603050405020304" pitchFamily="18" charset="0"/>
                        </a:rPr>
                        <a:t>25 344,0</a:t>
                      </a:r>
                    </a:p>
                  </a:txBody>
                  <a:tcPr marL="9525" marR="9525" marT="9525" marB="0" anchor="ctr"/>
                </a:tc>
                <a:extLst>
                  <a:ext uri="{0D108BD9-81ED-4DB2-BD59-A6C34878D82A}">
                    <a16:rowId xmlns:a16="http://schemas.microsoft.com/office/drawing/2014/main" val="10002"/>
                  </a:ext>
                </a:extLst>
              </a:tr>
              <a:tr h="220833">
                <a:tc>
                  <a:txBody>
                    <a:bodyPr/>
                    <a:lstStyle/>
                    <a:p>
                      <a:pPr algn="l" fontAlgn="t"/>
                      <a:r>
                        <a:rPr lang="ru-RU" sz="1000" u="none" strike="noStrike" dirty="0">
                          <a:effectLst/>
                        </a:rPr>
                        <a:t>Налог на товары (</a:t>
                      </a:r>
                      <a:r>
                        <a:rPr lang="ru-RU" sz="1000" u="none" strike="noStrike" dirty="0" err="1" smtClean="0">
                          <a:effectLst/>
                        </a:rPr>
                        <a:t>работы,усуги</a:t>
                      </a:r>
                      <a:r>
                        <a:rPr lang="ru-RU" sz="1000" u="none" strike="noStrike" dirty="0">
                          <a:effectLst/>
                        </a:rPr>
                        <a:t>), реализуемые на территории Российской Федерации</a:t>
                      </a:r>
                      <a:endParaRPr lang="ru-RU" sz="1000" b="1" i="0" u="none" strike="noStrike" dirty="0">
                        <a:effectLst/>
                        <a:latin typeface="Times New Roman" panose="02020603050405020304" pitchFamily="18" charset="0"/>
                      </a:endParaRPr>
                    </a:p>
                  </a:txBody>
                  <a:tcPr marL="9525" marR="9525" marT="9525" marB="0"/>
                </a:tc>
                <a:tc>
                  <a:txBody>
                    <a:bodyPr/>
                    <a:lstStyle/>
                    <a:p>
                      <a:pPr algn="ctr" fontAlgn="ctr"/>
                      <a:r>
                        <a:rPr lang="ru-RU" sz="1100" b="1" i="0" u="none" strike="noStrike">
                          <a:effectLst/>
                          <a:latin typeface="Times New Roman" panose="02020603050405020304" pitchFamily="18" charset="0"/>
                        </a:rPr>
                        <a:t>4 684,0</a:t>
                      </a:r>
                    </a:p>
                  </a:txBody>
                  <a:tcPr marL="9525" marR="9525" marT="9525" marB="0" anchor="ctr"/>
                </a:tc>
                <a:extLst>
                  <a:ext uri="{0D108BD9-81ED-4DB2-BD59-A6C34878D82A}">
                    <a16:rowId xmlns:a16="http://schemas.microsoft.com/office/drawing/2014/main" val="10003"/>
                  </a:ext>
                </a:extLst>
              </a:tr>
              <a:tr h="220833">
                <a:tc>
                  <a:txBody>
                    <a:bodyPr/>
                    <a:lstStyle/>
                    <a:p>
                      <a:pPr algn="l" fontAlgn="t"/>
                      <a:r>
                        <a:rPr lang="ru-RU" sz="1000" u="none" strike="noStrike">
                          <a:effectLst/>
                        </a:rPr>
                        <a:t>НАЛОГИ НА СОВОКУПНЫЙ ДОХОД</a:t>
                      </a:r>
                      <a:endParaRPr lang="ru-RU" sz="1000" b="1" i="0" u="none" strike="noStrike">
                        <a:effectLst/>
                        <a:latin typeface="Times New Roman" panose="02020603050405020304" pitchFamily="18" charset="0"/>
                      </a:endParaRPr>
                    </a:p>
                  </a:txBody>
                  <a:tcPr marL="9525" marR="9525" marT="9525" marB="0"/>
                </a:tc>
                <a:tc>
                  <a:txBody>
                    <a:bodyPr/>
                    <a:lstStyle/>
                    <a:p>
                      <a:pPr algn="ctr" fontAlgn="ctr"/>
                      <a:r>
                        <a:rPr lang="ru-RU" sz="1100" b="1" i="0" u="none" strike="noStrike">
                          <a:effectLst/>
                          <a:latin typeface="Times New Roman" panose="02020603050405020304" pitchFamily="18" charset="0"/>
                        </a:rPr>
                        <a:t>1 069,0</a:t>
                      </a:r>
                    </a:p>
                  </a:txBody>
                  <a:tcPr marL="9525" marR="9525" marT="9525" marB="0" anchor="ctr"/>
                </a:tc>
                <a:extLst>
                  <a:ext uri="{0D108BD9-81ED-4DB2-BD59-A6C34878D82A}">
                    <a16:rowId xmlns:a16="http://schemas.microsoft.com/office/drawing/2014/main" val="10004"/>
                  </a:ext>
                </a:extLst>
              </a:tr>
              <a:tr h="232456">
                <a:tc>
                  <a:txBody>
                    <a:bodyPr/>
                    <a:lstStyle/>
                    <a:p>
                      <a:pPr algn="l" fontAlgn="t"/>
                      <a:r>
                        <a:rPr lang="ru-RU" sz="1000" u="none" strike="noStrike" dirty="0">
                          <a:effectLst/>
                        </a:rPr>
                        <a:t>Единый налог на вмененный доход для отдельных видов деятельности</a:t>
                      </a:r>
                      <a:endParaRPr lang="ru-RU" sz="1000" b="0" i="0" u="none" strike="noStrike" dirty="0">
                        <a:effectLst/>
                        <a:latin typeface="Times New Roman" panose="02020603050405020304" pitchFamily="18" charset="0"/>
                      </a:endParaRPr>
                    </a:p>
                  </a:txBody>
                  <a:tcPr marL="9525" marR="9525" marT="9525" marB="0"/>
                </a:tc>
                <a:tc>
                  <a:txBody>
                    <a:bodyPr/>
                    <a:lstStyle/>
                    <a:p>
                      <a:pPr algn="ctr" fontAlgn="ctr"/>
                      <a:r>
                        <a:rPr lang="ru-RU" sz="1100" b="0" i="0" u="none" strike="noStrike">
                          <a:effectLst/>
                          <a:latin typeface="Times New Roman" panose="02020603050405020304" pitchFamily="18" charset="0"/>
                        </a:rPr>
                        <a:t>816,0</a:t>
                      </a:r>
                    </a:p>
                  </a:txBody>
                  <a:tcPr marL="9525" marR="9525" marT="9525" marB="0" anchor="ctr"/>
                </a:tc>
                <a:extLst>
                  <a:ext uri="{0D108BD9-81ED-4DB2-BD59-A6C34878D82A}">
                    <a16:rowId xmlns:a16="http://schemas.microsoft.com/office/drawing/2014/main" val="10005"/>
                  </a:ext>
                </a:extLst>
              </a:tr>
              <a:tr h="232456">
                <a:tc>
                  <a:txBody>
                    <a:bodyPr/>
                    <a:lstStyle/>
                    <a:p>
                      <a:pPr algn="l" fontAlgn="t"/>
                      <a:r>
                        <a:rPr lang="ru-RU" sz="1000" u="none" strike="noStrike" dirty="0">
                          <a:effectLst/>
                        </a:rPr>
                        <a:t>Единый сельскохозяйственный налог</a:t>
                      </a:r>
                      <a:endParaRPr lang="ru-RU" sz="1000" b="0" i="0" u="none" strike="noStrike" dirty="0">
                        <a:effectLst/>
                        <a:latin typeface="Times New Roman" panose="02020603050405020304" pitchFamily="18" charset="0"/>
                      </a:endParaRPr>
                    </a:p>
                  </a:txBody>
                  <a:tcPr marL="9525" marR="9525" marT="9525" marB="0"/>
                </a:tc>
                <a:tc>
                  <a:txBody>
                    <a:bodyPr/>
                    <a:lstStyle/>
                    <a:p>
                      <a:pPr algn="ctr" fontAlgn="ctr"/>
                      <a:r>
                        <a:rPr lang="ru-RU" sz="1100" b="0" i="0" u="none" strike="noStrike">
                          <a:effectLst/>
                          <a:latin typeface="Times New Roman" panose="02020603050405020304" pitchFamily="18" charset="0"/>
                        </a:rPr>
                        <a:t>131,0</a:t>
                      </a:r>
                    </a:p>
                  </a:txBody>
                  <a:tcPr marL="9525" marR="9525" marT="9525" marB="0" anchor="ctr"/>
                </a:tc>
                <a:extLst>
                  <a:ext uri="{0D108BD9-81ED-4DB2-BD59-A6C34878D82A}">
                    <a16:rowId xmlns:a16="http://schemas.microsoft.com/office/drawing/2014/main" val="10006"/>
                  </a:ext>
                </a:extLst>
              </a:tr>
              <a:tr h="232456">
                <a:tc>
                  <a:txBody>
                    <a:bodyPr/>
                    <a:lstStyle/>
                    <a:p>
                      <a:pPr algn="l" fontAlgn="t"/>
                      <a:r>
                        <a:rPr lang="ru-RU" sz="1000" u="none" strike="noStrike" dirty="0">
                          <a:effectLst/>
                        </a:rPr>
                        <a:t>Налог, взимаемый в связи с применением патентной системы налогообложения</a:t>
                      </a:r>
                      <a:endParaRPr lang="ru-RU" sz="1000" b="0" i="0" u="none" strike="noStrike" dirty="0">
                        <a:effectLst/>
                        <a:latin typeface="Times New Roman" panose="02020603050405020304" pitchFamily="18" charset="0"/>
                      </a:endParaRPr>
                    </a:p>
                  </a:txBody>
                  <a:tcPr marL="9525" marR="9525" marT="9525" marB="0"/>
                </a:tc>
                <a:tc>
                  <a:txBody>
                    <a:bodyPr/>
                    <a:lstStyle/>
                    <a:p>
                      <a:pPr algn="ctr" fontAlgn="ctr"/>
                      <a:r>
                        <a:rPr lang="ru-RU" sz="1100" b="0" i="0" u="none" strike="noStrike">
                          <a:effectLst/>
                          <a:latin typeface="Times New Roman" panose="02020603050405020304" pitchFamily="18" charset="0"/>
                        </a:rPr>
                        <a:t>122,0</a:t>
                      </a:r>
                    </a:p>
                  </a:txBody>
                  <a:tcPr marL="9525" marR="9525" marT="9525" marB="0" anchor="ctr"/>
                </a:tc>
                <a:extLst>
                  <a:ext uri="{0D108BD9-81ED-4DB2-BD59-A6C34878D82A}">
                    <a16:rowId xmlns:a16="http://schemas.microsoft.com/office/drawing/2014/main" val="10007"/>
                  </a:ext>
                </a:extLst>
              </a:tr>
              <a:tr h="220833">
                <a:tc>
                  <a:txBody>
                    <a:bodyPr/>
                    <a:lstStyle/>
                    <a:p>
                      <a:pPr algn="l" fontAlgn="t"/>
                      <a:r>
                        <a:rPr lang="ru-RU" sz="1000" u="none" strike="noStrike" dirty="0">
                          <a:effectLst/>
                        </a:rPr>
                        <a:t>НАЛОГИ НА ИМУЩЕСТВО</a:t>
                      </a:r>
                      <a:endParaRPr lang="ru-RU" sz="1000" b="1" i="0" u="none" strike="noStrike" dirty="0">
                        <a:effectLst/>
                        <a:latin typeface="Times New Roman" panose="02020603050405020304" pitchFamily="18" charset="0"/>
                      </a:endParaRPr>
                    </a:p>
                  </a:txBody>
                  <a:tcPr marL="9525" marR="9525" marT="9525" marB="0"/>
                </a:tc>
                <a:tc>
                  <a:txBody>
                    <a:bodyPr/>
                    <a:lstStyle/>
                    <a:p>
                      <a:pPr algn="ctr" fontAlgn="ctr"/>
                      <a:r>
                        <a:rPr lang="ru-RU" sz="1100" b="1" i="0" u="none" strike="noStrike">
                          <a:effectLst/>
                          <a:latin typeface="Times New Roman" panose="02020603050405020304" pitchFamily="18" charset="0"/>
                        </a:rPr>
                        <a:t>950,0</a:t>
                      </a:r>
                    </a:p>
                  </a:txBody>
                  <a:tcPr marL="9525" marR="9525" marT="9525" marB="0" anchor="ctr"/>
                </a:tc>
                <a:extLst>
                  <a:ext uri="{0D108BD9-81ED-4DB2-BD59-A6C34878D82A}">
                    <a16:rowId xmlns:a16="http://schemas.microsoft.com/office/drawing/2014/main" val="10008"/>
                  </a:ext>
                </a:extLst>
              </a:tr>
              <a:tr h="232456">
                <a:tc>
                  <a:txBody>
                    <a:bodyPr/>
                    <a:lstStyle/>
                    <a:p>
                      <a:pPr algn="l" fontAlgn="t"/>
                      <a:r>
                        <a:rPr lang="ru-RU" sz="1000" u="none" strike="noStrike" dirty="0">
                          <a:effectLst/>
                        </a:rPr>
                        <a:t>Налог на имущество организаций</a:t>
                      </a:r>
                      <a:endParaRPr lang="ru-RU" sz="1000" b="0" i="0" u="none" strike="noStrike" dirty="0">
                        <a:effectLst/>
                        <a:latin typeface="Times New Roman" panose="02020603050405020304" pitchFamily="18" charset="0"/>
                      </a:endParaRPr>
                    </a:p>
                  </a:txBody>
                  <a:tcPr marL="9525" marR="9525" marT="9525" marB="0"/>
                </a:tc>
                <a:tc>
                  <a:txBody>
                    <a:bodyPr/>
                    <a:lstStyle/>
                    <a:p>
                      <a:pPr algn="ctr" fontAlgn="ctr"/>
                      <a:r>
                        <a:rPr lang="ru-RU" sz="1100" b="0" i="0" u="none" strike="noStrike">
                          <a:effectLst/>
                          <a:latin typeface="Times New Roman" panose="02020603050405020304" pitchFamily="18" charset="0"/>
                        </a:rPr>
                        <a:t>950,0</a:t>
                      </a:r>
                    </a:p>
                  </a:txBody>
                  <a:tcPr marL="9525" marR="9525" marT="9525" marB="0" anchor="ctr"/>
                </a:tc>
                <a:extLst>
                  <a:ext uri="{0D108BD9-81ED-4DB2-BD59-A6C34878D82A}">
                    <a16:rowId xmlns:a16="http://schemas.microsoft.com/office/drawing/2014/main" val="10009"/>
                  </a:ext>
                </a:extLst>
              </a:tr>
              <a:tr h="220833">
                <a:tc>
                  <a:txBody>
                    <a:bodyPr/>
                    <a:lstStyle/>
                    <a:p>
                      <a:pPr algn="l" fontAlgn="t"/>
                      <a:r>
                        <a:rPr lang="ru-RU" sz="1000" u="none" strike="noStrike">
                          <a:effectLst/>
                        </a:rPr>
                        <a:t>ГОСУДАРСТВЕННАЯ ПОШЛИНА</a:t>
                      </a:r>
                      <a:endParaRPr lang="ru-RU" sz="1000" b="1" i="0" u="none" strike="noStrike">
                        <a:solidFill>
                          <a:srgbClr val="000000"/>
                        </a:solidFill>
                        <a:effectLst/>
                        <a:latin typeface="Times New Roman" panose="02020603050405020304" pitchFamily="18" charset="0"/>
                      </a:endParaRPr>
                    </a:p>
                  </a:txBody>
                  <a:tcPr marL="9525" marR="9525" marT="9525" marB="0"/>
                </a:tc>
                <a:tc>
                  <a:txBody>
                    <a:bodyPr/>
                    <a:lstStyle/>
                    <a:p>
                      <a:pPr algn="ctr" fontAlgn="ctr"/>
                      <a:r>
                        <a:rPr lang="ru-RU" sz="1100" b="1" i="0" u="none" strike="noStrike">
                          <a:solidFill>
                            <a:srgbClr val="000000"/>
                          </a:solidFill>
                          <a:effectLst/>
                          <a:latin typeface="Times New Roman" panose="02020603050405020304" pitchFamily="18" charset="0"/>
                        </a:rPr>
                        <a:t>680,0</a:t>
                      </a:r>
                    </a:p>
                  </a:txBody>
                  <a:tcPr marL="9525" marR="9525" marT="9525" marB="0" anchor="ctr"/>
                </a:tc>
                <a:extLst>
                  <a:ext uri="{0D108BD9-81ED-4DB2-BD59-A6C34878D82A}">
                    <a16:rowId xmlns:a16="http://schemas.microsoft.com/office/drawing/2014/main" val="10010"/>
                  </a:ext>
                </a:extLst>
              </a:tr>
              <a:tr h="395176">
                <a:tc>
                  <a:txBody>
                    <a:bodyPr/>
                    <a:lstStyle/>
                    <a:p>
                      <a:pPr algn="l" fontAlgn="t"/>
                      <a:r>
                        <a:rPr lang="ru-RU" sz="1000" u="none" strike="noStrike">
                          <a:effectLst/>
                        </a:rPr>
                        <a:t>ДОХОДЫ ОТ ИСПОЛЬЗОВАНИЯ ИМУЩЕСТВА, НАХОДЯЩЕГОСЯ В ГОСУДАРСТВЕННОЙ И МУНИЦИПАЛЬНОЙ СОБСТВЕННОСТИ</a:t>
                      </a:r>
                      <a:endParaRPr lang="ru-RU" sz="1000" b="1" i="0" u="none" strike="noStrike">
                        <a:solidFill>
                          <a:srgbClr val="000000"/>
                        </a:solidFill>
                        <a:effectLst/>
                        <a:latin typeface="Times New Roman" panose="02020603050405020304" pitchFamily="18" charset="0"/>
                      </a:endParaRPr>
                    </a:p>
                  </a:txBody>
                  <a:tcPr marL="9525" marR="9525" marT="9525" marB="0"/>
                </a:tc>
                <a:tc>
                  <a:txBody>
                    <a:bodyPr/>
                    <a:lstStyle/>
                    <a:p>
                      <a:pPr algn="ctr" fontAlgn="ctr"/>
                      <a:r>
                        <a:rPr lang="ru-RU" sz="1100" b="1" i="0" u="none" strike="noStrike">
                          <a:solidFill>
                            <a:srgbClr val="000000"/>
                          </a:solidFill>
                          <a:effectLst/>
                          <a:latin typeface="Times New Roman" panose="02020603050405020304" pitchFamily="18" charset="0"/>
                        </a:rPr>
                        <a:t>800,0</a:t>
                      </a:r>
                    </a:p>
                  </a:txBody>
                  <a:tcPr marL="9525" marR="9525" marT="9525" marB="0" anchor="ctr"/>
                </a:tc>
                <a:extLst>
                  <a:ext uri="{0D108BD9-81ED-4DB2-BD59-A6C34878D82A}">
                    <a16:rowId xmlns:a16="http://schemas.microsoft.com/office/drawing/2014/main" val="10011"/>
                  </a:ext>
                </a:extLst>
              </a:tr>
              <a:tr h="790352">
                <a:tc>
                  <a:txBody>
                    <a:bodyPr/>
                    <a:lstStyle/>
                    <a:p>
                      <a:pPr algn="l" fontAlgn="t"/>
                      <a:r>
                        <a:rPr lang="ru-RU" sz="1000" u="none" strike="noStrike">
                          <a:effectLst/>
                        </a:rPr>
                        <a:t>Доходы, получаемые в виде арендной платы за земельные участки, государственная собственность на которые не разграничена и которые расположены в границах поселений, а также средства от продажи права на заключение договоров аренды указанных земельных участков</a:t>
                      </a:r>
                      <a:endParaRPr lang="ru-RU" sz="1000" b="0" i="0" u="none" strike="noStrike">
                        <a:solidFill>
                          <a:srgbClr val="000000"/>
                        </a:solidFill>
                        <a:effectLst/>
                        <a:latin typeface="Times New Roman" panose="02020603050405020304" pitchFamily="18" charset="0"/>
                      </a:endParaRPr>
                    </a:p>
                  </a:txBody>
                  <a:tcPr marL="9525" marR="9525" marT="9525" marB="0"/>
                </a:tc>
                <a:tc>
                  <a:txBody>
                    <a:bodyPr/>
                    <a:lstStyle/>
                    <a:p>
                      <a:pPr algn="ctr" fontAlgn="ctr"/>
                      <a:r>
                        <a:rPr lang="ru-RU" sz="1100" b="0" i="0" u="none" strike="noStrike">
                          <a:solidFill>
                            <a:srgbClr val="000000"/>
                          </a:solidFill>
                          <a:effectLst/>
                          <a:latin typeface="Times New Roman" panose="02020603050405020304" pitchFamily="18" charset="0"/>
                        </a:rPr>
                        <a:t>570,0</a:t>
                      </a:r>
                    </a:p>
                  </a:txBody>
                  <a:tcPr marL="9525" marR="9525" marT="9525" marB="0" anchor="ctr"/>
                </a:tc>
                <a:extLst>
                  <a:ext uri="{0D108BD9-81ED-4DB2-BD59-A6C34878D82A}">
                    <a16:rowId xmlns:a16="http://schemas.microsoft.com/office/drawing/2014/main" val="10012"/>
                  </a:ext>
                </a:extLst>
              </a:tr>
              <a:tr h="592764">
                <a:tc>
                  <a:txBody>
                    <a:bodyPr/>
                    <a:lstStyle/>
                    <a:p>
                      <a:pPr algn="l" fontAlgn="t"/>
                      <a:r>
                        <a:rPr lang="ru-RU" sz="1000" u="none" strike="noStrike">
                          <a:effectLst/>
                        </a:rPr>
                        <a:t>Доходы от сдачи в аренду имущества, находящегося в оперативном управлении органов управления муниципальных районов и созданных ими учреждений (за исключением имущества муниципальных бюджетных и автономных учреждений)</a:t>
                      </a:r>
                      <a:endParaRPr lang="ru-RU" sz="1000" b="0" i="0" u="none" strike="noStrike">
                        <a:solidFill>
                          <a:srgbClr val="000000"/>
                        </a:solidFill>
                        <a:effectLst/>
                        <a:latin typeface="Times New Roman" panose="02020603050405020304" pitchFamily="18" charset="0"/>
                      </a:endParaRPr>
                    </a:p>
                  </a:txBody>
                  <a:tcPr marL="9525" marR="9525" marT="9525" marB="0"/>
                </a:tc>
                <a:tc>
                  <a:txBody>
                    <a:bodyPr/>
                    <a:lstStyle/>
                    <a:p>
                      <a:pPr algn="ctr" fontAlgn="ctr"/>
                      <a:r>
                        <a:rPr lang="ru-RU" sz="1100" b="0" i="0" u="none" strike="noStrike">
                          <a:solidFill>
                            <a:srgbClr val="000000"/>
                          </a:solidFill>
                          <a:effectLst/>
                          <a:latin typeface="Times New Roman" panose="02020603050405020304" pitchFamily="18" charset="0"/>
                        </a:rPr>
                        <a:t>230,0</a:t>
                      </a:r>
                    </a:p>
                  </a:txBody>
                  <a:tcPr marL="9525" marR="9525" marT="9525" marB="0" anchor="ctr"/>
                </a:tc>
                <a:extLst>
                  <a:ext uri="{0D108BD9-81ED-4DB2-BD59-A6C34878D82A}">
                    <a16:rowId xmlns:a16="http://schemas.microsoft.com/office/drawing/2014/main" val="10013"/>
                  </a:ext>
                </a:extLst>
              </a:tr>
              <a:tr h="220833">
                <a:tc>
                  <a:txBody>
                    <a:bodyPr/>
                    <a:lstStyle/>
                    <a:p>
                      <a:pPr algn="l" fontAlgn="t"/>
                      <a:r>
                        <a:rPr lang="ru-RU" sz="1000" u="none" strike="noStrike">
                          <a:effectLst/>
                        </a:rPr>
                        <a:t>ПЛАТЕЖИ ПРИ ПОЛЬЗОВАНИИ ПРИРОДНЫМИ РЕСУРСАМИ </a:t>
                      </a:r>
                      <a:endParaRPr lang="ru-RU" sz="1000" b="1" i="0" u="none" strike="noStrike">
                        <a:solidFill>
                          <a:srgbClr val="000000"/>
                        </a:solidFill>
                        <a:effectLst/>
                        <a:latin typeface="Times New Roman" panose="02020603050405020304" pitchFamily="18" charset="0"/>
                      </a:endParaRPr>
                    </a:p>
                  </a:txBody>
                  <a:tcPr marL="9525" marR="9525" marT="9525" marB="0"/>
                </a:tc>
                <a:tc>
                  <a:txBody>
                    <a:bodyPr/>
                    <a:lstStyle/>
                    <a:p>
                      <a:pPr algn="ctr" fontAlgn="ctr"/>
                      <a:r>
                        <a:rPr lang="ru-RU" sz="1100" b="1" i="0" u="none" strike="noStrike">
                          <a:solidFill>
                            <a:srgbClr val="000000"/>
                          </a:solidFill>
                          <a:effectLst/>
                          <a:latin typeface="Times New Roman" panose="02020603050405020304" pitchFamily="18" charset="0"/>
                        </a:rPr>
                        <a:t>643,0</a:t>
                      </a:r>
                    </a:p>
                  </a:txBody>
                  <a:tcPr marL="9525" marR="9525" marT="9525" marB="0" anchor="ctr"/>
                </a:tc>
                <a:extLst>
                  <a:ext uri="{0D108BD9-81ED-4DB2-BD59-A6C34878D82A}">
                    <a16:rowId xmlns:a16="http://schemas.microsoft.com/office/drawing/2014/main" val="10014"/>
                  </a:ext>
                </a:extLst>
              </a:tr>
              <a:tr h="232456">
                <a:tc>
                  <a:txBody>
                    <a:bodyPr/>
                    <a:lstStyle/>
                    <a:p>
                      <a:pPr algn="l" fontAlgn="t"/>
                      <a:r>
                        <a:rPr lang="ru-RU" sz="1000" u="none" strike="noStrike">
                          <a:effectLst/>
                        </a:rPr>
                        <a:t>Плата за негативное воздействие на окружающую среду</a:t>
                      </a:r>
                      <a:endParaRPr lang="ru-RU" sz="1000" b="0" i="0" u="none" strike="noStrike">
                        <a:solidFill>
                          <a:srgbClr val="000000"/>
                        </a:solidFill>
                        <a:effectLst/>
                        <a:latin typeface="Times New Roman" panose="02020603050405020304" pitchFamily="18" charset="0"/>
                      </a:endParaRPr>
                    </a:p>
                  </a:txBody>
                  <a:tcPr marL="9525" marR="9525" marT="9525" marB="0"/>
                </a:tc>
                <a:tc>
                  <a:txBody>
                    <a:bodyPr/>
                    <a:lstStyle/>
                    <a:p>
                      <a:pPr algn="ctr" fontAlgn="ctr"/>
                      <a:r>
                        <a:rPr lang="ru-RU" sz="1100" b="0" i="0" u="none" strike="noStrike">
                          <a:solidFill>
                            <a:srgbClr val="000000"/>
                          </a:solidFill>
                          <a:effectLst/>
                          <a:latin typeface="Times New Roman" panose="02020603050405020304" pitchFamily="18" charset="0"/>
                        </a:rPr>
                        <a:t>643,0</a:t>
                      </a:r>
                    </a:p>
                  </a:txBody>
                  <a:tcPr marL="9525" marR="9525" marT="9525" marB="0" anchor="ctr"/>
                </a:tc>
                <a:extLst>
                  <a:ext uri="{0D108BD9-81ED-4DB2-BD59-A6C34878D82A}">
                    <a16:rowId xmlns:a16="http://schemas.microsoft.com/office/drawing/2014/main" val="10015"/>
                  </a:ext>
                </a:extLst>
              </a:tr>
              <a:tr h="232456">
                <a:tc>
                  <a:txBody>
                    <a:bodyPr/>
                    <a:lstStyle/>
                    <a:p>
                      <a:pPr algn="l" fontAlgn="t"/>
                      <a:r>
                        <a:rPr lang="ru-RU" sz="1000" u="none" strike="noStrike">
                          <a:effectLst/>
                        </a:rPr>
                        <a:t>ДОХОДЫ ОТ ПРОДАЖИ МАТЕРИАЛЬНЫХ И НЕМАТЕРИАЛЬНЫХ АКТИВОВ</a:t>
                      </a:r>
                      <a:endParaRPr lang="ru-RU" sz="1000" b="1" i="0" u="none" strike="noStrike">
                        <a:solidFill>
                          <a:srgbClr val="000000"/>
                        </a:solidFill>
                        <a:effectLst/>
                        <a:latin typeface="Times New Roman" panose="02020603050405020304" pitchFamily="18" charset="0"/>
                      </a:endParaRPr>
                    </a:p>
                  </a:txBody>
                  <a:tcPr marL="9525" marR="9525" marT="9525" marB="0"/>
                </a:tc>
                <a:tc>
                  <a:txBody>
                    <a:bodyPr/>
                    <a:lstStyle/>
                    <a:p>
                      <a:pPr algn="ctr" fontAlgn="ctr"/>
                      <a:r>
                        <a:rPr lang="ru-RU" sz="1100" b="1" i="0" u="none" strike="noStrike">
                          <a:solidFill>
                            <a:srgbClr val="000000"/>
                          </a:solidFill>
                          <a:effectLst/>
                          <a:latin typeface="Times New Roman" panose="02020603050405020304" pitchFamily="18" charset="0"/>
                        </a:rPr>
                        <a:t>280,0</a:t>
                      </a:r>
                    </a:p>
                  </a:txBody>
                  <a:tcPr marL="9525" marR="9525" marT="9525" marB="0" anchor="ctr"/>
                </a:tc>
                <a:extLst>
                  <a:ext uri="{0D108BD9-81ED-4DB2-BD59-A6C34878D82A}">
                    <a16:rowId xmlns:a16="http://schemas.microsoft.com/office/drawing/2014/main" val="10016"/>
                  </a:ext>
                </a:extLst>
              </a:tr>
              <a:tr h="395176">
                <a:tc>
                  <a:txBody>
                    <a:bodyPr/>
                    <a:lstStyle/>
                    <a:p>
                      <a:pPr algn="l" fontAlgn="t"/>
                      <a:r>
                        <a:rPr lang="ru-RU" sz="1000" u="none" strike="noStrike">
                          <a:effectLst/>
                        </a:rPr>
                        <a:t>Доходы от продажи земельных участков, государственная собственность на которые не разграничена и которые расположены в границах поселений</a:t>
                      </a:r>
                      <a:endParaRPr lang="ru-RU" sz="1000" b="0" i="0" u="none" strike="noStrike">
                        <a:solidFill>
                          <a:srgbClr val="000000"/>
                        </a:solidFill>
                        <a:effectLst/>
                        <a:latin typeface="Times New Roman" panose="02020603050405020304" pitchFamily="18" charset="0"/>
                      </a:endParaRPr>
                    </a:p>
                  </a:txBody>
                  <a:tcPr marL="9525" marR="9525" marT="9525" marB="0"/>
                </a:tc>
                <a:tc>
                  <a:txBody>
                    <a:bodyPr/>
                    <a:lstStyle/>
                    <a:p>
                      <a:pPr algn="ctr" fontAlgn="ctr"/>
                      <a:r>
                        <a:rPr lang="ru-RU" sz="1100" b="0" i="0" u="none" strike="noStrike" dirty="0">
                          <a:solidFill>
                            <a:srgbClr val="000000"/>
                          </a:solidFill>
                          <a:effectLst/>
                          <a:latin typeface="Times New Roman" panose="02020603050405020304" pitchFamily="18" charset="0"/>
                        </a:rPr>
                        <a:t>280,0</a:t>
                      </a:r>
                    </a:p>
                  </a:txBody>
                  <a:tcPr marL="9525" marR="9525" marT="9525" marB="0" anchor="ctr"/>
                </a:tc>
                <a:extLst>
                  <a:ext uri="{0D108BD9-81ED-4DB2-BD59-A6C34878D82A}">
                    <a16:rowId xmlns:a16="http://schemas.microsoft.com/office/drawing/2014/main" val="10017"/>
                  </a:ext>
                </a:extLst>
              </a:tr>
              <a:tr h="232456">
                <a:tc>
                  <a:txBody>
                    <a:bodyPr/>
                    <a:lstStyle/>
                    <a:p>
                      <a:pPr algn="l" fontAlgn="t"/>
                      <a:r>
                        <a:rPr lang="ru-RU" sz="1000" u="none" strike="noStrike">
                          <a:effectLst/>
                        </a:rPr>
                        <a:t>ШТРАФЫ, САНКЦИИ, ВОЗМЕЩЕНИЕ УЩЕРБА</a:t>
                      </a:r>
                      <a:endParaRPr lang="ru-RU" sz="1000" b="1" i="0" u="none" strike="noStrike">
                        <a:solidFill>
                          <a:srgbClr val="000000"/>
                        </a:solidFill>
                        <a:effectLst/>
                        <a:latin typeface="Times New Roman" panose="02020603050405020304" pitchFamily="18" charset="0"/>
                      </a:endParaRPr>
                    </a:p>
                  </a:txBody>
                  <a:tcPr marL="9525" marR="9525" marT="9525" marB="0"/>
                </a:tc>
                <a:tc>
                  <a:txBody>
                    <a:bodyPr/>
                    <a:lstStyle/>
                    <a:p>
                      <a:pPr algn="ctr" fontAlgn="ctr"/>
                      <a:r>
                        <a:rPr lang="ru-RU" sz="1100" b="1" i="0" u="none" strike="noStrike" dirty="0">
                          <a:solidFill>
                            <a:srgbClr val="000000"/>
                          </a:solidFill>
                          <a:effectLst/>
                          <a:latin typeface="Times New Roman" panose="02020603050405020304" pitchFamily="18" charset="0"/>
                        </a:rPr>
                        <a:t>380,0</a:t>
                      </a:r>
                    </a:p>
                  </a:txBody>
                  <a:tcPr marL="9525" marR="9525" marT="9525" marB="0" anchor="ctr"/>
                </a:tc>
                <a:extLst>
                  <a:ext uri="{0D108BD9-81ED-4DB2-BD59-A6C34878D82A}">
                    <a16:rowId xmlns:a16="http://schemas.microsoft.com/office/drawing/2014/main" val="10018"/>
                  </a:ext>
                </a:extLst>
              </a:tr>
            </a:tbl>
          </a:graphicData>
        </a:graphic>
      </p:graphicFrame>
    </p:spTree>
    <p:extLst>
      <p:ext uri="{BB962C8B-B14F-4D97-AF65-F5344CB8AC3E}">
        <p14:creationId xmlns:p14="http://schemas.microsoft.com/office/powerpoint/2010/main" val="8661161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374574"/>
            <a:ext cx="8596668" cy="727114"/>
          </a:xfrm>
        </p:spPr>
        <p:txBody>
          <a:bodyPr>
            <a:noAutofit/>
          </a:bodyPr>
          <a:lstStyle/>
          <a:p>
            <a:pPr algn="ctr"/>
            <a:r>
              <a:rPr lang="ru-RU" sz="2000" dirty="0">
                <a:solidFill>
                  <a:schemeClr val="accent2">
                    <a:lumMod val="50000"/>
                  </a:schemeClr>
                </a:solidFill>
              </a:rPr>
              <a:t>Структура налоговых и неналоговых доходов </a:t>
            </a:r>
            <a:r>
              <a:rPr lang="ru-RU" sz="2000" dirty="0" err="1" smtClean="0">
                <a:solidFill>
                  <a:schemeClr val="accent2">
                    <a:lumMod val="50000"/>
                  </a:schemeClr>
                </a:solidFill>
              </a:rPr>
              <a:t>кожууного</a:t>
            </a:r>
            <a:r>
              <a:rPr lang="ru-RU" sz="2000" dirty="0" smtClean="0">
                <a:solidFill>
                  <a:schemeClr val="accent2">
                    <a:lumMod val="50000"/>
                  </a:schemeClr>
                </a:solidFill>
              </a:rPr>
              <a:t> </a:t>
            </a:r>
            <a:r>
              <a:rPr lang="ru-RU" sz="2000" dirty="0">
                <a:solidFill>
                  <a:schemeClr val="accent2">
                    <a:lumMod val="50000"/>
                  </a:schemeClr>
                </a:solidFill>
              </a:rPr>
              <a:t>бюджета на </a:t>
            </a:r>
            <a:r>
              <a:rPr lang="ru-RU" sz="2000" dirty="0" smtClean="0">
                <a:solidFill>
                  <a:schemeClr val="accent2">
                    <a:lumMod val="50000"/>
                  </a:schemeClr>
                </a:solidFill>
              </a:rPr>
              <a:t>плановый период 2020-2021 годов</a:t>
            </a:r>
            <a:endParaRPr lang="ru-RU" sz="2000" dirty="0">
              <a:solidFill>
                <a:schemeClr val="accent2">
                  <a:lumMod val="50000"/>
                </a:schemeClr>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2198251532"/>
              </p:ext>
            </p:extLst>
          </p:nvPr>
        </p:nvGraphicFramePr>
        <p:xfrm>
          <a:off x="440675" y="1101682"/>
          <a:ext cx="9232136" cy="5400877"/>
        </p:xfrm>
        <a:graphic>
          <a:graphicData uri="http://schemas.openxmlformats.org/drawingml/2006/table">
            <a:tbl>
              <a:tblPr>
                <a:tableStyleId>{5C22544A-7EE6-4342-B048-85BDC9FD1C3A}</a:tableStyleId>
              </a:tblPr>
              <a:tblGrid>
                <a:gridCol w="6721786">
                  <a:extLst>
                    <a:ext uri="{9D8B030D-6E8A-4147-A177-3AD203B41FA5}">
                      <a16:colId xmlns:a16="http://schemas.microsoft.com/office/drawing/2014/main" val="20000"/>
                    </a:ext>
                  </a:extLst>
                </a:gridCol>
                <a:gridCol w="1255175">
                  <a:extLst>
                    <a:ext uri="{9D8B030D-6E8A-4147-A177-3AD203B41FA5}">
                      <a16:colId xmlns:a16="http://schemas.microsoft.com/office/drawing/2014/main" val="20001"/>
                    </a:ext>
                  </a:extLst>
                </a:gridCol>
                <a:gridCol w="1255175">
                  <a:extLst>
                    <a:ext uri="{9D8B030D-6E8A-4147-A177-3AD203B41FA5}">
                      <a16:colId xmlns:a16="http://schemas.microsoft.com/office/drawing/2014/main" val="20002"/>
                    </a:ext>
                  </a:extLst>
                </a:gridCol>
              </a:tblGrid>
              <a:tr h="360233">
                <a:tc rowSpan="2">
                  <a:txBody>
                    <a:bodyPr/>
                    <a:lstStyle/>
                    <a:p>
                      <a:pPr algn="ctr" fontAlgn="ctr"/>
                      <a:r>
                        <a:rPr lang="ru-RU" sz="1000" u="none" strike="noStrike" dirty="0">
                          <a:effectLst/>
                        </a:rPr>
                        <a:t>      Наименование доходов </a:t>
                      </a:r>
                      <a:endParaRPr lang="ru-RU" sz="1000" b="1" i="0" u="none" strike="noStrike" dirty="0">
                        <a:effectLst/>
                        <a:latin typeface="Times New Roman" panose="02020603050405020304" pitchFamily="18" charset="0"/>
                      </a:endParaRPr>
                    </a:p>
                  </a:txBody>
                  <a:tcPr marL="9525" marR="9525" marT="9525" marB="0" anchor="ctr"/>
                </a:tc>
                <a:tc gridSpan="2">
                  <a:txBody>
                    <a:bodyPr/>
                    <a:lstStyle/>
                    <a:p>
                      <a:pPr algn="ctr" fontAlgn="b"/>
                      <a:r>
                        <a:rPr lang="ru-RU" sz="1100" u="none" strike="noStrike">
                          <a:effectLst/>
                        </a:rPr>
                        <a:t>плановый период</a:t>
                      </a:r>
                      <a:endParaRPr lang="ru-RU" sz="1100" b="1" i="0" u="none" strike="noStrike">
                        <a:effectLst/>
                        <a:latin typeface="Times New Roman" panose="02020603050405020304" pitchFamily="18" charset="0"/>
                      </a:endParaRPr>
                    </a:p>
                  </a:txBody>
                  <a:tcPr marL="9525" marR="9525" marT="9525" marB="0" anchor="b"/>
                </a:tc>
                <a:tc hMerge="1">
                  <a:txBody>
                    <a:bodyPr/>
                    <a:lstStyle/>
                    <a:p>
                      <a:endParaRPr lang="ru-RU"/>
                    </a:p>
                  </a:txBody>
                  <a:tcPr/>
                </a:tc>
                <a:extLst>
                  <a:ext uri="{0D108BD9-81ED-4DB2-BD59-A6C34878D82A}">
                    <a16:rowId xmlns:a16="http://schemas.microsoft.com/office/drawing/2014/main" val="10000"/>
                  </a:ext>
                </a:extLst>
              </a:tr>
              <a:tr h="0">
                <a:tc vMerge="1">
                  <a:txBody>
                    <a:bodyPr/>
                    <a:lstStyle/>
                    <a:p>
                      <a:endParaRPr lang="ru-RU"/>
                    </a:p>
                  </a:txBody>
                  <a:tcPr/>
                </a:tc>
                <a:tc>
                  <a:txBody>
                    <a:bodyPr/>
                    <a:lstStyle/>
                    <a:p>
                      <a:pPr algn="ctr" fontAlgn="b"/>
                      <a:r>
                        <a:rPr lang="ru-RU" sz="1100" b="0" i="0" u="none" strike="noStrike">
                          <a:effectLst/>
                          <a:latin typeface="Times New Roman" panose="02020603050405020304" pitchFamily="18" charset="0"/>
                        </a:rPr>
                        <a:t>37 232,0</a:t>
                      </a:r>
                    </a:p>
                  </a:txBody>
                  <a:tcPr marL="9525" marR="9525" marT="9525" marB="0" anchor="b"/>
                </a:tc>
                <a:tc>
                  <a:txBody>
                    <a:bodyPr/>
                    <a:lstStyle/>
                    <a:p>
                      <a:pPr algn="r" fontAlgn="b"/>
                      <a:r>
                        <a:rPr lang="ru-RU" sz="1100" b="0" i="0" u="none" strike="noStrike">
                          <a:effectLst/>
                          <a:latin typeface="Times New Roman" panose="02020603050405020304" pitchFamily="18" charset="0"/>
                        </a:rPr>
                        <a:t>39549</a:t>
                      </a:r>
                    </a:p>
                  </a:txBody>
                  <a:tcPr marL="9525" marR="9525" marT="9525" marB="0" anchor="b"/>
                </a:tc>
                <a:extLst>
                  <a:ext uri="{0D108BD9-81ED-4DB2-BD59-A6C34878D82A}">
                    <a16:rowId xmlns:a16="http://schemas.microsoft.com/office/drawing/2014/main" val="10001"/>
                  </a:ext>
                </a:extLst>
              </a:tr>
              <a:tr h="192513">
                <a:tc>
                  <a:txBody>
                    <a:bodyPr/>
                    <a:lstStyle/>
                    <a:p>
                      <a:pPr algn="l" fontAlgn="t"/>
                      <a:r>
                        <a:rPr lang="ru-RU" sz="1000" u="none" strike="noStrike">
                          <a:effectLst/>
                        </a:rPr>
                        <a:t>НАЛОГОВЫЕ И НЕНАЛОГОВЫЕ ДОХОДЫ</a:t>
                      </a:r>
                      <a:endParaRPr lang="ru-RU" sz="1000" b="1" i="0" u="none" strike="noStrike">
                        <a:effectLst/>
                        <a:latin typeface="Times New Roman" panose="02020603050405020304" pitchFamily="18" charset="0"/>
                      </a:endParaRPr>
                    </a:p>
                  </a:txBody>
                  <a:tcPr marL="9525" marR="9525" marT="9525" marB="0"/>
                </a:tc>
                <a:tc>
                  <a:txBody>
                    <a:bodyPr/>
                    <a:lstStyle/>
                    <a:p>
                      <a:pPr algn="ctr" fontAlgn="b"/>
                      <a:r>
                        <a:rPr lang="ru-RU" sz="1100" b="0" i="0" u="none" strike="noStrike">
                          <a:effectLst/>
                          <a:latin typeface="Times New Roman" panose="02020603050405020304" pitchFamily="18" charset="0"/>
                        </a:rPr>
                        <a:t>26 480,0</a:t>
                      </a:r>
                    </a:p>
                  </a:txBody>
                  <a:tcPr marL="9525" marR="9525" marT="9525" marB="0" anchor="b"/>
                </a:tc>
                <a:tc>
                  <a:txBody>
                    <a:bodyPr/>
                    <a:lstStyle/>
                    <a:p>
                      <a:pPr algn="r" fontAlgn="b"/>
                      <a:r>
                        <a:rPr lang="ru-RU" sz="1100" b="0" i="0" u="none" strike="noStrike">
                          <a:effectLst/>
                          <a:latin typeface="Times New Roman" panose="02020603050405020304" pitchFamily="18" charset="0"/>
                        </a:rPr>
                        <a:t>27567</a:t>
                      </a:r>
                    </a:p>
                  </a:txBody>
                  <a:tcPr marL="9525" marR="9525" marT="9525" marB="0" anchor="b"/>
                </a:tc>
                <a:extLst>
                  <a:ext uri="{0D108BD9-81ED-4DB2-BD59-A6C34878D82A}">
                    <a16:rowId xmlns:a16="http://schemas.microsoft.com/office/drawing/2014/main" val="10002"/>
                  </a:ext>
                </a:extLst>
              </a:tr>
              <a:tr h="192513">
                <a:tc>
                  <a:txBody>
                    <a:bodyPr/>
                    <a:lstStyle/>
                    <a:p>
                      <a:pPr algn="l" fontAlgn="t"/>
                      <a:r>
                        <a:rPr lang="ru-RU" sz="1000" u="none" strike="noStrike">
                          <a:effectLst/>
                        </a:rPr>
                        <a:t>НАЛОГИ НА ПРИБЫЛЬ, ДОХОДЫ</a:t>
                      </a:r>
                      <a:endParaRPr lang="ru-RU" sz="1000" b="1" i="0" u="none" strike="noStrike">
                        <a:effectLst/>
                        <a:latin typeface="Times New Roman" panose="02020603050405020304" pitchFamily="18" charset="0"/>
                      </a:endParaRPr>
                    </a:p>
                  </a:txBody>
                  <a:tcPr marL="9525" marR="9525" marT="9525" marB="0"/>
                </a:tc>
                <a:tc>
                  <a:txBody>
                    <a:bodyPr/>
                    <a:lstStyle/>
                    <a:p>
                      <a:pPr algn="ctr" fontAlgn="b"/>
                      <a:r>
                        <a:rPr lang="ru-RU" sz="1100" b="0" i="0" u="none" strike="noStrike">
                          <a:effectLst/>
                          <a:latin typeface="Times New Roman" panose="02020603050405020304" pitchFamily="18" charset="0"/>
                        </a:rPr>
                        <a:t>26 480,0</a:t>
                      </a:r>
                    </a:p>
                  </a:txBody>
                  <a:tcPr marL="9525" marR="9525" marT="9525" marB="0" anchor="b"/>
                </a:tc>
                <a:tc>
                  <a:txBody>
                    <a:bodyPr/>
                    <a:lstStyle/>
                    <a:p>
                      <a:pPr algn="r" fontAlgn="b"/>
                      <a:r>
                        <a:rPr lang="ru-RU" sz="1100" b="0" i="0" u="none" strike="noStrike">
                          <a:effectLst/>
                          <a:latin typeface="Times New Roman" panose="02020603050405020304" pitchFamily="18" charset="0"/>
                        </a:rPr>
                        <a:t>27567</a:t>
                      </a:r>
                    </a:p>
                  </a:txBody>
                  <a:tcPr marL="9525" marR="9525" marT="9525" marB="0" anchor="b"/>
                </a:tc>
                <a:extLst>
                  <a:ext uri="{0D108BD9-81ED-4DB2-BD59-A6C34878D82A}">
                    <a16:rowId xmlns:a16="http://schemas.microsoft.com/office/drawing/2014/main" val="10003"/>
                  </a:ext>
                </a:extLst>
              </a:tr>
              <a:tr h="202645">
                <a:tc>
                  <a:txBody>
                    <a:bodyPr/>
                    <a:lstStyle/>
                    <a:p>
                      <a:pPr algn="l" fontAlgn="t"/>
                      <a:r>
                        <a:rPr lang="ru-RU" sz="1000" u="none" strike="noStrike">
                          <a:effectLst/>
                        </a:rPr>
                        <a:t>Налог на доходы физических лиц</a:t>
                      </a:r>
                      <a:endParaRPr lang="ru-RU" sz="1000" b="0" i="0" u="none" strike="noStrike">
                        <a:effectLst/>
                        <a:latin typeface="Times New Roman" panose="02020603050405020304" pitchFamily="18" charset="0"/>
                      </a:endParaRPr>
                    </a:p>
                  </a:txBody>
                  <a:tcPr marL="9525" marR="9525" marT="9525" marB="0"/>
                </a:tc>
                <a:tc>
                  <a:txBody>
                    <a:bodyPr/>
                    <a:lstStyle/>
                    <a:p>
                      <a:pPr algn="ctr" fontAlgn="b"/>
                      <a:r>
                        <a:rPr lang="ru-RU" sz="1100" b="0" i="0" u="none" strike="noStrike">
                          <a:effectLst/>
                          <a:latin typeface="Times New Roman" panose="02020603050405020304" pitchFamily="18" charset="0"/>
                        </a:rPr>
                        <a:t>5 826,0</a:t>
                      </a:r>
                    </a:p>
                  </a:txBody>
                  <a:tcPr marL="9525" marR="9525" marT="9525" marB="0" anchor="b"/>
                </a:tc>
                <a:tc>
                  <a:txBody>
                    <a:bodyPr/>
                    <a:lstStyle/>
                    <a:p>
                      <a:pPr algn="r" fontAlgn="b"/>
                      <a:r>
                        <a:rPr lang="ru-RU" sz="1100" b="0" i="0" u="none" strike="noStrike">
                          <a:effectLst/>
                          <a:latin typeface="Times New Roman" panose="02020603050405020304" pitchFamily="18" charset="0"/>
                        </a:rPr>
                        <a:t>6868</a:t>
                      </a:r>
                    </a:p>
                  </a:txBody>
                  <a:tcPr marL="9525" marR="9525" marT="9525" marB="0" anchor="b"/>
                </a:tc>
                <a:extLst>
                  <a:ext uri="{0D108BD9-81ED-4DB2-BD59-A6C34878D82A}">
                    <a16:rowId xmlns:a16="http://schemas.microsoft.com/office/drawing/2014/main" val="10004"/>
                  </a:ext>
                </a:extLst>
              </a:tr>
              <a:tr h="192513">
                <a:tc>
                  <a:txBody>
                    <a:bodyPr/>
                    <a:lstStyle/>
                    <a:p>
                      <a:pPr algn="l" fontAlgn="t"/>
                      <a:r>
                        <a:rPr lang="ru-RU" sz="1000" u="none" strike="noStrike">
                          <a:effectLst/>
                        </a:rPr>
                        <a:t>Налог на товары (работы,услуги), реализуемые на территории Российской Федерации</a:t>
                      </a:r>
                      <a:endParaRPr lang="ru-RU" sz="1000" b="1" i="0" u="none" strike="noStrike">
                        <a:effectLst/>
                        <a:latin typeface="Times New Roman" panose="02020603050405020304" pitchFamily="18" charset="0"/>
                      </a:endParaRPr>
                    </a:p>
                  </a:txBody>
                  <a:tcPr marL="9525" marR="9525" marT="9525" marB="0"/>
                </a:tc>
                <a:tc>
                  <a:txBody>
                    <a:bodyPr/>
                    <a:lstStyle/>
                    <a:p>
                      <a:pPr algn="ctr" fontAlgn="b"/>
                      <a:r>
                        <a:rPr lang="ru-RU" sz="1100" b="0" i="0" u="none" strike="noStrike">
                          <a:effectLst/>
                          <a:latin typeface="Times New Roman" panose="02020603050405020304" pitchFamily="18" charset="0"/>
                        </a:rPr>
                        <a:t>1 118,0</a:t>
                      </a:r>
                    </a:p>
                  </a:txBody>
                  <a:tcPr marL="9525" marR="9525" marT="9525" marB="0" anchor="b"/>
                </a:tc>
                <a:tc>
                  <a:txBody>
                    <a:bodyPr/>
                    <a:lstStyle/>
                    <a:p>
                      <a:pPr algn="r" fontAlgn="b"/>
                      <a:r>
                        <a:rPr lang="ru-RU" sz="1100" b="0" i="0" u="none" strike="noStrike">
                          <a:effectLst/>
                          <a:latin typeface="Times New Roman" panose="02020603050405020304" pitchFamily="18" charset="0"/>
                        </a:rPr>
                        <a:t>1162</a:t>
                      </a:r>
                    </a:p>
                  </a:txBody>
                  <a:tcPr marL="9525" marR="9525" marT="9525" marB="0" anchor="b"/>
                </a:tc>
                <a:extLst>
                  <a:ext uri="{0D108BD9-81ED-4DB2-BD59-A6C34878D82A}">
                    <a16:rowId xmlns:a16="http://schemas.microsoft.com/office/drawing/2014/main" val="10005"/>
                  </a:ext>
                </a:extLst>
              </a:tr>
              <a:tr h="192513">
                <a:tc>
                  <a:txBody>
                    <a:bodyPr/>
                    <a:lstStyle/>
                    <a:p>
                      <a:pPr algn="l" fontAlgn="t"/>
                      <a:r>
                        <a:rPr lang="ru-RU" sz="1000" u="none" strike="noStrike">
                          <a:effectLst/>
                        </a:rPr>
                        <a:t>НАЛОГИ НА СОВОКУПНЫЙ ДОХОД</a:t>
                      </a:r>
                      <a:endParaRPr lang="ru-RU" sz="1000" b="1" i="0" u="none" strike="noStrike">
                        <a:effectLst/>
                        <a:latin typeface="Times New Roman" panose="02020603050405020304" pitchFamily="18" charset="0"/>
                      </a:endParaRPr>
                    </a:p>
                  </a:txBody>
                  <a:tcPr marL="9525" marR="9525" marT="9525" marB="0"/>
                </a:tc>
                <a:tc>
                  <a:txBody>
                    <a:bodyPr/>
                    <a:lstStyle/>
                    <a:p>
                      <a:pPr algn="ctr" fontAlgn="b"/>
                      <a:r>
                        <a:rPr lang="ru-RU" sz="1100" b="0" i="0" u="none" strike="noStrike">
                          <a:effectLst/>
                          <a:latin typeface="Times New Roman" panose="02020603050405020304" pitchFamily="18" charset="0"/>
                        </a:rPr>
                        <a:t>859,0</a:t>
                      </a:r>
                    </a:p>
                  </a:txBody>
                  <a:tcPr marL="9525" marR="9525" marT="9525" marB="0" anchor="b"/>
                </a:tc>
                <a:tc>
                  <a:txBody>
                    <a:bodyPr/>
                    <a:lstStyle/>
                    <a:p>
                      <a:pPr algn="r" fontAlgn="b"/>
                      <a:r>
                        <a:rPr lang="ru-RU" sz="1100" b="0" i="0" u="none" strike="noStrike">
                          <a:effectLst/>
                          <a:latin typeface="Times New Roman" panose="02020603050405020304" pitchFamily="18" charset="0"/>
                        </a:rPr>
                        <a:t>893</a:t>
                      </a:r>
                    </a:p>
                  </a:txBody>
                  <a:tcPr marL="9525" marR="9525" marT="9525" marB="0" anchor="b"/>
                </a:tc>
                <a:extLst>
                  <a:ext uri="{0D108BD9-81ED-4DB2-BD59-A6C34878D82A}">
                    <a16:rowId xmlns:a16="http://schemas.microsoft.com/office/drawing/2014/main" val="10006"/>
                  </a:ext>
                </a:extLst>
              </a:tr>
              <a:tr h="202645">
                <a:tc>
                  <a:txBody>
                    <a:bodyPr/>
                    <a:lstStyle/>
                    <a:p>
                      <a:pPr algn="l" fontAlgn="t"/>
                      <a:r>
                        <a:rPr lang="ru-RU" sz="1000" u="none" strike="noStrike">
                          <a:effectLst/>
                        </a:rPr>
                        <a:t>Единый налог на вмененный доход для отдельных видов деятельности</a:t>
                      </a:r>
                      <a:endParaRPr lang="ru-RU" sz="1000" b="0" i="0" u="none" strike="noStrike">
                        <a:effectLst/>
                        <a:latin typeface="Times New Roman" panose="02020603050405020304" pitchFamily="18" charset="0"/>
                      </a:endParaRPr>
                    </a:p>
                  </a:txBody>
                  <a:tcPr marL="9525" marR="9525" marT="9525" marB="0"/>
                </a:tc>
                <a:tc>
                  <a:txBody>
                    <a:bodyPr/>
                    <a:lstStyle/>
                    <a:p>
                      <a:pPr algn="ctr" fontAlgn="b"/>
                      <a:r>
                        <a:rPr lang="ru-RU" sz="1100" b="0" i="0" u="none" strike="noStrike">
                          <a:effectLst/>
                          <a:latin typeface="Times New Roman" panose="02020603050405020304" pitchFamily="18" charset="0"/>
                        </a:rPr>
                        <a:t>133,0</a:t>
                      </a:r>
                    </a:p>
                  </a:txBody>
                  <a:tcPr marL="9525" marR="9525" marT="9525" marB="0" anchor="b"/>
                </a:tc>
                <a:tc>
                  <a:txBody>
                    <a:bodyPr/>
                    <a:lstStyle/>
                    <a:p>
                      <a:pPr algn="r" fontAlgn="b"/>
                      <a:r>
                        <a:rPr lang="ru-RU" sz="1100" b="0" i="0" u="none" strike="noStrike">
                          <a:effectLst/>
                          <a:latin typeface="Times New Roman" panose="02020603050405020304" pitchFamily="18" charset="0"/>
                        </a:rPr>
                        <a:t>137</a:t>
                      </a:r>
                    </a:p>
                  </a:txBody>
                  <a:tcPr marL="9525" marR="9525" marT="9525" marB="0" anchor="b"/>
                </a:tc>
                <a:extLst>
                  <a:ext uri="{0D108BD9-81ED-4DB2-BD59-A6C34878D82A}">
                    <a16:rowId xmlns:a16="http://schemas.microsoft.com/office/drawing/2014/main" val="10007"/>
                  </a:ext>
                </a:extLst>
              </a:tr>
              <a:tr h="202645">
                <a:tc>
                  <a:txBody>
                    <a:bodyPr/>
                    <a:lstStyle/>
                    <a:p>
                      <a:pPr algn="l" fontAlgn="t"/>
                      <a:r>
                        <a:rPr lang="ru-RU" sz="1000" u="none" strike="noStrike">
                          <a:effectLst/>
                        </a:rPr>
                        <a:t>Единый сельскохозяйственный налог</a:t>
                      </a:r>
                      <a:endParaRPr lang="ru-RU" sz="1000" b="0" i="0" u="none" strike="noStrike">
                        <a:effectLst/>
                        <a:latin typeface="Times New Roman" panose="02020603050405020304" pitchFamily="18" charset="0"/>
                      </a:endParaRPr>
                    </a:p>
                  </a:txBody>
                  <a:tcPr marL="9525" marR="9525" marT="9525" marB="0"/>
                </a:tc>
                <a:tc>
                  <a:txBody>
                    <a:bodyPr/>
                    <a:lstStyle/>
                    <a:p>
                      <a:pPr algn="ctr" fontAlgn="b"/>
                      <a:r>
                        <a:rPr lang="ru-RU" sz="1100" b="0" i="0" u="none" strike="noStrike">
                          <a:effectLst/>
                          <a:latin typeface="Times New Roman" panose="02020603050405020304" pitchFamily="18" charset="0"/>
                        </a:rPr>
                        <a:t>126,0</a:t>
                      </a:r>
                    </a:p>
                  </a:txBody>
                  <a:tcPr marL="9525" marR="9525" marT="9525" marB="0" anchor="b"/>
                </a:tc>
                <a:tc>
                  <a:txBody>
                    <a:bodyPr/>
                    <a:lstStyle/>
                    <a:p>
                      <a:pPr algn="r" fontAlgn="b"/>
                      <a:r>
                        <a:rPr lang="ru-RU" sz="1100" b="0" i="0" u="none" strike="noStrike">
                          <a:effectLst/>
                          <a:latin typeface="Times New Roman" panose="02020603050405020304" pitchFamily="18" charset="0"/>
                        </a:rPr>
                        <a:t>132</a:t>
                      </a:r>
                    </a:p>
                  </a:txBody>
                  <a:tcPr marL="9525" marR="9525" marT="9525" marB="0" anchor="b"/>
                </a:tc>
                <a:extLst>
                  <a:ext uri="{0D108BD9-81ED-4DB2-BD59-A6C34878D82A}">
                    <a16:rowId xmlns:a16="http://schemas.microsoft.com/office/drawing/2014/main" val="10008"/>
                  </a:ext>
                </a:extLst>
              </a:tr>
              <a:tr h="202645">
                <a:tc>
                  <a:txBody>
                    <a:bodyPr/>
                    <a:lstStyle/>
                    <a:p>
                      <a:pPr algn="l" fontAlgn="t"/>
                      <a:r>
                        <a:rPr lang="ru-RU" sz="1000" u="none" strike="noStrike">
                          <a:effectLst/>
                        </a:rPr>
                        <a:t>Налог, взимаемый в связи с применением патентной системы налогообложения</a:t>
                      </a:r>
                      <a:endParaRPr lang="ru-RU" sz="1000" b="0" i="0" u="none" strike="noStrike">
                        <a:effectLst/>
                        <a:latin typeface="Times New Roman" panose="02020603050405020304" pitchFamily="18" charset="0"/>
                      </a:endParaRPr>
                    </a:p>
                  </a:txBody>
                  <a:tcPr marL="9525" marR="9525" marT="9525" marB="0"/>
                </a:tc>
                <a:tc>
                  <a:txBody>
                    <a:bodyPr/>
                    <a:lstStyle/>
                    <a:p>
                      <a:pPr algn="ctr" fontAlgn="b"/>
                      <a:r>
                        <a:rPr lang="ru-RU" sz="1100" b="0" i="0" u="none" strike="noStrike">
                          <a:effectLst/>
                          <a:latin typeface="Times New Roman" panose="02020603050405020304" pitchFamily="18" charset="0"/>
                        </a:rPr>
                        <a:t>965,0</a:t>
                      </a:r>
                    </a:p>
                  </a:txBody>
                  <a:tcPr marL="9525" marR="9525" marT="9525" marB="0" anchor="b"/>
                </a:tc>
                <a:tc>
                  <a:txBody>
                    <a:bodyPr/>
                    <a:lstStyle/>
                    <a:p>
                      <a:pPr algn="r" fontAlgn="b"/>
                      <a:r>
                        <a:rPr lang="ru-RU" sz="1100" b="0" i="0" u="none" strike="noStrike">
                          <a:effectLst/>
                          <a:latin typeface="Times New Roman" panose="02020603050405020304" pitchFamily="18" charset="0"/>
                        </a:rPr>
                        <a:t>1017</a:t>
                      </a:r>
                    </a:p>
                  </a:txBody>
                  <a:tcPr marL="9525" marR="9525" marT="9525" marB="0" anchor="b"/>
                </a:tc>
                <a:extLst>
                  <a:ext uri="{0D108BD9-81ED-4DB2-BD59-A6C34878D82A}">
                    <a16:rowId xmlns:a16="http://schemas.microsoft.com/office/drawing/2014/main" val="10009"/>
                  </a:ext>
                </a:extLst>
              </a:tr>
              <a:tr h="192513">
                <a:tc>
                  <a:txBody>
                    <a:bodyPr/>
                    <a:lstStyle/>
                    <a:p>
                      <a:pPr algn="l" fontAlgn="t"/>
                      <a:r>
                        <a:rPr lang="ru-RU" sz="1000" u="none" strike="noStrike">
                          <a:effectLst/>
                        </a:rPr>
                        <a:t>НАЛОГИ НА ИМУЩЕСТВО</a:t>
                      </a:r>
                      <a:endParaRPr lang="ru-RU" sz="1000" b="1" i="0" u="none" strike="noStrike">
                        <a:effectLst/>
                        <a:latin typeface="Times New Roman" panose="02020603050405020304" pitchFamily="18" charset="0"/>
                      </a:endParaRPr>
                    </a:p>
                  </a:txBody>
                  <a:tcPr marL="9525" marR="9525" marT="9525" marB="0"/>
                </a:tc>
                <a:tc>
                  <a:txBody>
                    <a:bodyPr/>
                    <a:lstStyle/>
                    <a:p>
                      <a:pPr algn="ctr" fontAlgn="b"/>
                      <a:r>
                        <a:rPr lang="ru-RU" sz="1100" b="0" i="0" u="none" strike="noStrike">
                          <a:effectLst/>
                          <a:latin typeface="Times New Roman" panose="02020603050405020304" pitchFamily="18" charset="0"/>
                        </a:rPr>
                        <a:t>965,0</a:t>
                      </a:r>
                    </a:p>
                  </a:txBody>
                  <a:tcPr marL="9525" marR="9525" marT="9525" marB="0" anchor="b"/>
                </a:tc>
                <a:tc>
                  <a:txBody>
                    <a:bodyPr/>
                    <a:lstStyle/>
                    <a:p>
                      <a:pPr algn="r" fontAlgn="b"/>
                      <a:r>
                        <a:rPr lang="ru-RU" sz="1100" b="0" i="0" u="none" strike="noStrike">
                          <a:effectLst/>
                          <a:latin typeface="Times New Roman" panose="02020603050405020304" pitchFamily="18" charset="0"/>
                        </a:rPr>
                        <a:t>1017</a:t>
                      </a:r>
                    </a:p>
                  </a:txBody>
                  <a:tcPr marL="9525" marR="9525" marT="9525" marB="0" anchor="b"/>
                </a:tc>
                <a:extLst>
                  <a:ext uri="{0D108BD9-81ED-4DB2-BD59-A6C34878D82A}">
                    <a16:rowId xmlns:a16="http://schemas.microsoft.com/office/drawing/2014/main" val="10010"/>
                  </a:ext>
                </a:extLst>
              </a:tr>
              <a:tr h="202645">
                <a:tc>
                  <a:txBody>
                    <a:bodyPr/>
                    <a:lstStyle/>
                    <a:p>
                      <a:pPr algn="l" fontAlgn="t"/>
                      <a:r>
                        <a:rPr lang="ru-RU" sz="1000" u="none" strike="noStrike">
                          <a:effectLst/>
                        </a:rPr>
                        <a:t>Налог на имущество организаций</a:t>
                      </a:r>
                      <a:endParaRPr lang="ru-RU" sz="1000" b="0" i="0" u="none" strike="noStrike">
                        <a:effectLst/>
                        <a:latin typeface="Times New Roman" panose="02020603050405020304" pitchFamily="18" charset="0"/>
                      </a:endParaRPr>
                    </a:p>
                  </a:txBody>
                  <a:tcPr marL="9525" marR="9525" marT="9525" marB="0"/>
                </a:tc>
                <a:tc>
                  <a:txBody>
                    <a:bodyPr/>
                    <a:lstStyle/>
                    <a:p>
                      <a:pPr algn="ctr" fontAlgn="b"/>
                      <a:r>
                        <a:rPr lang="ru-RU" sz="1100" b="0" i="0" u="none" strike="noStrike">
                          <a:effectLst/>
                          <a:latin typeface="Times New Roman" panose="02020603050405020304" pitchFamily="18" charset="0"/>
                        </a:rPr>
                        <a:t>690,0</a:t>
                      </a:r>
                    </a:p>
                  </a:txBody>
                  <a:tcPr marL="9525" marR="9525" marT="9525" marB="0" anchor="b"/>
                </a:tc>
                <a:tc>
                  <a:txBody>
                    <a:bodyPr/>
                    <a:lstStyle/>
                    <a:p>
                      <a:pPr algn="r" fontAlgn="b"/>
                      <a:r>
                        <a:rPr lang="ru-RU" sz="1100" b="0" i="0" u="none" strike="noStrike">
                          <a:effectLst/>
                          <a:latin typeface="Times New Roman" panose="02020603050405020304" pitchFamily="18" charset="0"/>
                        </a:rPr>
                        <a:t>705</a:t>
                      </a:r>
                    </a:p>
                  </a:txBody>
                  <a:tcPr marL="9525" marR="9525" marT="9525" marB="0" anchor="b"/>
                </a:tc>
                <a:extLst>
                  <a:ext uri="{0D108BD9-81ED-4DB2-BD59-A6C34878D82A}">
                    <a16:rowId xmlns:a16="http://schemas.microsoft.com/office/drawing/2014/main" val="10011"/>
                  </a:ext>
                </a:extLst>
              </a:tr>
              <a:tr h="192513">
                <a:tc>
                  <a:txBody>
                    <a:bodyPr/>
                    <a:lstStyle/>
                    <a:p>
                      <a:pPr algn="l" fontAlgn="t"/>
                      <a:r>
                        <a:rPr lang="ru-RU" sz="1000" u="none" strike="noStrike">
                          <a:effectLst/>
                        </a:rPr>
                        <a:t>ГОСУДАРСТВЕННАЯ ПОШЛИНА</a:t>
                      </a:r>
                      <a:endParaRPr lang="ru-RU" sz="1000" b="1" i="0" u="none" strike="noStrike">
                        <a:solidFill>
                          <a:srgbClr val="000000"/>
                        </a:solidFill>
                        <a:effectLst/>
                        <a:latin typeface="Times New Roman" panose="02020603050405020304" pitchFamily="18" charset="0"/>
                      </a:endParaRPr>
                    </a:p>
                  </a:txBody>
                  <a:tcPr marL="9525" marR="9525" marT="9525" marB="0"/>
                </a:tc>
                <a:tc>
                  <a:txBody>
                    <a:bodyPr/>
                    <a:lstStyle/>
                    <a:p>
                      <a:pPr algn="ctr" fontAlgn="b"/>
                      <a:r>
                        <a:rPr lang="ru-RU" sz="1100" b="0" i="0" u="none" strike="noStrike">
                          <a:effectLst/>
                          <a:latin typeface="Times New Roman" panose="02020603050405020304" pitchFamily="18" charset="0"/>
                        </a:rPr>
                        <a:t>0,0</a:t>
                      </a:r>
                    </a:p>
                  </a:txBody>
                  <a:tcPr marL="9525" marR="9525" marT="9525" marB="0" anchor="b"/>
                </a:tc>
                <a:tc>
                  <a:txBody>
                    <a:bodyPr/>
                    <a:lstStyle/>
                    <a:p>
                      <a:pPr algn="r" fontAlgn="b"/>
                      <a:r>
                        <a:rPr lang="ru-RU" sz="1100" b="0" i="0" u="none" strike="noStrike">
                          <a:effectLst/>
                          <a:latin typeface="Times New Roman" panose="02020603050405020304" pitchFamily="18" charset="0"/>
                        </a:rPr>
                        <a:t>0</a:t>
                      </a:r>
                    </a:p>
                  </a:txBody>
                  <a:tcPr marL="9525" marR="9525" marT="9525" marB="0" anchor="b"/>
                </a:tc>
                <a:extLst>
                  <a:ext uri="{0D108BD9-81ED-4DB2-BD59-A6C34878D82A}">
                    <a16:rowId xmlns:a16="http://schemas.microsoft.com/office/drawing/2014/main" val="10012"/>
                  </a:ext>
                </a:extLst>
              </a:tr>
              <a:tr h="344496">
                <a:tc>
                  <a:txBody>
                    <a:bodyPr/>
                    <a:lstStyle/>
                    <a:p>
                      <a:pPr algn="l" fontAlgn="t"/>
                      <a:r>
                        <a:rPr lang="ru-RU" sz="1000" u="none" strike="noStrike" dirty="0">
                          <a:effectLst/>
                        </a:rPr>
                        <a:t>ДОХОДЫ ОТ ИСПОЛЬЗОВАНИЯ ИМУЩЕСТВА, НАХОДЯЩЕГОСЯ В ГОСУДАРСТВЕННОЙ И МУНИЦИПАЛЬНОЙ СОБСТВЕННОСТИ</a:t>
                      </a:r>
                      <a:endParaRPr lang="ru-RU" sz="1000" b="1" i="0" u="none" strike="noStrike" dirty="0">
                        <a:solidFill>
                          <a:srgbClr val="000000"/>
                        </a:solidFill>
                        <a:effectLst/>
                        <a:latin typeface="Times New Roman" panose="02020603050405020304" pitchFamily="18" charset="0"/>
                      </a:endParaRPr>
                    </a:p>
                  </a:txBody>
                  <a:tcPr marL="9525" marR="9525" marT="9525" marB="0"/>
                </a:tc>
                <a:tc>
                  <a:txBody>
                    <a:bodyPr/>
                    <a:lstStyle/>
                    <a:p>
                      <a:pPr algn="ctr" fontAlgn="b"/>
                      <a:r>
                        <a:rPr lang="ru-RU" sz="1100" b="0" i="0" u="none" strike="noStrike">
                          <a:effectLst/>
                          <a:latin typeface="Times New Roman" panose="02020603050405020304" pitchFamily="18" charset="0"/>
                        </a:rPr>
                        <a:t>805,0</a:t>
                      </a:r>
                    </a:p>
                  </a:txBody>
                  <a:tcPr marL="9525" marR="9525" marT="9525" marB="0" anchor="b"/>
                </a:tc>
                <a:tc>
                  <a:txBody>
                    <a:bodyPr/>
                    <a:lstStyle/>
                    <a:p>
                      <a:pPr algn="r" fontAlgn="b"/>
                      <a:r>
                        <a:rPr lang="ru-RU" sz="1100" b="0" i="0" u="none" strike="noStrike">
                          <a:effectLst/>
                          <a:latin typeface="Times New Roman" panose="02020603050405020304" pitchFamily="18" charset="0"/>
                        </a:rPr>
                        <a:t>825</a:t>
                      </a:r>
                    </a:p>
                  </a:txBody>
                  <a:tcPr marL="9525" marR="9525" marT="9525" marB="0" anchor="b"/>
                </a:tc>
                <a:extLst>
                  <a:ext uri="{0D108BD9-81ED-4DB2-BD59-A6C34878D82A}">
                    <a16:rowId xmlns:a16="http://schemas.microsoft.com/office/drawing/2014/main" val="10013"/>
                  </a:ext>
                </a:extLst>
              </a:tr>
              <a:tr h="688992">
                <a:tc>
                  <a:txBody>
                    <a:bodyPr/>
                    <a:lstStyle/>
                    <a:p>
                      <a:pPr algn="l" fontAlgn="t"/>
                      <a:r>
                        <a:rPr lang="ru-RU" sz="1000" u="none" strike="noStrike">
                          <a:effectLst/>
                        </a:rPr>
                        <a:t>Доходы, получаемые в виде арендной платы за земельные участки, государственная собственность на которые не разграничена и которые расположены в границах поселений, а также средства от продажи права на заключение договоров аренды указанных земельных участков</a:t>
                      </a:r>
                      <a:endParaRPr lang="ru-RU" sz="1000" b="0" i="0" u="none" strike="noStrike">
                        <a:solidFill>
                          <a:srgbClr val="000000"/>
                        </a:solidFill>
                        <a:effectLst/>
                        <a:latin typeface="Times New Roman" panose="02020603050405020304" pitchFamily="18" charset="0"/>
                      </a:endParaRPr>
                    </a:p>
                  </a:txBody>
                  <a:tcPr marL="9525" marR="9525" marT="9525" marB="0"/>
                </a:tc>
                <a:tc>
                  <a:txBody>
                    <a:bodyPr/>
                    <a:lstStyle/>
                    <a:p>
                      <a:pPr algn="ctr" fontAlgn="b"/>
                      <a:r>
                        <a:rPr lang="ru-RU" sz="1100" b="0" i="0" u="none" strike="noStrike">
                          <a:effectLst/>
                          <a:latin typeface="Times New Roman" panose="02020603050405020304" pitchFamily="18" charset="0"/>
                        </a:rPr>
                        <a:t>575,0</a:t>
                      </a:r>
                    </a:p>
                  </a:txBody>
                  <a:tcPr marL="9525" marR="9525" marT="9525" marB="0" anchor="b"/>
                </a:tc>
                <a:tc>
                  <a:txBody>
                    <a:bodyPr/>
                    <a:lstStyle/>
                    <a:p>
                      <a:pPr algn="r" fontAlgn="b"/>
                      <a:r>
                        <a:rPr lang="ru-RU" sz="1100" b="0" i="0" u="none" strike="noStrike">
                          <a:effectLst/>
                          <a:latin typeface="Times New Roman" panose="02020603050405020304" pitchFamily="18" charset="0"/>
                        </a:rPr>
                        <a:t>585</a:t>
                      </a:r>
                    </a:p>
                  </a:txBody>
                  <a:tcPr marL="9525" marR="9525" marT="9525" marB="0" anchor="b"/>
                </a:tc>
                <a:extLst>
                  <a:ext uri="{0D108BD9-81ED-4DB2-BD59-A6C34878D82A}">
                    <a16:rowId xmlns:a16="http://schemas.microsoft.com/office/drawing/2014/main" val="10014"/>
                  </a:ext>
                </a:extLst>
              </a:tr>
              <a:tr h="516744">
                <a:tc>
                  <a:txBody>
                    <a:bodyPr/>
                    <a:lstStyle/>
                    <a:p>
                      <a:pPr algn="l" fontAlgn="t"/>
                      <a:r>
                        <a:rPr lang="ru-RU" sz="1000" u="none" strike="noStrike">
                          <a:effectLst/>
                        </a:rPr>
                        <a:t>Доходы от сдачи в аренду имущества, находящегося в оперативном управлении органов управления муниципальных районов и созданных ими учреждений (за исключением имущества муниципальных бюджетных и автономных учреждений)</a:t>
                      </a:r>
                      <a:endParaRPr lang="ru-RU" sz="1000" b="0" i="0" u="none" strike="noStrike">
                        <a:solidFill>
                          <a:srgbClr val="000000"/>
                        </a:solidFill>
                        <a:effectLst/>
                        <a:latin typeface="Times New Roman" panose="02020603050405020304" pitchFamily="18" charset="0"/>
                      </a:endParaRPr>
                    </a:p>
                  </a:txBody>
                  <a:tcPr marL="9525" marR="9525" marT="9525" marB="0"/>
                </a:tc>
                <a:tc>
                  <a:txBody>
                    <a:bodyPr/>
                    <a:lstStyle/>
                    <a:p>
                      <a:pPr algn="ctr" fontAlgn="b"/>
                      <a:r>
                        <a:rPr lang="ru-RU" sz="1100" b="0" i="0" u="none" strike="noStrike">
                          <a:effectLst/>
                          <a:latin typeface="Times New Roman" panose="02020603050405020304" pitchFamily="18" charset="0"/>
                        </a:rPr>
                        <a:t>230,0</a:t>
                      </a:r>
                    </a:p>
                  </a:txBody>
                  <a:tcPr marL="9525" marR="9525" marT="9525" marB="0" anchor="b"/>
                </a:tc>
                <a:tc>
                  <a:txBody>
                    <a:bodyPr/>
                    <a:lstStyle/>
                    <a:p>
                      <a:pPr algn="r" fontAlgn="b"/>
                      <a:r>
                        <a:rPr lang="ru-RU" sz="1100" b="0" i="0" u="none" strike="noStrike">
                          <a:effectLst/>
                          <a:latin typeface="Times New Roman" panose="02020603050405020304" pitchFamily="18" charset="0"/>
                        </a:rPr>
                        <a:t>240</a:t>
                      </a:r>
                    </a:p>
                  </a:txBody>
                  <a:tcPr marL="9525" marR="9525" marT="9525" marB="0" anchor="b"/>
                </a:tc>
                <a:extLst>
                  <a:ext uri="{0D108BD9-81ED-4DB2-BD59-A6C34878D82A}">
                    <a16:rowId xmlns:a16="http://schemas.microsoft.com/office/drawing/2014/main" val="10015"/>
                  </a:ext>
                </a:extLst>
              </a:tr>
              <a:tr h="192513">
                <a:tc>
                  <a:txBody>
                    <a:bodyPr/>
                    <a:lstStyle/>
                    <a:p>
                      <a:pPr algn="l" fontAlgn="t"/>
                      <a:r>
                        <a:rPr lang="ru-RU" sz="1000" u="none" strike="noStrike">
                          <a:effectLst/>
                        </a:rPr>
                        <a:t>ПЛАТЕЖИ ПРИ ПОЛЬЗОВАНИИ ПРИРОДНЫМИ РЕСУРСАМИ </a:t>
                      </a:r>
                      <a:endParaRPr lang="ru-RU" sz="1000" b="1" i="0" u="none" strike="noStrike">
                        <a:solidFill>
                          <a:srgbClr val="000000"/>
                        </a:solidFill>
                        <a:effectLst/>
                        <a:latin typeface="Times New Roman" panose="02020603050405020304" pitchFamily="18" charset="0"/>
                      </a:endParaRPr>
                    </a:p>
                  </a:txBody>
                  <a:tcPr marL="9525" marR="9525" marT="9525" marB="0"/>
                </a:tc>
                <a:tc>
                  <a:txBody>
                    <a:bodyPr/>
                    <a:lstStyle/>
                    <a:p>
                      <a:pPr algn="ctr" fontAlgn="b"/>
                      <a:r>
                        <a:rPr lang="ru-RU" sz="1100" b="0" i="0" u="none" strike="noStrike">
                          <a:effectLst/>
                          <a:latin typeface="Times New Roman" panose="02020603050405020304" pitchFamily="18" charset="0"/>
                        </a:rPr>
                        <a:t>668,0</a:t>
                      </a:r>
                    </a:p>
                  </a:txBody>
                  <a:tcPr marL="9525" marR="9525" marT="9525" marB="0" anchor="b"/>
                </a:tc>
                <a:tc>
                  <a:txBody>
                    <a:bodyPr/>
                    <a:lstStyle/>
                    <a:p>
                      <a:pPr algn="r" fontAlgn="b"/>
                      <a:r>
                        <a:rPr lang="ru-RU" sz="1100" b="0" i="0" u="none" strike="noStrike">
                          <a:effectLst/>
                          <a:latin typeface="Times New Roman" panose="02020603050405020304" pitchFamily="18" charset="0"/>
                        </a:rPr>
                        <a:t>695</a:t>
                      </a:r>
                    </a:p>
                  </a:txBody>
                  <a:tcPr marL="9525" marR="9525" marT="9525" marB="0" anchor="b"/>
                </a:tc>
                <a:extLst>
                  <a:ext uri="{0D108BD9-81ED-4DB2-BD59-A6C34878D82A}">
                    <a16:rowId xmlns:a16="http://schemas.microsoft.com/office/drawing/2014/main" val="10016"/>
                  </a:ext>
                </a:extLst>
              </a:tr>
              <a:tr h="202645">
                <a:tc>
                  <a:txBody>
                    <a:bodyPr/>
                    <a:lstStyle/>
                    <a:p>
                      <a:pPr algn="l" fontAlgn="t"/>
                      <a:r>
                        <a:rPr lang="ru-RU" sz="1000" u="none" strike="noStrike">
                          <a:effectLst/>
                        </a:rPr>
                        <a:t>Плата за негативное воздействие на окружающую среду</a:t>
                      </a:r>
                      <a:endParaRPr lang="ru-RU" sz="1000" b="0" i="0" u="none" strike="noStrike">
                        <a:solidFill>
                          <a:srgbClr val="000000"/>
                        </a:solidFill>
                        <a:effectLst/>
                        <a:latin typeface="Times New Roman" panose="02020603050405020304" pitchFamily="18" charset="0"/>
                      </a:endParaRPr>
                    </a:p>
                  </a:txBody>
                  <a:tcPr marL="9525" marR="9525" marT="9525" marB="0"/>
                </a:tc>
                <a:tc>
                  <a:txBody>
                    <a:bodyPr/>
                    <a:lstStyle/>
                    <a:p>
                      <a:pPr algn="ctr" fontAlgn="b"/>
                      <a:r>
                        <a:rPr lang="ru-RU" sz="1100" b="0" i="0" u="none" strike="noStrike">
                          <a:effectLst/>
                          <a:latin typeface="Times New Roman" panose="02020603050405020304" pitchFamily="18" charset="0"/>
                        </a:rPr>
                        <a:t>668,0</a:t>
                      </a:r>
                    </a:p>
                  </a:txBody>
                  <a:tcPr marL="9525" marR="9525" marT="9525" marB="0" anchor="b"/>
                </a:tc>
                <a:tc>
                  <a:txBody>
                    <a:bodyPr/>
                    <a:lstStyle/>
                    <a:p>
                      <a:pPr algn="r" fontAlgn="b"/>
                      <a:r>
                        <a:rPr lang="ru-RU" sz="1100" b="0" i="0" u="none" strike="noStrike">
                          <a:effectLst/>
                          <a:latin typeface="Times New Roman" panose="02020603050405020304" pitchFamily="18" charset="0"/>
                        </a:rPr>
                        <a:t>695</a:t>
                      </a:r>
                    </a:p>
                  </a:txBody>
                  <a:tcPr marL="9525" marR="9525" marT="9525" marB="0" anchor="b"/>
                </a:tc>
                <a:extLst>
                  <a:ext uri="{0D108BD9-81ED-4DB2-BD59-A6C34878D82A}">
                    <a16:rowId xmlns:a16="http://schemas.microsoft.com/office/drawing/2014/main" val="10017"/>
                  </a:ext>
                </a:extLst>
              </a:tr>
              <a:tr h="202645">
                <a:tc>
                  <a:txBody>
                    <a:bodyPr/>
                    <a:lstStyle/>
                    <a:p>
                      <a:pPr algn="l" fontAlgn="t"/>
                      <a:r>
                        <a:rPr lang="ru-RU" sz="1000" u="none" strike="noStrike">
                          <a:effectLst/>
                        </a:rPr>
                        <a:t>ДОХОДЫ ОТ ПРОДАЖИ МАТЕРИАЛЬНЫХ И НЕМАТЕРИАЛЬНЫХ АКТИВОВ</a:t>
                      </a:r>
                      <a:endParaRPr lang="ru-RU" sz="1000" b="1" i="0" u="none" strike="noStrike">
                        <a:solidFill>
                          <a:srgbClr val="000000"/>
                        </a:solidFill>
                        <a:effectLst/>
                        <a:latin typeface="Times New Roman" panose="02020603050405020304" pitchFamily="18" charset="0"/>
                      </a:endParaRPr>
                    </a:p>
                  </a:txBody>
                  <a:tcPr marL="9525" marR="9525" marT="9525" marB="0"/>
                </a:tc>
                <a:tc>
                  <a:txBody>
                    <a:bodyPr/>
                    <a:lstStyle/>
                    <a:p>
                      <a:pPr algn="ctr" fontAlgn="b"/>
                      <a:r>
                        <a:rPr lang="ru-RU" sz="1100" b="0" i="0" u="none" strike="noStrike">
                          <a:effectLst/>
                          <a:latin typeface="Times New Roman" panose="02020603050405020304" pitchFamily="18" charset="0"/>
                        </a:rPr>
                        <a:t>290,0</a:t>
                      </a:r>
                    </a:p>
                  </a:txBody>
                  <a:tcPr marL="9525" marR="9525" marT="9525" marB="0" anchor="b"/>
                </a:tc>
                <a:tc>
                  <a:txBody>
                    <a:bodyPr/>
                    <a:lstStyle/>
                    <a:p>
                      <a:pPr algn="r" fontAlgn="b"/>
                      <a:r>
                        <a:rPr lang="ru-RU" sz="1100" b="0" i="0" u="none" strike="noStrike">
                          <a:effectLst/>
                          <a:latin typeface="Times New Roman" panose="02020603050405020304" pitchFamily="18" charset="0"/>
                        </a:rPr>
                        <a:t>300</a:t>
                      </a:r>
                    </a:p>
                  </a:txBody>
                  <a:tcPr marL="9525" marR="9525" marT="9525" marB="0" anchor="b"/>
                </a:tc>
                <a:extLst>
                  <a:ext uri="{0D108BD9-81ED-4DB2-BD59-A6C34878D82A}">
                    <a16:rowId xmlns:a16="http://schemas.microsoft.com/office/drawing/2014/main" val="10018"/>
                  </a:ext>
                </a:extLst>
              </a:tr>
              <a:tr h="344496">
                <a:tc>
                  <a:txBody>
                    <a:bodyPr/>
                    <a:lstStyle/>
                    <a:p>
                      <a:pPr algn="l" fontAlgn="t"/>
                      <a:r>
                        <a:rPr lang="ru-RU" sz="1000" u="none" strike="noStrike">
                          <a:effectLst/>
                        </a:rPr>
                        <a:t>Доходы от продажи земельных участков, государственная собственность на которые не разграничена и которые расположены в границах поселений</a:t>
                      </a:r>
                      <a:endParaRPr lang="ru-RU" sz="1000" b="0" i="0" u="none" strike="noStrike">
                        <a:solidFill>
                          <a:srgbClr val="000000"/>
                        </a:solidFill>
                        <a:effectLst/>
                        <a:latin typeface="Times New Roman" panose="02020603050405020304" pitchFamily="18" charset="0"/>
                      </a:endParaRPr>
                    </a:p>
                  </a:txBody>
                  <a:tcPr marL="9525" marR="9525" marT="9525" marB="0"/>
                </a:tc>
                <a:tc>
                  <a:txBody>
                    <a:bodyPr/>
                    <a:lstStyle/>
                    <a:p>
                      <a:pPr algn="ctr" fontAlgn="b"/>
                      <a:r>
                        <a:rPr lang="ru-RU" sz="1100" b="0" i="0" u="none" strike="noStrike">
                          <a:effectLst/>
                          <a:latin typeface="Times New Roman" panose="02020603050405020304" pitchFamily="18" charset="0"/>
                        </a:rPr>
                        <a:t>290,0</a:t>
                      </a:r>
                    </a:p>
                  </a:txBody>
                  <a:tcPr marL="9525" marR="9525" marT="9525" marB="0" anchor="b"/>
                </a:tc>
                <a:tc>
                  <a:txBody>
                    <a:bodyPr/>
                    <a:lstStyle/>
                    <a:p>
                      <a:pPr algn="r" fontAlgn="b"/>
                      <a:r>
                        <a:rPr lang="ru-RU" sz="1100" b="0" i="0" u="none" strike="noStrike">
                          <a:effectLst/>
                          <a:latin typeface="Times New Roman" panose="02020603050405020304" pitchFamily="18" charset="0"/>
                        </a:rPr>
                        <a:t>300</a:t>
                      </a:r>
                    </a:p>
                  </a:txBody>
                  <a:tcPr marL="9525" marR="9525" marT="9525" marB="0" anchor="b"/>
                </a:tc>
                <a:extLst>
                  <a:ext uri="{0D108BD9-81ED-4DB2-BD59-A6C34878D82A}">
                    <a16:rowId xmlns:a16="http://schemas.microsoft.com/office/drawing/2014/main" val="10019"/>
                  </a:ext>
                </a:extLst>
              </a:tr>
              <a:tr h="202645">
                <a:tc>
                  <a:txBody>
                    <a:bodyPr/>
                    <a:lstStyle/>
                    <a:p>
                      <a:pPr algn="l" fontAlgn="t"/>
                      <a:r>
                        <a:rPr lang="ru-RU" sz="1000" u="none" strike="noStrike">
                          <a:effectLst/>
                        </a:rPr>
                        <a:t>ШТРАФЫ, САНКЦИИ, ВОЗМЕЩЕНИЕ УЩЕРБА</a:t>
                      </a:r>
                      <a:endParaRPr lang="ru-RU" sz="1000" b="1" i="0" u="none" strike="noStrike">
                        <a:solidFill>
                          <a:srgbClr val="000000"/>
                        </a:solidFill>
                        <a:effectLst/>
                        <a:latin typeface="Times New Roman" panose="02020603050405020304" pitchFamily="18" charset="0"/>
                      </a:endParaRPr>
                    </a:p>
                  </a:txBody>
                  <a:tcPr marL="9525" marR="9525" marT="9525" marB="0"/>
                </a:tc>
                <a:tc>
                  <a:txBody>
                    <a:bodyPr/>
                    <a:lstStyle/>
                    <a:p>
                      <a:pPr algn="ctr" fontAlgn="b"/>
                      <a:r>
                        <a:rPr lang="ru-RU" sz="1100" b="0" i="0" u="none" strike="noStrike">
                          <a:effectLst/>
                          <a:latin typeface="Times New Roman" panose="02020603050405020304" pitchFamily="18" charset="0"/>
                        </a:rPr>
                        <a:t>390,0</a:t>
                      </a:r>
                    </a:p>
                  </a:txBody>
                  <a:tcPr marL="9525" marR="9525" marT="9525" marB="0" anchor="b"/>
                </a:tc>
                <a:tc>
                  <a:txBody>
                    <a:bodyPr/>
                    <a:lstStyle/>
                    <a:p>
                      <a:pPr algn="r" fontAlgn="b"/>
                      <a:r>
                        <a:rPr lang="ru-RU" sz="1100" b="0" i="0" u="none" strike="noStrike" dirty="0">
                          <a:effectLst/>
                          <a:latin typeface="Times New Roman" panose="02020603050405020304" pitchFamily="18" charset="0"/>
                        </a:rPr>
                        <a:t>410</a:t>
                      </a:r>
                    </a:p>
                  </a:txBody>
                  <a:tcPr marL="9525" marR="9525" marT="9525" marB="0" anchor="b"/>
                </a:tc>
                <a:extLst>
                  <a:ext uri="{0D108BD9-81ED-4DB2-BD59-A6C34878D82A}">
                    <a16:rowId xmlns:a16="http://schemas.microsoft.com/office/drawing/2014/main" val="10020"/>
                  </a:ext>
                </a:extLst>
              </a:tr>
            </a:tbl>
          </a:graphicData>
        </a:graphic>
      </p:graphicFrame>
    </p:spTree>
    <p:extLst>
      <p:ext uri="{BB962C8B-B14F-4D97-AF65-F5344CB8AC3E}">
        <p14:creationId xmlns:p14="http://schemas.microsoft.com/office/powerpoint/2010/main" val="177865009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1142082"/>
          </a:xfrm>
        </p:spPr>
        <p:txBody>
          <a:bodyPr>
            <a:normAutofit fontScale="90000"/>
          </a:bodyPr>
          <a:lstStyle/>
          <a:p>
            <a:pPr algn="ctr"/>
            <a:r>
              <a:rPr lang="ru-RU" dirty="0" smtClean="0">
                <a:solidFill>
                  <a:schemeClr val="accent2">
                    <a:lumMod val="50000"/>
                  </a:schemeClr>
                </a:solidFill>
              </a:rPr>
              <a:t>Расходы </a:t>
            </a:r>
            <a:r>
              <a:rPr lang="ru-RU" dirty="0" err="1" smtClean="0">
                <a:solidFill>
                  <a:schemeClr val="accent2">
                    <a:lumMod val="50000"/>
                  </a:schemeClr>
                </a:solidFill>
              </a:rPr>
              <a:t>кожууного</a:t>
            </a:r>
            <a:r>
              <a:rPr lang="ru-RU" dirty="0" smtClean="0">
                <a:solidFill>
                  <a:schemeClr val="accent2">
                    <a:lumMod val="50000"/>
                  </a:schemeClr>
                </a:solidFill>
              </a:rPr>
              <a:t> бюджета на 2019 год и плановый период 2020-2021 годов</a:t>
            </a:r>
            <a:endParaRPr lang="ru-RU" dirty="0">
              <a:solidFill>
                <a:schemeClr val="accent2">
                  <a:lumMod val="50000"/>
                </a:schemeClr>
              </a:solidFill>
            </a:endParaRPr>
          </a:p>
        </p:txBody>
      </p:sp>
      <p:sp>
        <p:nvSpPr>
          <p:cNvPr id="3" name="Объект 2"/>
          <p:cNvSpPr>
            <a:spLocks noGrp="1"/>
          </p:cNvSpPr>
          <p:nvPr>
            <p:ph idx="1"/>
          </p:nvPr>
        </p:nvSpPr>
        <p:spPr/>
        <p:txBody>
          <a:bodyPr>
            <a:normAutofit/>
          </a:bodyPr>
          <a:lstStyle/>
          <a:p>
            <a:r>
              <a:rPr lang="ru-RU" sz="4000" dirty="0">
                <a:solidFill>
                  <a:schemeClr val="accent2">
                    <a:lumMod val="50000"/>
                  </a:schemeClr>
                </a:solidFill>
              </a:rPr>
              <a:t>2019 год – 553 627,8 тыс. рублей,</a:t>
            </a:r>
          </a:p>
          <a:p>
            <a:endParaRPr lang="ru-RU" sz="4000" dirty="0">
              <a:solidFill>
                <a:schemeClr val="accent2">
                  <a:lumMod val="50000"/>
                </a:schemeClr>
              </a:solidFill>
            </a:endParaRPr>
          </a:p>
          <a:p>
            <a:r>
              <a:rPr lang="ru-RU" sz="4000" dirty="0">
                <a:solidFill>
                  <a:schemeClr val="accent2">
                    <a:lumMod val="50000"/>
                  </a:schemeClr>
                </a:solidFill>
              </a:rPr>
              <a:t>2020 год – 514 431,6 тыс. рублей,</a:t>
            </a:r>
          </a:p>
          <a:p>
            <a:endParaRPr lang="ru-RU" sz="4000" dirty="0">
              <a:solidFill>
                <a:schemeClr val="accent2">
                  <a:lumMod val="50000"/>
                </a:schemeClr>
              </a:solidFill>
            </a:endParaRPr>
          </a:p>
          <a:p>
            <a:r>
              <a:rPr lang="ru-RU" sz="4000" dirty="0">
                <a:solidFill>
                  <a:schemeClr val="accent2">
                    <a:lumMod val="50000"/>
                  </a:schemeClr>
                </a:solidFill>
              </a:rPr>
              <a:t>2021 год – 522 355,3 тыс. рублей.</a:t>
            </a:r>
          </a:p>
        </p:txBody>
      </p:sp>
    </p:spTree>
    <p:extLst>
      <p:ext uri="{BB962C8B-B14F-4D97-AF65-F5344CB8AC3E}">
        <p14:creationId xmlns:p14="http://schemas.microsoft.com/office/powerpoint/2010/main" val="197323381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910728"/>
          </a:xfrm>
        </p:spPr>
        <p:txBody>
          <a:bodyPr>
            <a:normAutofit fontScale="90000"/>
          </a:bodyPr>
          <a:lstStyle/>
          <a:p>
            <a:pPr algn="ctr"/>
            <a:r>
              <a:rPr lang="ru-RU" sz="2800" dirty="0" smtClean="0">
                <a:solidFill>
                  <a:schemeClr val="accent2">
                    <a:lumMod val="50000"/>
                  </a:schemeClr>
                </a:solidFill>
              </a:rPr>
              <a:t>Темп роста расходов </a:t>
            </a:r>
            <a:r>
              <a:rPr lang="ru-RU" sz="2800" dirty="0" err="1" smtClean="0">
                <a:solidFill>
                  <a:schemeClr val="accent2">
                    <a:lumMod val="50000"/>
                  </a:schemeClr>
                </a:solidFill>
              </a:rPr>
              <a:t>кожууного</a:t>
            </a:r>
            <a:r>
              <a:rPr lang="ru-RU" sz="2800" dirty="0" smtClean="0">
                <a:solidFill>
                  <a:schemeClr val="accent2">
                    <a:lumMod val="50000"/>
                  </a:schemeClr>
                </a:solidFill>
              </a:rPr>
              <a:t> бюджета на 2019 год и плановый период 2020-2021 годов</a:t>
            </a:r>
            <a:endParaRPr lang="ru-RU" sz="2800" dirty="0">
              <a:solidFill>
                <a:schemeClr val="accent2">
                  <a:lumMod val="50000"/>
                </a:schemeClr>
              </a:solidFill>
            </a:endParaRPr>
          </a:p>
        </p:txBody>
      </p:sp>
      <p:graphicFrame>
        <p:nvGraphicFramePr>
          <p:cNvPr id="8" name="Объект 7"/>
          <p:cNvGraphicFramePr>
            <a:graphicFrameLocks noGrp="1"/>
          </p:cNvGraphicFramePr>
          <p:nvPr>
            <p:ph idx="1"/>
            <p:extLst>
              <p:ext uri="{D42A27DB-BD31-4B8C-83A1-F6EECF244321}">
                <p14:modId xmlns:p14="http://schemas.microsoft.com/office/powerpoint/2010/main" val="1640701146"/>
              </p:ext>
            </p:extLst>
          </p:nvPr>
        </p:nvGraphicFramePr>
        <p:xfrm>
          <a:off x="677863" y="1597446"/>
          <a:ext cx="8596312" cy="444457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536648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solidFill>
                  <a:schemeClr val="accent2">
                    <a:lumMod val="50000"/>
                  </a:schemeClr>
                </a:solidFill>
              </a:rPr>
              <a:t>Законодательная база</a:t>
            </a:r>
          </a:p>
        </p:txBody>
      </p:sp>
      <p:sp>
        <p:nvSpPr>
          <p:cNvPr id="3" name="Объект 2"/>
          <p:cNvSpPr>
            <a:spLocks noGrp="1"/>
          </p:cNvSpPr>
          <p:nvPr>
            <p:ph idx="1"/>
          </p:nvPr>
        </p:nvSpPr>
        <p:spPr/>
        <p:txBody>
          <a:bodyPr>
            <a:normAutofit/>
          </a:bodyPr>
          <a:lstStyle/>
          <a:p>
            <a:pPr algn="just"/>
            <a:r>
              <a:rPr lang="ru-RU" sz="2400" dirty="0">
                <a:solidFill>
                  <a:schemeClr val="accent2">
                    <a:lumMod val="50000"/>
                  </a:schemeClr>
                </a:solidFill>
              </a:rPr>
              <a:t>Бюджетная законодательная база включает бюджетный кодекс РФ, акты, регулирующие бюджетные правоотношения, федеральные законы, федеральный закон о федеральном бюджете, законы субъектов федерации, нормативно-правовые акты органов местного самоуправления.</a:t>
            </a:r>
          </a:p>
        </p:txBody>
      </p:sp>
    </p:spTree>
    <p:extLst>
      <p:ext uri="{BB962C8B-B14F-4D97-AF65-F5344CB8AC3E}">
        <p14:creationId xmlns:p14="http://schemas.microsoft.com/office/powerpoint/2010/main" val="105237858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257060"/>
            <a:ext cx="8596668" cy="976829"/>
          </a:xfrm>
        </p:spPr>
        <p:txBody>
          <a:bodyPr>
            <a:normAutofit/>
          </a:bodyPr>
          <a:lstStyle/>
          <a:p>
            <a:pPr algn="ctr"/>
            <a:r>
              <a:rPr lang="ru-RU" sz="2400" dirty="0">
                <a:solidFill>
                  <a:schemeClr val="accent2">
                    <a:lumMod val="50000"/>
                  </a:schemeClr>
                </a:solidFill>
              </a:rPr>
              <a:t>Структура и динамика расходов бюджета муниципального района по разделам классификации расходов </a:t>
            </a:r>
          </a:p>
        </p:txBody>
      </p:sp>
      <p:graphicFrame>
        <p:nvGraphicFramePr>
          <p:cNvPr id="4" name="Объект 3"/>
          <p:cNvGraphicFramePr>
            <a:graphicFrameLocks noGrp="1"/>
          </p:cNvGraphicFramePr>
          <p:nvPr>
            <p:ph idx="1"/>
            <p:extLst>
              <p:ext uri="{D42A27DB-BD31-4B8C-83A1-F6EECF244321}">
                <p14:modId xmlns:p14="http://schemas.microsoft.com/office/powerpoint/2010/main" val="1464851346"/>
              </p:ext>
            </p:extLst>
          </p:nvPr>
        </p:nvGraphicFramePr>
        <p:xfrm>
          <a:off x="677863" y="1112700"/>
          <a:ext cx="8596312" cy="5055014"/>
        </p:xfrm>
        <a:graphic>
          <a:graphicData uri="http://schemas.openxmlformats.org/drawingml/2006/table">
            <a:tbl>
              <a:tblPr firstRow="1" bandRow="1">
                <a:tableStyleId>{5C22544A-7EE6-4342-B048-85BDC9FD1C3A}</a:tableStyleId>
              </a:tblPr>
              <a:tblGrid>
                <a:gridCol w="5006841">
                  <a:extLst>
                    <a:ext uri="{9D8B030D-6E8A-4147-A177-3AD203B41FA5}">
                      <a16:colId xmlns:a16="http://schemas.microsoft.com/office/drawing/2014/main" val="20000"/>
                    </a:ext>
                  </a:extLst>
                </a:gridCol>
                <a:gridCol w="1178804">
                  <a:extLst>
                    <a:ext uri="{9D8B030D-6E8A-4147-A177-3AD203B41FA5}">
                      <a16:colId xmlns:a16="http://schemas.microsoft.com/office/drawing/2014/main" val="20001"/>
                    </a:ext>
                  </a:extLst>
                </a:gridCol>
                <a:gridCol w="1299991">
                  <a:extLst>
                    <a:ext uri="{9D8B030D-6E8A-4147-A177-3AD203B41FA5}">
                      <a16:colId xmlns:a16="http://schemas.microsoft.com/office/drawing/2014/main" val="20002"/>
                    </a:ext>
                  </a:extLst>
                </a:gridCol>
                <a:gridCol w="1110676">
                  <a:extLst>
                    <a:ext uri="{9D8B030D-6E8A-4147-A177-3AD203B41FA5}">
                      <a16:colId xmlns:a16="http://schemas.microsoft.com/office/drawing/2014/main" val="20003"/>
                    </a:ext>
                  </a:extLst>
                </a:gridCol>
              </a:tblGrid>
              <a:tr h="330510">
                <a:tc>
                  <a:txBody>
                    <a:bodyPr/>
                    <a:lstStyle/>
                    <a:p>
                      <a:pPr algn="just">
                        <a:lnSpc>
                          <a:spcPct val="107000"/>
                        </a:lnSpc>
                        <a:spcAft>
                          <a:spcPts val="0"/>
                        </a:spcAft>
                      </a:pPr>
                      <a:r>
                        <a:rPr lang="ru-RU" sz="1400" b="0" dirty="0">
                          <a:effectLst/>
                          <a:latin typeface="Times New Roman" panose="02020603050405020304" pitchFamily="18" charset="0"/>
                          <a:ea typeface="Times New Roman" panose="02020603050405020304" pitchFamily="18" charset="0"/>
                          <a:cs typeface="Times New Roman" panose="02020603050405020304" pitchFamily="18" charset="0"/>
                        </a:rPr>
                        <a:t>ВСЕГО</a:t>
                      </a:r>
                      <a:endParaRPr lang="ru-RU"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ru-RU" sz="1400" b="0" dirty="0" smtClean="0">
                          <a:effectLst/>
                          <a:latin typeface="Times New Roman" panose="02020603050405020304" pitchFamily="18" charset="0"/>
                          <a:ea typeface="Calibri" panose="020F0502020204030204" pitchFamily="34" charset="0"/>
                          <a:cs typeface="Times New Roman" panose="02020603050405020304" pitchFamily="18" charset="0"/>
                        </a:rPr>
                        <a:t>2019</a:t>
                      </a:r>
                      <a:r>
                        <a:rPr lang="ru-RU" sz="1400" b="0" baseline="0" dirty="0" smtClean="0">
                          <a:effectLst/>
                          <a:latin typeface="Times New Roman" panose="02020603050405020304" pitchFamily="18" charset="0"/>
                          <a:ea typeface="Calibri" panose="020F0502020204030204" pitchFamily="34" charset="0"/>
                          <a:cs typeface="Times New Roman" panose="02020603050405020304" pitchFamily="18" charset="0"/>
                        </a:rPr>
                        <a:t> год</a:t>
                      </a:r>
                      <a:endParaRPr lang="ru-RU"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ru-RU" sz="1400" b="0" dirty="0" smtClean="0"/>
                        <a:t>2020год</a:t>
                      </a:r>
                      <a:endParaRPr lang="ru-RU" sz="1400" b="0" dirty="0"/>
                    </a:p>
                  </a:txBody>
                  <a:tcPr/>
                </a:tc>
                <a:tc>
                  <a:txBody>
                    <a:bodyPr/>
                    <a:lstStyle/>
                    <a:p>
                      <a:r>
                        <a:rPr lang="ru-RU" sz="1400" b="0" dirty="0" smtClean="0"/>
                        <a:t>2021 год</a:t>
                      </a:r>
                      <a:endParaRPr lang="ru-RU" sz="1400" b="0" dirty="0"/>
                    </a:p>
                  </a:txBody>
                  <a:tcPr/>
                </a:tc>
                <a:extLst>
                  <a:ext uri="{0D108BD9-81ED-4DB2-BD59-A6C34878D82A}">
                    <a16:rowId xmlns:a16="http://schemas.microsoft.com/office/drawing/2014/main" val="10000"/>
                  </a:ext>
                </a:extLst>
              </a:tr>
              <a:tr h="328303">
                <a:tc>
                  <a:txBody>
                    <a:bodyPr/>
                    <a:lstStyle/>
                    <a:p>
                      <a:pPr algn="just">
                        <a:lnSpc>
                          <a:spcPct val="107000"/>
                        </a:lnSpc>
                        <a:spcAft>
                          <a:spcPts val="0"/>
                        </a:spcAft>
                      </a:pPr>
                      <a:r>
                        <a:rPr lang="ru-RU" sz="1400" b="0" dirty="0">
                          <a:effectLst/>
                          <a:latin typeface="Times New Roman" panose="02020603050405020304" pitchFamily="18" charset="0"/>
                          <a:ea typeface="Times New Roman" panose="02020603050405020304" pitchFamily="18" charset="0"/>
                          <a:cs typeface="Times New Roman" panose="02020603050405020304" pitchFamily="18" charset="0"/>
                        </a:rPr>
                        <a:t>Общегосударственные вопросы</a:t>
                      </a:r>
                      <a:endParaRPr lang="ru-RU"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1400" b="0">
                          <a:effectLst/>
                          <a:latin typeface="Calibri" panose="020F0502020204030204" pitchFamily="34" charset="0"/>
                          <a:ea typeface="Calibri" panose="020F0502020204030204" pitchFamily="34" charset="0"/>
                          <a:cs typeface="Times New Roman" panose="02020603050405020304" pitchFamily="18" charset="0"/>
                        </a:rPr>
                        <a:t>29 494,2</a:t>
                      </a:r>
                    </a:p>
                  </a:txBody>
                  <a:tcPr marL="68580" marR="68580" marT="0" marB="0"/>
                </a:tc>
                <a:tc>
                  <a:txBody>
                    <a:bodyPr/>
                    <a:lstStyle/>
                    <a:p>
                      <a:pPr algn="ctr" fontAlgn="ctr"/>
                      <a:r>
                        <a:rPr lang="ru-RU" sz="1400" b="0" i="0" u="none" strike="noStrike">
                          <a:effectLst/>
                          <a:latin typeface="Times New Roman" panose="02020603050405020304" pitchFamily="18" charset="0"/>
                        </a:rPr>
                        <a:t>28 957,8</a:t>
                      </a:r>
                    </a:p>
                  </a:txBody>
                  <a:tcPr marL="9525" marR="9525" marT="9525" marB="0" anchor="ctr"/>
                </a:tc>
                <a:tc>
                  <a:txBody>
                    <a:bodyPr/>
                    <a:lstStyle/>
                    <a:p>
                      <a:pPr algn="ctr" fontAlgn="ctr"/>
                      <a:r>
                        <a:rPr lang="ru-RU" sz="1400" b="0" i="0" u="none" strike="noStrike" dirty="0">
                          <a:effectLst/>
                          <a:latin typeface="Times New Roman" panose="02020603050405020304" pitchFamily="18" charset="0"/>
                        </a:rPr>
                        <a:t>28 969,9</a:t>
                      </a:r>
                    </a:p>
                  </a:txBody>
                  <a:tcPr marL="9525" marR="9525" marT="9525" marB="0" anchor="ctr"/>
                </a:tc>
                <a:extLst>
                  <a:ext uri="{0D108BD9-81ED-4DB2-BD59-A6C34878D82A}">
                    <a16:rowId xmlns:a16="http://schemas.microsoft.com/office/drawing/2014/main" val="10001"/>
                  </a:ext>
                </a:extLst>
              </a:tr>
              <a:tr h="328303">
                <a:tc>
                  <a:txBody>
                    <a:bodyPr/>
                    <a:lstStyle/>
                    <a:p>
                      <a:pPr algn="just">
                        <a:lnSpc>
                          <a:spcPct val="107000"/>
                        </a:lnSpc>
                        <a:spcAft>
                          <a:spcPts val="0"/>
                        </a:spcAft>
                      </a:pPr>
                      <a:r>
                        <a:rPr lang="ru-RU" sz="1400" b="0" dirty="0">
                          <a:effectLst/>
                          <a:latin typeface="Times New Roman" panose="02020603050405020304" pitchFamily="18" charset="0"/>
                          <a:ea typeface="Times New Roman" panose="02020603050405020304" pitchFamily="18" charset="0"/>
                          <a:cs typeface="Times New Roman" panose="02020603050405020304" pitchFamily="18" charset="0"/>
                        </a:rPr>
                        <a:t>Национальная оборона</a:t>
                      </a:r>
                      <a:endParaRPr lang="ru-RU"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1400" b="0">
                          <a:effectLst/>
                          <a:latin typeface="Calibri" panose="020F0502020204030204" pitchFamily="34" charset="0"/>
                          <a:ea typeface="Calibri" panose="020F0502020204030204" pitchFamily="34" charset="0"/>
                          <a:cs typeface="Times New Roman" panose="02020603050405020304" pitchFamily="18" charset="0"/>
                        </a:rPr>
                        <a:t>1 459,4</a:t>
                      </a:r>
                    </a:p>
                  </a:txBody>
                  <a:tcPr marL="68580" marR="68580" marT="0" marB="0"/>
                </a:tc>
                <a:tc>
                  <a:txBody>
                    <a:bodyPr/>
                    <a:lstStyle/>
                    <a:p>
                      <a:pPr algn="ctr" fontAlgn="ctr"/>
                      <a:r>
                        <a:rPr lang="ru-RU" sz="1400" b="0" i="0" u="none" strike="noStrike">
                          <a:effectLst/>
                          <a:latin typeface="Times New Roman" panose="02020603050405020304" pitchFamily="18" charset="0"/>
                        </a:rPr>
                        <a:t>1 343,4</a:t>
                      </a:r>
                    </a:p>
                  </a:txBody>
                  <a:tcPr marL="9525" marR="9525" marT="9525" marB="0" anchor="ctr"/>
                </a:tc>
                <a:tc>
                  <a:txBody>
                    <a:bodyPr/>
                    <a:lstStyle/>
                    <a:p>
                      <a:pPr algn="ctr" fontAlgn="ctr"/>
                      <a:r>
                        <a:rPr lang="ru-RU" sz="1400" b="0" i="0" u="none" strike="noStrike" dirty="0">
                          <a:effectLst/>
                          <a:latin typeface="Times New Roman" panose="02020603050405020304" pitchFamily="18" charset="0"/>
                        </a:rPr>
                        <a:t>1 359,2</a:t>
                      </a:r>
                    </a:p>
                  </a:txBody>
                  <a:tcPr marL="9525" marR="9525" marT="9525" marB="0" anchor="ctr"/>
                </a:tc>
                <a:extLst>
                  <a:ext uri="{0D108BD9-81ED-4DB2-BD59-A6C34878D82A}">
                    <a16:rowId xmlns:a16="http://schemas.microsoft.com/office/drawing/2014/main" val="10002"/>
                  </a:ext>
                </a:extLst>
              </a:tr>
              <a:tr h="328303">
                <a:tc>
                  <a:txBody>
                    <a:bodyPr/>
                    <a:lstStyle/>
                    <a:p>
                      <a:pPr algn="just">
                        <a:lnSpc>
                          <a:spcPct val="107000"/>
                        </a:lnSpc>
                        <a:spcAft>
                          <a:spcPts val="0"/>
                        </a:spcAft>
                      </a:pPr>
                      <a:r>
                        <a:rPr lang="ru-RU" sz="1400" b="0" dirty="0">
                          <a:effectLst/>
                          <a:latin typeface="Times New Roman" panose="02020603050405020304" pitchFamily="18" charset="0"/>
                          <a:ea typeface="Times New Roman" panose="02020603050405020304" pitchFamily="18" charset="0"/>
                          <a:cs typeface="Times New Roman" panose="02020603050405020304" pitchFamily="18" charset="0"/>
                        </a:rPr>
                        <a:t>Национальная безопасность и правоохранительная деятельность</a:t>
                      </a:r>
                      <a:endParaRPr lang="ru-RU"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1400" b="0">
                          <a:effectLst/>
                          <a:latin typeface="Calibri" panose="020F0502020204030204" pitchFamily="34" charset="0"/>
                          <a:ea typeface="Calibri" panose="020F0502020204030204" pitchFamily="34" charset="0"/>
                          <a:cs typeface="Times New Roman" panose="02020603050405020304" pitchFamily="18" charset="0"/>
                        </a:rPr>
                        <a:t>2 107,4</a:t>
                      </a:r>
                    </a:p>
                  </a:txBody>
                  <a:tcPr marL="68580" marR="68580" marT="0" marB="0"/>
                </a:tc>
                <a:tc>
                  <a:txBody>
                    <a:bodyPr/>
                    <a:lstStyle/>
                    <a:p>
                      <a:pPr algn="ctr" fontAlgn="ctr"/>
                      <a:r>
                        <a:rPr lang="ru-RU" sz="1400" b="0" i="0" u="none" strike="noStrike" dirty="0">
                          <a:effectLst/>
                          <a:latin typeface="Times New Roman" panose="02020603050405020304" pitchFamily="18" charset="0"/>
                        </a:rPr>
                        <a:t>2 107,4</a:t>
                      </a:r>
                    </a:p>
                  </a:txBody>
                  <a:tcPr marL="9525" marR="9525" marT="9525" marB="0" anchor="ctr"/>
                </a:tc>
                <a:tc>
                  <a:txBody>
                    <a:bodyPr/>
                    <a:lstStyle/>
                    <a:p>
                      <a:pPr algn="ctr" fontAlgn="ctr"/>
                      <a:r>
                        <a:rPr lang="ru-RU" sz="1400" b="0" i="0" u="none" strike="noStrike" dirty="0">
                          <a:effectLst/>
                          <a:latin typeface="Times New Roman" panose="02020603050405020304" pitchFamily="18" charset="0"/>
                        </a:rPr>
                        <a:t>2 113,4</a:t>
                      </a:r>
                    </a:p>
                  </a:txBody>
                  <a:tcPr marL="9525" marR="9525" marT="9525" marB="0" anchor="ctr"/>
                </a:tc>
                <a:extLst>
                  <a:ext uri="{0D108BD9-81ED-4DB2-BD59-A6C34878D82A}">
                    <a16:rowId xmlns:a16="http://schemas.microsoft.com/office/drawing/2014/main" val="10003"/>
                  </a:ext>
                </a:extLst>
              </a:tr>
              <a:tr h="328303">
                <a:tc>
                  <a:txBody>
                    <a:bodyPr/>
                    <a:lstStyle/>
                    <a:p>
                      <a:pPr algn="just">
                        <a:lnSpc>
                          <a:spcPct val="107000"/>
                        </a:lnSpc>
                        <a:spcAft>
                          <a:spcPts val="0"/>
                        </a:spcAft>
                      </a:pPr>
                      <a:r>
                        <a:rPr lang="ru-RU" sz="1400" b="0" dirty="0">
                          <a:effectLst/>
                          <a:latin typeface="Times New Roman" panose="02020603050405020304" pitchFamily="18" charset="0"/>
                          <a:ea typeface="Times New Roman" panose="02020603050405020304" pitchFamily="18" charset="0"/>
                          <a:cs typeface="Times New Roman" panose="02020603050405020304" pitchFamily="18" charset="0"/>
                        </a:rPr>
                        <a:t>Национальная экономика</a:t>
                      </a:r>
                      <a:endParaRPr lang="ru-RU"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1400" b="0">
                          <a:effectLst/>
                          <a:latin typeface="Calibri" panose="020F0502020204030204" pitchFamily="34" charset="0"/>
                          <a:ea typeface="Calibri" panose="020F0502020204030204" pitchFamily="34" charset="0"/>
                          <a:cs typeface="Times New Roman" panose="02020603050405020304" pitchFamily="18" charset="0"/>
                        </a:rPr>
                        <a:t>9 898,9</a:t>
                      </a:r>
                    </a:p>
                  </a:txBody>
                  <a:tcPr marL="68580" marR="68580" marT="0" marB="0"/>
                </a:tc>
                <a:tc>
                  <a:txBody>
                    <a:bodyPr/>
                    <a:lstStyle/>
                    <a:p>
                      <a:pPr algn="ctr" fontAlgn="ctr"/>
                      <a:r>
                        <a:rPr lang="ru-RU" sz="1400" b="0" i="0" u="none" strike="noStrike">
                          <a:effectLst/>
                          <a:latin typeface="Times New Roman" panose="02020603050405020304" pitchFamily="18" charset="0"/>
                        </a:rPr>
                        <a:t>11 040,9</a:t>
                      </a:r>
                    </a:p>
                  </a:txBody>
                  <a:tcPr marL="9525" marR="9525" marT="9525" marB="0" anchor="ctr"/>
                </a:tc>
                <a:tc>
                  <a:txBody>
                    <a:bodyPr/>
                    <a:lstStyle/>
                    <a:p>
                      <a:pPr algn="ctr" fontAlgn="ctr"/>
                      <a:r>
                        <a:rPr lang="ru-RU" sz="1400" b="0" i="0" u="none" strike="noStrike" dirty="0">
                          <a:effectLst/>
                          <a:latin typeface="Times New Roman" panose="02020603050405020304" pitchFamily="18" charset="0"/>
                        </a:rPr>
                        <a:t>12 091,9</a:t>
                      </a:r>
                    </a:p>
                  </a:txBody>
                  <a:tcPr marL="9525" marR="9525" marT="9525" marB="0" anchor="ctr"/>
                </a:tc>
                <a:extLst>
                  <a:ext uri="{0D108BD9-81ED-4DB2-BD59-A6C34878D82A}">
                    <a16:rowId xmlns:a16="http://schemas.microsoft.com/office/drawing/2014/main" val="10004"/>
                  </a:ext>
                </a:extLst>
              </a:tr>
              <a:tr h="328303">
                <a:tc>
                  <a:txBody>
                    <a:bodyPr/>
                    <a:lstStyle/>
                    <a:p>
                      <a:pPr algn="just">
                        <a:lnSpc>
                          <a:spcPct val="107000"/>
                        </a:lnSpc>
                        <a:spcAft>
                          <a:spcPts val="0"/>
                        </a:spcAft>
                      </a:pPr>
                      <a:r>
                        <a:rPr lang="ru-RU" sz="1400" b="0" dirty="0">
                          <a:effectLst/>
                          <a:latin typeface="Times New Roman" panose="02020603050405020304" pitchFamily="18" charset="0"/>
                          <a:ea typeface="Times New Roman" panose="02020603050405020304" pitchFamily="18" charset="0"/>
                          <a:cs typeface="Times New Roman" panose="02020603050405020304" pitchFamily="18" charset="0"/>
                        </a:rPr>
                        <a:t>Жилищно-коммунальное хозяйство</a:t>
                      </a:r>
                      <a:endParaRPr lang="ru-RU"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1400" b="0">
                          <a:effectLst/>
                          <a:latin typeface="Calibri" panose="020F0502020204030204" pitchFamily="34" charset="0"/>
                          <a:ea typeface="Calibri" panose="020F0502020204030204" pitchFamily="34" charset="0"/>
                          <a:cs typeface="Times New Roman" panose="02020603050405020304" pitchFamily="18" charset="0"/>
                        </a:rPr>
                        <a:t>3 698,3</a:t>
                      </a:r>
                    </a:p>
                  </a:txBody>
                  <a:tcPr marL="68580" marR="68580" marT="0" marB="0"/>
                </a:tc>
                <a:tc>
                  <a:txBody>
                    <a:bodyPr/>
                    <a:lstStyle/>
                    <a:p>
                      <a:pPr algn="ctr" fontAlgn="ctr"/>
                      <a:r>
                        <a:rPr lang="ru-RU" sz="1400" b="0" i="0" u="none" strike="noStrike">
                          <a:effectLst/>
                          <a:latin typeface="Times New Roman" panose="02020603050405020304" pitchFamily="18" charset="0"/>
                        </a:rPr>
                        <a:t>3 466,1</a:t>
                      </a:r>
                    </a:p>
                  </a:txBody>
                  <a:tcPr marL="9525" marR="9525" marT="9525" marB="0" anchor="ctr"/>
                </a:tc>
                <a:tc>
                  <a:txBody>
                    <a:bodyPr/>
                    <a:lstStyle/>
                    <a:p>
                      <a:pPr algn="ctr" fontAlgn="ctr"/>
                      <a:r>
                        <a:rPr lang="ru-RU" sz="1400" b="0" i="0" u="none" strike="noStrike" dirty="0">
                          <a:effectLst/>
                          <a:latin typeface="Times New Roman" panose="02020603050405020304" pitchFamily="18" charset="0"/>
                        </a:rPr>
                        <a:t>3 497,8</a:t>
                      </a:r>
                    </a:p>
                  </a:txBody>
                  <a:tcPr marL="9525" marR="9525" marT="9525" marB="0" anchor="ctr"/>
                </a:tc>
                <a:extLst>
                  <a:ext uri="{0D108BD9-81ED-4DB2-BD59-A6C34878D82A}">
                    <a16:rowId xmlns:a16="http://schemas.microsoft.com/office/drawing/2014/main" val="10005"/>
                  </a:ext>
                </a:extLst>
              </a:tr>
              <a:tr h="328303">
                <a:tc>
                  <a:txBody>
                    <a:bodyPr/>
                    <a:lstStyle/>
                    <a:p>
                      <a:pPr algn="just">
                        <a:lnSpc>
                          <a:spcPct val="107000"/>
                        </a:lnSpc>
                        <a:spcAft>
                          <a:spcPts val="0"/>
                        </a:spcAft>
                      </a:pPr>
                      <a:r>
                        <a:rPr lang="ru-RU" sz="1400" b="0" dirty="0">
                          <a:effectLst/>
                          <a:latin typeface="Times New Roman" panose="02020603050405020304" pitchFamily="18" charset="0"/>
                          <a:ea typeface="Times New Roman" panose="02020603050405020304" pitchFamily="18" charset="0"/>
                          <a:cs typeface="Times New Roman" panose="02020603050405020304" pitchFamily="18" charset="0"/>
                        </a:rPr>
                        <a:t>Образование</a:t>
                      </a:r>
                      <a:endParaRPr lang="ru-RU"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1400" b="0">
                          <a:effectLst/>
                          <a:latin typeface="Calibri" panose="020F0502020204030204" pitchFamily="34" charset="0"/>
                          <a:ea typeface="Calibri" panose="020F0502020204030204" pitchFamily="34" charset="0"/>
                          <a:cs typeface="Times New Roman" panose="02020603050405020304" pitchFamily="18" charset="0"/>
                        </a:rPr>
                        <a:t>359 265,9</a:t>
                      </a:r>
                    </a:p>
                  </a:txBody>
                  <a:tcPr marL="68580" marR="68580" marT="0" marB="0"/>
                </a:tc>
                <a:tc>
                  <a:txBody>
                    <a:bodyPr/>
                    <a:lstStyle/>
                    <a:p>
                      <a:pPr algn="ctr" fontAlgn="b"/>
                      <a:r>
                        <a:rPr lang="ru-RU" sz="1400" b="0" i="0" u="none" strike="noStrike">
                          <a:effectLst/>
                          <a:latin typeface="Times New Roman" panose="02020603050405020304" pitchFamily="18" charset="0"/>
                        </a:rPr>
                        <a:t>329 933,8</a:t>
                      </a:r>
                    </a:p>
                  </a:txBody>
                  <a:tcPr marL="9525" marR="9525" marT="9525" marB="0" anchor="b"/>
                </a:tc>
                <a:tc>
                  <a:txBody>
                    <a:bodyPr/>
                    <a:lstStyle/>
                    <a:p>
                      <a:pPr algn="ctr" fontAlgn="b"/>
                      <a:r>
                        <a:rPr lang="ru-RU" sz="1400" b="0" i="0" u="none" strike="noStrike" dirty="0">
                          <a:effectLst/>
                          <a:latin typeface="Times New Roman" panose="02020603050405020304" pitchFamily="18" charset="0"/>
                        </a:rPr>
                        <a:t>336 562,9</a:t>
                      </a:r>
                    </a:p>
                  </a:txBody>
                  <a:tcPr marL="9525" marR="9525" marT="9525" marB="0" anchor="b"/>
                </a:tc>
                <a:extLst>
                  <a:ext uri="{0D108BD9-81ED-4DB2-BD59-A6C34878D82A}">
                    <a16:rowId xmlns:a16="http://schemas.microsoft.com/office/drawing/2014/main" val="10006"/>
                  </a:ext>
                </a:extLst>
              </a:tr>
              <a:tr h="328303">
                <a:tc>
                  <a:txBody>
                    <a:bodyPr/>
                    <a:lstStyle/>
                    <a:p>
                      <a:pPr algn="just">
                        <a:lnSpc>
                          <a:spcPct val="107000"/>
                        </a:lnSpc>
                        <a:spcAft>
                          <a:spcPts val="0"/>
                        </a:spcAft>
                      </a:pPr>
                      <a:r>
                        <a:rPr lang="ru-RU" sz="1400" b="0" dirty="0">
                          <a:effectLst/>
                          <a:latin typeface="Times New Roman" panose="02020603050405020304" pitchFamily="18" charset="0"/>
                          <a:ea typeface="Times New Roman" panose="02020603050405020304" pitchFamily="18" charset="0"/>
                          <a:cs typeface="Times New Roman" panose="02020603050405020304" pitchFamily="18" charset="0"/>
                        </a:rPr>
                        <a:t>Культура, кинематография</a:t>
                      </a:r>
                      <a:endParaRPr lang="ru-RU"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1400" b="0">
                          <a:effectLst/>
                          <a:latin typeface="Calibri" panose="020F0502020204030204" pitchFamily="34" charset="0"/>
                          <a:ea typeface="Calibri" panose="020F0502020204030204" pitchFamily="34" charset="0"/>
                          <a:cs typeface="Times New Roman" panose="02020603050405020304" pitchFamily="18" charset="0"/>
                        </a:rPr>
                        <a:t>41 187,5</a:t>
                      </a:r>
                    </a:p>
                  </a:txBody>
                  <a:tcPr marL="68580" marR="68580" marT="0" marB="0"/>
                </a:tc>
                <a:tc>
                  <a:txBody>
                    <a:bodyPr/>
                    <a:lstStyle/>
                    <a:p>
                      <a:pPr algn="ctr" fontAlgn="ctr"/>
                      <a:r>
                        <a:rPr lang="ru-RU" sz="1400" b="0" i="0" u="none" strike="noStrike">
                          <a:effectLst/>
                          <a:latin typeface="Times New Roman" panose="02020603050405020304" pitchFamily="18" charset="0"/>
                        </a:rPr>
                        <a:t>37 885,4</a:t>
                      </a:r>
                    </a:p>
                  </a:txBody>
                  <a:tcPr marL="9525" marR="9525" marT="9525" marB="0" anchor="ctr"/>
                </a:tc>
                <a:tc>
                  <a:txBody>
                    <a:bodyPr/>
                    <a:lstStyle/>
                    <a:p>
                      <a:pPr algn="ctr" fontAlgn="ctr"/>
                      <a:r>
                        <a:rPr lang="ru-RU" sz="1400" b="0" i="0" u="none" strike="noStrike" dirty="0">
                          <a:effectLst/>
                          <a:latin typeface="Times New Roman" panose="02020603050405020304" pitchFamily="18" charset="0"/>
                        </a:rPr>
                        <a:t>37 191,4</a:t>
                      </a:r>
                    </a:p>
                  </a:txBody>
                  <a:tcPr marL="9525" marR="9525" marT="9525" marB="0" anchor="ctr"/>
                </a:tc>
                <a:extLst>
                  <a:ext uri="{0D108BD9-81ED-4DB2-BD59-A6C34878D82A}">
                    <a16:rowId xmlns:a16="http://schemas.microsoft.com/office/drawing/2014/main" val="10007"/>
                  </a:ext>
                </a:extLst>
              </a:tr>
              <a:tr h="328303">
                <a:tc>
                  <a:txBody>
                    <a:bodyPr/>
                    <a:lstStyle/>
                    <a:p>
                      <a:pPr algn="just">
                        <a:lnSpc>
                          <a:spcPct val="107000"/>
                        </a:lnSpc>
                        <a:spcAft>
                          <a:spcPts val="0"/>
                        </a:spcAft>
                      </a:pPr>
                      <a:r>
                        <a:rPr lang="ru-RU" sz="1400" b="0" dirty="0">
                          <a:effectLst/>
                          <a:latin typeface="Times New Roman" panose="02020603050405020304" pitchFamily="18" charset="0"/>
                          <a:ea typeface="Times New Roman" panose="02020603050405020304" pitchFamily="18" charset="0"/>
                          <a:cs typeface="Times New Roman" panose="02020603050405020304" pitchFamily="18" charset="0"/>
                        </a:rPr>
                        <a:t>Здравоохранение</a:t>
                      </a:r>
                      <a:endParaRPr lang="ru-RU"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1400" b="0">
                          <a:effectLst/>
                          <a:latin typeface="Calibri" panose="020F0502020204030204" pitchFamily="34" charset="0"/>
                          <a:ea typeface="Calibri" panose="020F0502020204030204" pitchFamily="34" charset="0"/>
                          <a:cs typeface="Times New Roman" panose="02020603050405020304" pitchFamily="18" charset="0"/>
                        </a:rPr>
                        <a:t>300</a:t>
                      </a:r>
                    </a:p>
                  </a:txBody>
                  <a:tcPr marL="68580" marR="68580" marT="0" marB="0"/>
                </a:tc>
                <a:tc>
                  <a:txBody>
                    <a:bodyPr/>
                    <a:lstStyle/>
                    <a:p>
                      <a:pPr algn="ctr" fontAlgn="ctr"/>
                      <a:r>
                        <a:rPr lang="ru-RU" sz="1400" b="0" i="0" u="none" strike="noStrike">
                          <a:effectLst/>
                          <a:latin typeface="Times New Roman" panose="02020603050405020304" pitchFamily="18" charset="0"/>
                        </a:rPr>
                        <a:t>300,0</a:t>
                      </a:r>
                    </a:p>
                  </a:txBody>
                  <a:tcPr marL="9525" marR="9525" marT="9525" marB="0" anchor="ctr"/>
                </a:tc>
                <a:tc>
                  <a:txBody>
                    <a:bodyPr/>
                    <a:lstStyle/>
                    <a:p>
                      <a:pPr algn="ctr" fontAlgn="ctr"/>
                      <a:r>
                        <a:rPr lang="ru-RU" sz="1400" b="0" i="0" u="none" strike="noStrike" dirty="0">
                          <a:effectLst/>
                          <a:latin typeface="Times New Roman" panose="02020603050405020304" pitchFamily="18" charset="0"/>
                        </a:rPr>
                        <a:t>300,0</a:t>
                      </a:r>
                    </a:p>
                  </a:txBody>
                  <a:tcPr marL="9525" marR="9525" marT="9525" marB="0" anchor="ctr"/>
                </a:tc>
                <a:extLst>
                  <a:ext uri="{0D108BD9-81ED-4DB2-BD59-A6C34878D82A}">
                    <a16:rowId xmlns:a16="http://schemas.microsoft.com/office/drawing/2014/main" val="10008"/>
                  </a:ext>
                </a:extLst>
              </a:tr>
              <a:tr h="328303">
                <a:tc>
                  <a:txBody>
                    <a:bodyPr/>
                    <a:lstStyle/>
                    <a:p>
                      <a:pPr algn="just">
                        <a:lnSpc>
                          <a:spcPct val="107000"/>
                        </a:lnSpc>
                        <a:spcAft>
                          <a:spcPts val="0"/>
                        </a:spcAft>
                      </a:pPr>
                      <a:r>
                        <a:rPr lang="ru-RU" sz="1400" b="0" dirty="0">
                          <a:effectLst/>
                          <a:latin typeface="Times New Roman" panose="02020603050405020304" pitchFamily="18" charset="0"/>
                          <a:ea typeface="Times New Roman" panose="02020603050405020304" pitchFamily="18" charset="0"/>
                          <a:cs typeface="Times New Roman" panose="02020603050405020304" pitchFamily="18" charset="0"/>
                        </a:rPr>
                        <a:t>Социальная политика</a:t>
                      </a:r>
                      <a:endParaRPr lang="ru-RU"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1400" b="0">
                          <a:effectLst/>
                          <a:latin typeface="Calibri" panose="020F0502020204030204" pitchFamily="34" charset="0"/>
                          <a:ea typeface="Calibri" panose="020F0502020204030204" pitchFamily="34" charset="0"/>
                          <a:cs typeface="Times New Roman" panose="02020603050405020304" pitchFamily="18" charset="0"/>
                        </a:rPr>
                        <a:t>84 516,5</a:t>
                      </a:r>
                    </a:p>
                  </a:txBody>
                  <a:tcPr marL="68580" marR="68580" marT="0" marB="0"/>
                </a:tc>
                <a:tc>
                  <a:txBody>
                    <a:bodyPr/>
                    <a:lstStyle/>
                    <a:p>
                      <a:pPr algn="ctr" fontAlgn="b"/>
                      <a:r>
                        <a:rPr lang="ru-RU" sz="1400" b="0" i="0" u="none" strike="noStrike">
                          <a:effectLst/>
                          <a:latin typeface="Times New Roman" panose="02020603050405020304" pitchFamily="18" charset="0"/>
                        </a:rPr>
                        <a:t>27 999,1</a:t>
                      </a:r>
                    </a:p>
                  </a:txBody>
                  <a:tcPr marL="9525" marR="9525" marT="9525" marB="0" anchor="b"/>
                </a:tc>
                <a:tc>
                  <a:txBody>
                    <a:bodyPr/>
                    <a:lstStyle/>
                    <a:p>
                      <a:pPr algn="ctr" fontAlgn="b"/>
                      <a:r>
                        <a:rPr lang="ru-RU" sz="1400" b="0" i="0" u="none" strike="noStrike" dirty="0">
                          <a:effectLst/>
                          <a:latin typeface="Times New Roman" panose="02020603050405020304" pitchFamily="18" charset="0"/>
                        </a:rPr>
                        <a:t>28 329,9</a:t>
                      </a:r>
                    </a:p>
                  </a:txBody>
                  <a:tcPr marL="9525" marR="9525" marT="9525" marB="0" anchor="b"/>
                </a:tc>
                <a:extLst>
                  <a:ext uri="{0D108BD9-81ED-4DB2-BD59-A6C34878D82A}">
                    <a16:rowId xmlns:a16="http://schemas.microsoft.com/office/drawing/2014/main" val="10009"/>
                  </a:ext>
                </a:extLst>
              </a:tr>
              <a:tr h="328303">
                <a:tc>
                  <a:txBody>
                    <a:bodyPr/>
                    <a:lstStyle/>
                    <a:p>
                      <a:pPr algn="just">
                        <a:lnSpc>
                          <a:spcPct val="107000"/>
                        </a:lnSpc>
                        <a:spcAft>
                          <a:spcPts val="0"/>
                        </a:spcAft>
                      </a:pPr>
                      <a:r>
                        <a:rPr lang="ru-RU" sz="1400" b="0" dirty="0">
                          <a:effectLst/>
                          <a:latin typeface="Times New Roman" panose="02020603050405020304" pitchFamily="18" charset="0"/>
                          <a:ea typeface="Times New Roman" panose="02020603050405020304" pitchFamily="18" charset="0"/>
                          <a:cs typeface="Times New Roman" panose="02020603050405020304" pitchFamily="18" charset="0"/>
                        </a:rPr>
                        <a:t>Физическая культура и спорт</a:t>
                      </a:r>
                      <a:endParaRPr lang="ru-RU"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1400" b="0">
                          <a:effectLst/>
                          <a:latin typeface="Calibri" panose="020F0502020204030204" pitchFamily="34" charset="0"/>
                          <a:ea typeface="Calibri" panose="020F0502020204030204" pitchFamily="34" charset="0"/>
                          <a:cs typeface="Times New Roman" panose="02020603050405020304" pitchFamily="18" charset="0"/>
                        </a:rPr>
                        <a:t>780</a:t>
                      </a:r>
                    </a:p>
                  </a:txBody>
                  <a:tcPr marL="68580" marR="68580" marT="0" marB="0"/>
                </a:tc>
                <a:tc>
                  <a:txBody>
                    <a:bodyPr/>
                    <a:lstStyle/>
                    <a:p>
                      <a:pPr algn="ctr" fontAlgn="ctr"/>
                      <a:r>
                        <a:rPr lang="ru-RU" sz="1400" b="0" i="0" u="none" strike="noStrike">
                          <a:effectLst/>
                          <a:latin typeface="Times New Roman" panose="02020603050405020304" pitchFamily="18" charset="0"/>
                        </a:rPr>
                        <a:t>280,0</a:t>
                      </a:r>
                    </a:p>
                  </a:txBody>
                  <a:tcPr marL="9525" marR="9525" marT="9525" marB="0" anchor="ctr"/>
                </a:tc>
                <a:tc>
                  <a:txBody>
                    <a:bodyPr/>
                    <a:lstStyle/>
                    <a:p>
                      <a:pPr algn="ctr" fontAlgn="ctr"/>
                      <a:r>
                        <a:rPr lang="ru-RU" sz="1400" b="0" i="0" u="none" strike="noStrike" dirty="0">
                          <a:effectLst/>
                          <a:latin typeface="Times New Roman" panose="02020603050405020304" pitchFamily="18" charset="0"/>
                        </a:rPr>
                        <a:t>281,0</a:t>
                      </a:r>
                    </a:p>
                  </a:txBody>
                  <a:tcPr marL="9525" marR="9525" marT="9525" marB="0" anchor="ctr"/>
                </a:tc>
                <a:extLst>
                  <a:ext uri="{0D108BD9-81ED-4DB2-BD59-A6C34878D82A}">
                    <a16:rowId xmlns:a16="http://schemas.microsoft.com/office/drawing/2014/main" val="10010"/>
                  </a:ext>
                </a:extLst>
              </a:tr>
              <a:tr h="328303">
                <a:tc>
                  <a:txBody>
                    <a:bodyPr/>
                    <a:lstStyle/>
                    <a:p>
                      <a:pPr algn="just">
                        <a:lnSpc>
                          <a:spcPct val="107000"/>
                        </a:lnSpc>
                        <a:spcAft>
                          <a:spcPts val="0"/>
                        </a:spcAft>
                      </a:pPr>
                      <a:r>
                        <a:rPr lang="ru-RU" sz="1400" b="0" dirty="0">
                          <a:effectLst/>
                          <a:latin typeface="Times New Roman" panose="02020603050405020304" pitchFamily="18" charset="0"/>
                          <a:ea typeface="Times New Roman" panose="02020603050405020304" pitchFamily="18" charset="0"/>
                          <a:cs typeface="Times New Roman" panose="02020603050405020304" pitchFamily="18" charset="0"/>
                        </a:rPr>
                        <a:t>Средства массовой информации</a:t>
                      </a:r>
                      <a:endParaRPr lang="ru-RU"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1400" b="0">
                          <a:effectLst/>
                          <a:latin typeface="Calibri" panose="020F0502020204030204" pitchFamily="34" charset="0"/>
                          <a:ea typeface="Calibri" panose="020F0502020204030204" pitchFamily="34" charset="0"/>
                          <a:cs typeface="Times New Roman" panose="02020603050405020304" pitchFamily="18" charset="0"/>
                        </a:rPr>
                        <a:t>100,0</a:t>
                      </a:r>
                    </a:p>
                  </a:txBody>
                  <a:tcPr marL="68580" marR="68580" marT="0" marB="0"/>
                </a:tc>
                <a:tc>
                  <a:txBody>
                    <a:bodyPr/>
                    <a:lstStyle/>
                    <a:p>
                      <a:pPr algn="ctr" fontAlgn="ctr"/>
                      <a:r>
                        <a:rPr lang="ru-RU" sz="1400" b="0" i="0" u="none" strike="noStrike">
                          <a:effectLst/>
                          <a:latin typeface="Times New Roman" panose="02020603050405020304" pitchFamily="18" charset="0"/>
                        </a:rPr>
                        <a:t>100,0</a:t>
                      </a:r>
                    </a:p>
                  </a:txBody>
                  <a:tcPr marL="9525" marR="9525" marT="9525" marB="0" anchor="ctr"/>
                </a:tc>
                <a:tc>
                  <a:txBody>
                    <a:bodyPr/>
                    <a:lstStyle/>
                    <a:p>
                      <a:pPr algn="ctr" fontAlgn="ctr"/>
                      <a:r>
                        <a:rPr lang="ru-RU" sz="1400" b="0" i="0" u="none" strike="noStrike" dirty="0">
                          <a:effectLst/>
                          <a:latin typeface="Times New Roman" panose="02020603050405020304" pitchFamily="18" charset="0"/>
                        </a:rPr>
                        <a:t>100,0</a:t>
                      </a:r>
                    </a:p>
                  </a:txBody>
                  <a:tcPr marL="9525" marR="9525" marT="9525" marB="0" anchor="ctr"/>
                </a:tc>
                <a:extLst>
                  <a:ext uri="{0D108BD9-81ED-4DB2-BD59-A6C34878D82A}">
                    <a16:rowId xmlns:a16="http://schemas.microsoft.com/office/drawing/2014/main" val="10011"/>
                  </a:ext>
                </a:extLst>
              </a:tr>
              <a:tr h="328303">
                <a:tc>
                  <a:txBody>
                    <a:bodyPr/>
                    <a:lstStyle/>
                    <a:p>
                      <a:pPr algn="just">
                        <a:lnSpc>
                          <a:spcPct val="107000"/>
                        </a:lnSpc>
                        <a:spcAft>
                          <a:spcPts val="0"/>
                        </a:spcAft>
                      </a:pPr>
                      <a:r>
                        <a:rPr lang="ru-RU" sz="1400" b="0" dirty="0">
                          <a:effectLst/>
                          <a:latin typeface="Times New Roman" panose="02020603050405020304" pitchFamily="18" charset="0"/>
                          <a:ea typeface="Times New Roman" panose="02020603050405020304" pitchFamily="18" charset="0"/>
                          <a:cs typeface="Times New Roman" panose="02020603050405020304" pitchFamily="18" charset="0"/>
                        </a:rPr>
                        <a:t>Обслуживание государственного долга</a:t>
                      </a:r>
                      <a:endParaRPr lang="ru-RU"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1400" b="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tc>
                <a:tc>
                  <a:txBody>
                    <a:bodyPr/>
                    <a:lstStyle/>
                    <a:p>
                      <a:r>
                        <a:rPr lang="ru-RU" sz="1400" b="0" dirty="0" smtClean="0"/>
                        <a:t>0</a:t>
                      </a:r>
                      <a:endParaRPr lang="ru-RU" sz="1400" b="0" dirty="0"/>
                    </a:p>
                  </a:txBody>
                  <a:tcPr/>
                </a:tc>
                <a:tc>
                  <a:txBody>
                    <a:bodyPr/>
                    <a:lstStyle/>
                    <a:p>
                      <a:r>
                        <a:rPr lang="ru-RU" sz="1400" b="0" dirty="0" smtClean="0"/>
                        <a:t>0</a:t>
                      </a:r>
                      <a:endParaRPr lang="ru-RU" sz="1400" b="0" dirty="0"/>
                    </a:p>
                  </a:txBody>
                  <a:tcPr/>
                </a:tc>
                <a:extLst>
                  <a:ext uri="{0D108BD9-81ED-4DB2-BD59-A6C34878D82A}">
                    <a16:rowId xmlns:a16="http://schemas.microsoft.com/office/drawing/2014/main" val="10012"/>
                  </a:ext>
                </a:extLst>
              </a:tr>
              <a:tr h="328303">
                <a:tc>
                  <a:txBody>
                    <a:bodyPr/>
                    <a:lstStyle/>
                    <a:p>
                      <a:pPr algn="just">
                        <a:lnSpc>
                          <a:spcPct val="107000"/>
                        </a:lnSpc>
                        <a:spcAft>
                          <a:spcPts val="0"/>
                        </a:spcAft>
                      </a:pPr>
                      <a:r>
                        <a:rPr lang="ru-RU" sz="1400" b="0" dirty="0">
                          <a:effectLst/>
                          <a:latin typeface="Times New Roman" panose="02020603050405020304" pitchFamily="18" charset="0"/>
                          <a:ea typeface="Times New Roman" panose="02020603050405020304" pitchFamily="18" charset="0"/>
                          <a:cs typeface="Times New Roman" panose="02020603050405020304" pitchFamily="18" charset="0"/>
                        </a:rPr>
                        <a:t>Межбюджетные трансферты</a:t>
                      </a:r>
                      <a:endParaRPr lang="ru-RU"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1400" b="0" dirty="0">
                          <a:effectLst/>
                          <a:latin typeface="Calibri" panose="020F0502020204030204" pitchFamily="34" charset="0"/>
                          <a:ea typeface="Calibri" panose="020F0502020204030204" pitchFamily="34" charset="0"/>
                          <a:cs typeface="Times New Roman" panose="02020603050405020304" pitchFamily="18" charset="0"/>
                        </a:rPr>
                        <a:t>20 819,7</a:t>
                      </a:r>
                    </a:p>
                  </a:txBody>
                  <a:tcPr marL="68580" marR="68580" marT="0" marB="0"/>
                </a:tc>
                <a:tc>
                  <a:txBody>
                    <a:bodyPr/>
                    <a:lstStyle/>
                    <a:p>
                      <a:pPr algn="ctr" fontAlgn="ctr"/>
                      <a:r>
                        <a:rPr lang="ru-RU" sz="1400" b="0" i="0" u="none" strike="noStrike">
                          <a:effectLst/>
                          <a:latin typeface="Times New Roman" panose="02020603050405020304" pitchFamily="18" charset="0"/>
                        </a:rPr>
                        <a:t>20 819,7</a:t>
                      </a:r>
                    </a:p>
                  </a:txBody>
                  <a:tcPr marL="9525" marR="9525" marT="9525" marB="0" anchor="ctr"/>
                </a:tc>
                <a:tc>
                  <a:txBody>
                    <a:bodyPr/>
                    <a:lstStyle/>
                    <a:p>
                      <a:pPr algn="ctr" fontAlgn="ctr"/>
                      <a:r>
                        <a:rPr lang="ru-RU" sz="1400" b="0" i="0" u="none" strike="noStrike" dirty="0">
                          <a:effectLst/>
                          <a:latin typeface="Times New Roman" panose="02020603050405020304" pitchFamily="18" charset="0"/>
                        </a:rPr>
                        <a:t>20 819,7</a:t>
                      </a:r>
                    </a:p>
                  </a:txBody>
                  <a:tcPr marL="9525" marR="9525" marT="9525" marB="0" anchor="ctr"/>
                </a:tc>
                <a:extLst>
                  <a:ext uri="{0D108BD9-81ED-4DB2-BD59-A6C34878D82A}">
                    <a16:rowId xmlns:a16="http://schemas.microsoft.com/office/drawing/2014/main" val="10013"/>
                  </a:ext>
                </a:extLst>
              </a:tr>
              <a:tr h="328303">
                <a:tc>
                  <a:txBody>
                    <a:bodyPr/>
                    <a:lstStyle/>
                    <a:p>
                      <a:endParaRPr lang="ru-RU" sz="1400" b="0"/>
                    </a:p>
                  </a:txBody>
                  <a:tcPr/>
                </a:tc>
                <a:tc>
                  <a:txBody>
                    <a:bodyPr/>
                    <a:lstStyle/>
                    <a:p>
                      <a:r>
                        <a:rPr lang="ru-RU" sz="1400" b="0" dirty="0" smtClean="0"/>
                        <a:t>553627,8</a:t>
                      </a:r>
                      <a:endParaRPr lang="ru-RU" sz="1400" b="0" dirty="0"/>
                    </a:p>
                  </a:txBody>
                  <a:tcPr/>
                </a:tc>
                <a:tc>
                  <a:txBody>
                    <a:bodyPr/>
                    <a:lstStyle/>
                    <a:p>
                      <a:pPr algn="ctr" fontAlgn="b"/>
                      <a:r>
                        <a:rPr lang="ru-RU" sz="1400" b="0" i="0" u="none" strike="noStrike">
                          <a:effectLst/>
                          <a:latin typeface="Times New Roman" panose="02020603050405020304" pitchFamily="18" charset="0"/>
                        </a:rPr>
                        <a:t>514 431,6</a:t>
                      </a:r>
                    </a:p>
                  </a:txBody>
                  <a:tcPr marL="9525" marR="9525" marT="9525" marB="0" anchor="b"/>
                </a:tc>
                <a:tc>
                  <a:txBody>
                    <a:bodyPr/>
                    <a:lstStyle/>
                    <a:p>
                      <a:pPr algn="ctr" fontAlgn="b"/>
                      <a:r>
                        <a:rPr lang="ru-RU" sz="1400" b="0" i="0" u="none" strike="noStrike" dirty="0">
                          <a:effectLst/>
                          <a:latin typeface="Times New Roman" panose="02020603050405020304" pitchFamily="18" charset="0"/>
                        </a:rPr>
                        <a:t>522 355,3</a:t>
                      </a:r>
                    </a:p>
                  </a:txBody>
                  <a:tcPr marL="9525" marR="9525" marT="9525" marB="0" anchor="b"/>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110243948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352540"/>
            <a:ext cx="8596668" cy="1057619"/>
          </a:xfrm>
        </p:spPr>
        <p:txBody>
          <a:bodyPr>
            <a:normAutofit/>
          </a:bodyPr>
          <a:lstStyle/>
          <a:p>
            <a:pPr algn="ctr"/>
            <a:r>
              <a:rPr lang="ru-RU" sz="2400" dirty="0" smtClean="0">
                <a:solidFill>
                  <a:schemeClr val="accent2">
                    <a:lumMod val="50000"/>
                  </a:schemeClr>
                </a:solidFill>
              </a:rPr>
              <a:t>Распределение бюджетных </a:t>
            </a:r>
            <a:r>
              <a:rPr lang="ru-RU" sz="2400" dirty="0">
                <a:solidFill>
                  <a:schemeClr val="accent2">
                    <a:lumMod val="50000"/>
                  </a:schemeClr>
                </a:solidFill>
              </a:rPr>
              <a:t>ассигнований на реализацию муниципальных </a:t>
            </a:r>
            <a:r>
              <a:rPr lang="ru-RU" sz="2400" dirty="0" smtClean="0">
                <a:solidFill>
                  <a:schemeClr val="accent2">
                    <a:lumMod val="50000"/>
                  </a:schemeClr>
                </a:solidFill>
              </a:rPr>
              <a:t>целевых программ </a:t>
            </a:r>
            <a:r>
              <a:rPr lang="ru-RU" sz="2400" dirty="0">
                <a:solidFill>
                  <a:schemeClr val="accent2">
                    <a:lumMod val="50000"/>
                  </a:schemeClr>
                </a:solidFill>
              </a:rPr>
              <a:t>на </a:t>
            </a:r>
            <a:r>
              <a:rPr lang="ru-RU" sz="2400" dirty="0" smtClean="0">
                <a:solidFill>
                  <a:schemeClr val="accent2">
                    <a:lumMod val="50000"/>
                  </a:schemeClr>
                </a:solidFill>
              </a:rPr>
              <a:t>2019 </a:t>
            </a:r>
            <a:r>
              <a:rPr lang="ru-RU" sz="2400" dirty="0">
                <a:solidFill>
                  <a:schemeClr val="accent2">
                    <a:lumMod val="50000"/>
                  </a:schemeClr>
                </a:solidFill>
              </a:rPr>
              <a:t>год.</a:t>
            </a:r>
          </a:p>
        </p:txBody>
      </p:sp>
      <p:graphicFrame>
        <p:nvGraphicFramePr>
          <p:cNvPr id="5" name="Объект 4"/>
          <p:cNvGraphicFramePr>
            <a:graphicFrameLocks noGrp="1"/>
          </p:cNvGraphicFramePr>
          <p:nvPr>
            <p:ph idx="1"/>
            <p:extLst>
              <p:ext uri="{D42A27DB-BD31-4B8C-83A1-F6EECF244321}">
                <p14:modId xmlns:p14="http://schemas.microsoft.com/office/powerpoint/2010/main" val="2914961966"/>
              </p:ext>
            </p:extLst>
          </p:nvPr>
        </p:nvGraphicFramePr>
        <p:xfrm>
          <a:off x="677863" y="1266939"/>
          <a:ext cx="8596311" cy="5453653"/>
        </p:xfrm>
        <a:graphic>
          <a:graphicData uri="http://schemas.openxmlformats.org/drawingml/2006/table">
            <a:tbl>
              <a:tblPr>
                <a:tableStyleId>{5C22544A-7EE6-4342-B048-85BDC9FD1C3A}</a:tableStyleId>
              </a:tblPr>
              <a:tblGrid>
                <a:gridCol w="4017471">
                  <a:extLst>
                    <a:ext uri="{9D8B030D-6E8A-4147-A177-3AD203B41FA5}">
                      <a16:colId xmlns:a16="http://schemas.microsoft.com/office/drawing/2014/main" val="20000"/>
                    </a:ext>
                  </a:extLst>
                </a:gridCol>
                <a:gridCol w="3556300">
                  <a:extLst>
                    <a:ext uri="{9D8B030D-6E8A-4147-A177-3AD203B41FA5}">
                      <a16:colId xmlns:a16="http://schemas.microsoft.com/office/drawing/2014/main" val="20001"/>
                    </a:ext>
                  </a:extLst>
                </a:gridCol>
                <a:gridCol w="1022540">
                  <a:extLst>
                    <a:ext uri="{9D8B030D-6E8A-4147-A177-3AD203B41FA5}">
                      <a16:colId xmlns:a16="http://schemas.microsoft.com/office/drawing/2014/main" val="20002"/>
                    </a:ext>
                  </a:extLst>
                </a:gridCol>
              </a:tblGrid>
              <a:tr h="1296482">
                <a:tc rowSpan="7">
                  <a:txBody>
                    <a:bodyPr/>
                    <a:lstStyle/>
                    <a:p>
                      <a:pPr algn="ctr" fontAlgn="ctr"/>
                      <a:r>
                        <a:rPr lang="ru-RU" sz="1400" b="0" i="0" u="none" strike="noStrike" dirty="0">
                          <a:effectLst/>
                          <a:latin typeface="Times New Roman" panose="02020603050405020304" pitchFamily="18" charset="0"/>
                        </a:rPr>
                        <a:t>Муниципальное казенное учреждение "Управление образования" администрации муниципального района "Бай-</a:t>
                      </a:r>
                      <a:r>
                        <a:rPr lang="ru-RU" sz="1400" b="0" i="0" u="none" strike="noStrike" dirty="0" err="1">
                          <a:effectLst/>
                          <a:latin typeface="Times New Roman" panose="02020603050405020304" pitchFamily="18" charset="0"/>
                        </a:rPr>
                        <a:t>Тайгинский</a:t>
                      </a:r>
                      <a:r>
                        <a:rPr lang="ru-RU" sz="1400" b="0" i="0" u="none" strike="noStrike" dirty="0">
                          <a:effectLst/>
                          <a:latin typeface="Times New Roman" panose="02020603050405020304" pitchFamily="18" charset="0"/>
                        </a:rPr>
                        <a:t> </a:t>
                      </a:r>
                      <a:r>
                        <a:rPr lang="ru-RU" sz="1400" b="0" i="0" u="none" strike="noStrike" dirty="0" err="1">
                          <a:effectLst/>
                          <a:latin typeface="Times New Roman" panose="02020603050405020304" pitchFamily="18" charset="0"/>
                        </a:rPr>
                        <a:t>кожуун</a:t>
                      </a:r>
                      <a:r>
                        <a:rPr lang="ru-RU" sz="1400" b="0" i="0" u="none" strike="noStrike" dirty="0">
                          <a:effectLst/>
                          <a:latin typeface="Times New Roman" panose="02020603050405020304" pitchFamily="18" charset="0"/>
                        </a:rPr>
                        <a:t> Республики Тыва"</a:t>
                      </a:r>
                    </a:p>
                  </a:txBody>
                  <a:tcPr marL="9525" marR="9525" marT="9525" marB="0" anchor="ctr"/>
                </a:tc>
                <a:tc>
                  <a:txBody>
                    <a:bodyPr/>
                    <a:lstStyle/>
                    <a:p>
                      <a:pPr algn="l" fontAlgn="ctr"/>
                      <a:r>
                        <a:rPr lang="ru-RU" sz="1400" b="1" i="1" u="none" strike="noStrike" dirty="0">
                          <a:effectLst/>
                          <a:latin typeface="Times New Roman" panose="02020603050405020304" pitchFamily="18" charset="0"/>
                        </a:rPr>
                        <a:t>1. Муниципальная программа "Развитие образования на 2018-2020 годы муниципального района "Бай-</a:t>
                      </a:r>
                      <a:r>
                        <a:rPr lang="ru-RU" sz="1400" b="1" i="1" u="none" strike="noStrike" dirty="0" err="1">
                          <a:effectLst/>
                          <a:latin typeface="Times New Roman" panose="02020603050405020304" pitchFamily="18" charset="0"/>
                        </a:rPr>
                        <a:t>Тайгинский</a:t>
                      </a:r>
                      <a:r>
                        <a:rPr lang="ru-RU" sz="1400" b="1" i="1" u="none" strike="noStrike" dirty="0">
                          <a:effectLst/>
                          <a:latin typeface="Times New Roman" panose="02020603050405020304" pitchFamily="18" charset="0"/>
                        </a:rPr>
                        <a:t> </a:t>
                      </a:r>
                      <a:r>
                        <a:rPr lang="ru-RU" sz="1400" b="1" i="1" u="none" strike="noStrike" dirty="0" err="1">
                          <a:effectLst/>
                          <a:latin typeface="Times New Roman" panose="02020603050405020304" pitchFamily="18" charset="0"/>
                        </a:rPr>
                        <a:t>кожуун</a:t>
                      </a:r>
                      <a:r>
                        <a:rPr lang="ru-RU" sz="1400" b="1" i="1" u="none" strike="noStrike" dirty="0">
                          <a:effectLst/>
                          <a:latin typeface="Times New Roman" panose="02020603050405020304" pitchFamily="18" charset="0"/>
                        </a:rPr>
                        <a:t> Республики Тыва""</a:t>
                      </a:r>
                    </a:p>
                  </a:txBody>
                  <a:tcPr marL="9525" marR="9525" marT="9525" marB="0" anchor="ctr"/>
                </a:tc>
                <a:tc>
                  <a:txBody>
                    <a:bodyPr/>
                    <a:lstStyle/>
                    <a:p>
                      <a:pPr algn="ctr" fontAlgn="ctr"/>
                      <a:r>
                        <a:rPr lang="ru-RU" sz="1400" b="1" i="1" u="none" strike="noStrike">
                          <a:effectLst/>
                          <a:latin typeface="Times New Roman" panose="02020603050405020304" pitchFamily="18" charset="0"/>
                        </a:rPr>
                        <a:t>361 852,1</a:t>
                      </a:r>
                    </a:p>
                  </a:txBody>
                  <a:tcPr marL="9525" marR="9525" marT="9525" marB="0" anchor="ctr"/>
                </a:tc>
                <a:extLst>
                  <a:ext uri="{0D108BD9-81ED-4DB2-BD59-A6C34878D82A}">
                    <a16:rowId xmlns:a16="http://schemas.microsoft.com/office/drawing/2014/main" val="10000"/>
                  </a:ext>
                </a:extLst>
              </a:tr>
              <a:tr h="460974">
                <a:tc vMerge="1">
                  <a:txBody>
                    <a:bodyPr/>
                    <a:lstStyle/>
                    <a:p>
                      <a:endParaRPr lang="ru-RU"/>
                    </a:p>
                  </a:txBody>
                  <a:tcPr/>
                </a:tc>
                <a:tc>
                  <a:txBody>
                    <a:bodyPr/>
                    <a:lstStyle/>
                    <a:p>
                      <a:pPr algn="l" fontAlgn="ctr"/>
                      <a:r>
                        <a:rPr lang="ru-RU" sz="1400" b="0" i="0" u="none" strike="noStrike" dirty="0">
                          <a:effectLst/>
                          <a:latin typeface="Times New Roman" panose="02020603050405020304" pitchFamily="18" charset="0"/>
                        </a:rPr>
                        <a:t>1.1. Подпрограмма "Развитие дошкольного образования"</a:t>
                      </a:r>
                    </a:p>
                  </a:txBody>
                  <a:tcPr marL="9525" marR="9525" marT="9525" marB="0" anchor="ctr"/>
                </a:tc>
                <a:tc>
                  <a:txBody>
                    <a:bodyPr/>
                    <a:lstStyle/>
                    <a:p>
                      <a:pPr algn="ctr" fontAlgn="ctr"/>
                      <a:r>
                        <a:rPr lang="ru-RU" sz="1400" b="0" i="0" u="none" strike="noStrike">
                          <a:effectLst/>
                          <a:latin typeface="Times New Roman" panose="02020603050405020304" pitchFamily="18" charset="0"/>
                        </a:rPr>
                        <a:t>90 519,1</a:t>
                      </a:r>
                    </a:p>
                  </a:txBody>
                  <a:tcPr marL="9525" marR="9525" marT="9525" marB="0" anchor="ctr"/>
                </a:tc>
                <a:extLst>
                  <a:ext uri="{0D108BD9-81ED-4DB2-BD59-A6C34878D82A}">
                    <a16:rowId xmlns:a16="http://schemas.microsoft.com/office/drawing/2014/main" val="10001"/>
                  </a:ext>
                </a:extLst>
              </a:tr>
              <a:tr h="460974">
                <a:tc vMerge="1">
                  <a:txBody>
                    <a:bodyPr/>
                    <a:lstStyle/>
                    <a:p>
                      <a:endParaRPr lang="ru-RU"/>
                    </a:p>
                  </a:txBody>
                  <a:tcPr/>
                </a:tc>
                <a:tc>
                  <a:txBody>
                    <a:bodyPr/>
                    <a:lstStyle/>
                    <a:p>
                      <a:pPr algn="l" fontAlgn="ctr"/>
                      <a:r>
                        <a:rPr lang="ru-RU" sz="1400" b="0" i="0" u="none" strike="noStrike" dirty="0">
                          <a:effectLst/>
                          <a:latin typeface="Times New Roman" panose="02020603050405020304" pitchFamily="18" charset="0"/>
                        </a:rPr>
                        <a:t>1.2. Подпрограмма "Развитие общего образования"</a:t>
                      </a:r>
                    </a:p>
                  </a:txBody>
                  <a:tcPr marL="9525" marR="9525" marT="9525" marB="0" anchor="ctr"/>
                </a:tc>
                <a:tc>
                  <a:txBody>
                    <a:bodyPr/>
                    <a:lstStyle/>
                    <a:p>
                      <a:pPr algn="ctr" fontAlgn="ctr"/>
                      <a:r>
                        <a:rPr lang="ru-RU" sz="1400" b="0" i="0" u="none" strike="noStrike" dirty="0">
                          <a:effectLst/>
                          <a:latin typeface="Times New Roman" panose="02020603050405020304" pitchFamily="18" charset="0"/>
                        </a:rPr>
                        <a:t>204 658,4</a:t>
                      </a:r>
                    </a:p>
                  </a:txBody>
                  <a:tcPr marL="9525" marR="9525" marT="9525" marB="0" anchor="ctr"/>
                </a:tc>
                <a:extLst>
                  <a:ext uri="{0D108BD9-81ED-4DB2-BD59-A6C34878D82A}">
                    <a16:rowId xmlns:a16="http://schemas.microsoft.com/office/drawing/2014/main" val="10002"/>
                  </a:ext>
                </a:extLst>
              </a:tr>
              <a:tr h="460974">
                <a:tc vMerge="1">
                  <a:txBody>
                    <a:bodyPr/>
                    <a:lstStyle/>
                    <a:p>
                      <a:endParaRPr lang="ru-RU"/>
                    </a:p>
                  </a:txBody>
                  <a:tcPr/>
                </a:tc>
                <a:tc>
                  <a:txBody>
                    <a:bodyPr/>
                    <a:lstStyle/>
                    <a:p>
                      <a:pPr algn="l" fontAlgn="ctr"/>
                      <a:r>
                        <a:rPr lang="ru-RU" sz="1400" b="0" i="0" u="none" strike="noStrike">
                          <a:effectLst/>
                          <a:latin typeface="Times New Roman" panose="02020603050405020304" pitchFamily="18" charset="0"/>
                        </a:rPr>
                        <a:t>1.3. Подпрограмма "Развитие дополнительного образования детей"</a:t>
                      </a:r>
                    </a:p>
                  </a:txBody>
                  <a:tcPr marL="9525" marR="9525" marT="9525" marB="0" anchor="ctr"/>
                </a:tc>
                <a:tc>
                  <a:txBody>
                    <a:bodyPr/>
                    <a:lstStyle/>
                    <a:p>
                      <a:pPr algn="ctr" fontAlgn="ctr"/>
                      <a:r>
                        <a:rPr lang="ru-RU" sz="1400" b="0" i="0" u="none" strike="noStrike" dirty="0">
                          <a:effectLst/>
                          <a:latin typeface="Times New Roman" panose="02020603050405020304" pitchFamily="18" charset="0"/>
                        </a:rPr>
                        <a:t>50 789,2</a:t>
                      </a:r>
                    </a:p>
                  </a:txBody>
                  <a:tcPr marL="9525" marR="9525" marT="9525" marB="0" anchor="ctr"/>
                </a:tc>
                <a:extLst>
                  <a:ext uri="{0D108BD9-81ED-4DB2-BD59-A6C34878D82A}">
                    <a16:rowId xmlns:a16="http://schemas.microsoft.com/office/drawing/2014/main" val="10003"/>
                  </a:ext>
                </a:extLst>
              </a:tr>
              <a:tr h="460974">
                <a:tc vMerge="1">
                  <a:txBody>
                    <a:bodyPr/>
                    <a:lstStyle/>
                    <a:p>
                      <a:endParaRPr lang="ru-RU"/>
                    </a:p>
                  </a:txBody>
                  <a:tcPr/>
                </a:tc>
                <a:tc>
                  <a:txBody>
                    <a:bodyPr/>
                    <a:lstStyle/>
                    <a:p>
                      <a:pPr algn="l" fontAlgn="ctr"/>
                      <a:r>
                        <a:rPr lang="ru-RU" sz="1400" b="0" i="0" u="none" strike="noStrike" dirty="0">
                          <a:effectLst/>
                          <a:latin typeface="Times New Roman" panose="02020603050405020304" pitchFamily="18" charset="0"/>
                        </a:rPr>
                        <a:t>1.5. Подпрограмма "Отдых и оздоровление  детей"</a:t>
                      </a:r>
                    </a:p>
                  </a:txBody>
                  <a:tcPr marL="9525" marR="9525" marT="9525" marB="0" anchor="ctr"/>
                </a:tc>
                <a:tc>
                  <a:txBody>
                    <a:bodyPr/>
                    <a:lstStyle/>
                    <a:p>
                      <a:pPr algn="ctr" fontAlgn="ctr"/>
                      <a:r>
                        <a:rPr lang="ru-RU" sz="1400" b="0" i="0" u="none" strike="noStrike" dirty="0">
                          <a:effectLst/>
                          <a:latin typeface="Times New Roman" panose="02020603050405020304" pitchFamily="18" charset="0"/>
                        </a:rPr>
                        <a:t>2 370,0</a:t>
                      </a:r>
                    </a:p>
                  </a:txBody>
                  <a:tcPr marL="9525" marR="9525" marT="9525" marB="0" anchor="ctr"/>
                </a:tc>
                <a:extLst>
                  <a:ext uri="{0D108BD9-81ED-4DB2-BD59-A6C34878D82A}">
                    <a16:rowId xmlns:a16="http://schemas.microsoft.com/office/drawing/2014/main" val="10004"/>
                  </a:ext>
                </a:extLst>
              </a:tr>
              <a:tr h="1236950">
                <a:tc vMerge="1">
                  <a:txBody>
                    <a:bodyPr/>
                    <a:lstStyle/>
                    <a:p>
                      <a:endParaRPr lang="ru-RU"/>
                    </a:p>
                  </a:txBody>
                  <a:tcPr/>
                </a:tc>
                <a:tc>
                  <a:txBody>
                    <a:bodyPr/>
                    <a:lstStyle/>
                    <a:p>
                      <a:pPr algn="l" fontAlgn="ctr"/>
                      <a:r>
                        <a:rPr lang="ru-RU" sz="1400" b="0" i="0" u="none" strike="noStrike" dirty="0">
                          <a:effectLst/>
                          <a:latin typeface="Times New Roman" panose="02020603050405020304" pitchFamily="18" charset="0"/>
                        </a:rPr>
                        <a:t>1.8. Подпрограмма "Предоставление компенсации расходов на оплату жилых помещений, отопления и освещения педагогическим работникам, проживающим и работающим в сельской местности"</a:t>
                      </a:r>
                    </a:p>
                  </a:txBody>
                  <a:tcPr marL="9525" marR="9525" marT="9525" marB="0" anchor="ctr"/>
                </a:tc>
                <a:tc>
                  <a:txBody>
                    <a:bodyPr/>
                    <a:lstStyle/>
                    <a:p>
                      <a:pPr algn="ctr" fontAlgn="ctr"/>
                      <a:r>
                        <a:rPr lang="ru-RU" sz="1400" b="0" i="0" u="none" strike="noStrike" dirty="0">
                          <a:effectLst/>
                          <a:latin typeface="Times New Roman" panose="02020603050405020304" pitchFamily="18" charset="0"/>
                        </a:rPr>
                        <a:t>1 367,8</a:t>
                      </a:r>
                    </a:p>
                  </a:txBody>
                  <a:tcPr marL="9525" marR="9525" marT="9525" marB="0" anchor="ctr"/>
                </a:tc>
                <a:extLst>
                  <a:ext uri="{0D108BD9-81ED-4DB2-BD59-A6C34878D82A}">
                    <a16:rowId xmlns:a16="http://schemas.microsoft.com/office/drawing/2014/main" val="10005"/>
                  </a:ext>
                </a:extLst>
              </a:tr>
              <a:tr h="1031957">
                <a:tc vMerge="1">
                  <a:txBody>
                    <a:bodyPr/>
                    <a:lstStyle/>
                    <a:p>
                      <a:endParaRPr lang="ru-RU"/>
                    </a:p>
                  </a:txBody>
                  <a:tcPr/>
                </a:tc>
                <a:tc>
                  <a:txBody>
                    <a:bodyPr/>
                    <a:lstStyle/>
                    <a:p>
                      <a:pPr algn="l" fontAlgn="ctr"/>
                      <a:r>
                        <a:rPr lang="ru-RU" sz="1400" b="0" i="0" u="none" strike="noStrike">
                          <a:effectLst/>
                          <a:latin typeface="Times New Roman" panose="02020603050405020304" pitchFamily="18" charset="0"/>
                        </a:rPr>
                        <a:t>1.9. Подпрограмма "Обеспечение реализации муниципальной программы "Развитие образования на 2018-2020 годы муниципального района "Бай-Тайгинский кожуун РТ"</a:t>
                      </a:r>
                    </a:p>
                  </a:txBody>
                  <a:tcPr marL="9525" marR="9525" marT="9525" marB="0" anchor="ctr"/>
                </a:tc>
                <a:tc>
                  <a:txBody>
                    <a:bodyPr/>
                    <a:lstStyle/>
                    <a:p>
                      <a:pPr algn="ctr" fontAlgn="ctr"/>
                      <a:r>
                        <a:rPr lang="ru-RU" sz="1400" b="0" i="0" u="none" strike="noStrike" dirty="0">
                          <a:effectLst/>
                          <a:latin typeface="Times New Roman" panose="02020603050405020304" pitchFamily="18" charset="0"/>
                        </a:rPr>
                        <a:t>12 147,6</a:t>
                      </a:r>
                    </a:p>
                  </a:txBody>
                  <a:tcPr marL="9525" marR="9525" marT="9525" marB="0"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74876962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5670014"/>
          </a:xfrm>
        </p:spPr>
        <p:txBody>
          <a:bodyPr/>
          <a:lstStyle/>
          <a:p>
            <a:endParaRPr lang="ru-RU" dirty="0"/>
          </a:p>
        </p:txBody>
      </p:sp>
      <p:graphicFrame>
        <p:nvGraphicFramePr>
          <p:cNvPr id="3" name="Таблица 2"/>
          <p:cNvGraphicFramePr>
            <a:graphicFrameLocks noGrp="1"/>
          </p:cNvGraphicFramePr>
          <p:nvPr>
            <p:extLst>
              <p:ext uri="{D42A27DB-BD31-4B8C-83A1-F6EECF244321}">
                <p14:modId xmlns:p14="http://schemas.microsoft.com/office/powerpoint/2010/main" val="1622030380"/>
              </p:ext>
            </p:extLst>
          </p:nvPr>
        </p:nvGraphicFramePr>
        <p:xfrm>
          <a:off x="677863" y="609598"/>
          <a:ext cx="8596311" cy="6299173"/>
        </p:xfrm>
        <a:graphic>
          <a:graphicData uri="http://schemas.openxmlformats.org/drawingml/2006/table">
            <a:tbl>
              <a:tblPr>
                <a:tableStyleId>{5C22544A-7EE6-4342-B048-85BDC9FD1C3A}</a:tableStyleId>
              </a:tblPr>
              <a:tblGrid>
                <a:gridCol w="4017471">
                  <a:extLst>
                    <a:ext uri="{9D8B030D-6E8A-4147-A177-3AD203B41FA5}">
                      <a16:colId xmlns:a16="http://schemas.microsoft.com/office/drawing/2014/main" val="20000"/>
                    </a:ext>
                  </a:extLst>
                </a:gridCol>
                <a:gridCol w="3435114">
                  <a:extLst>
                    <a:ext uri="{9D8B030D-6E8A-4147-A177-3AD203B41FA5}">
                      <a16:colId xmlns:a16="http://schemas.microsoft.com/office/drawing/2014/main" val="20001"/>
                    </a:ext>
                  </a:extLst>
                </a:gridCol>
                <a:gridCol w="1143726">
                  <a:extLst>
                    <a:ext uri="{9D8B030D-6E8A-4147-A177-3AD203B41FA5}">
                      <a16:colId xmlns:a16="http://schemas.microsoft.com/office/drawing/2014/main" val="20002"/>
                    </a:ext>
                  </a:extLst>
                </a:gridCol>
              </a:tblGrid>
              <a:tr h="1803630">
                <a:tc rowSpan="6">
                  <a:txBody>
                    <a:bodyPr/>
                    <a:lstStyle/>
                    <a:p>
                      <a:pPr algn="ctr" fontAlgn="ctr"/>
                      <a:r>
                        <a:rPr lang="ru-RU" sz="1400" b="0" i="0" u="none" strike="noStrike" dirty="0">
                          <a:effectLst/>
                          <a:latin typeface="Times New Roman" panose="02020603050405020304" pitchFamily="18" charset="0"/>
                        </a:rPr>
                        <a:t>Муниципальное казенное учреждение "Управление культуры" администрации муниципального района "Бай-</a:t>
                      </a:r>
                      <a:r>
                        <a:rPr lang="ru-RU" sz="1400" b="0" i="0" u="none" strike="noStrike" dirty="0" err="1">
                          <a:effectLst/>
                          <a:latin typeface="Times New Roman" panose="02020603050405020304" pitchFamily="18" charset="0"/>
                        </a:rPr>
                        <a:t>Тайгинский</a:t>
                      </a:r>
                      <a:r>
                        <a:rPr lang="ru-RU" sz="1400" b="0" i="0" u="none" strike="noStrike" dirty="0">
                          <a:effectLst/>
                          <a:latin typeface="Times New Roman" panose="02020603050405020304" pitchFamily="18" charset="0"/>
                        </a:rPr>
                        <a:t> </a:t>
                      </a:r>
                      <a:r>
                        <a:rPr lang="ru-RU" sz="1400" b="0" i="0" u="none" strike="noStrike" dirty="0" err="1">
                          <a:effectLst/>
                          <a:latin typeface="Times New Roman" panose="02020603050405020304" pitchFamily="18" charset="0"/>
                        </a:rPr>
                        <a:t>кожуун</a:t>
                      </a:r>
                      <a:r>
                        <a:rPr lang="ru-RU" sz="1400" b="0" i="0" u="none" strike="noStrike" dirty="0">
                          <a:effectLst/>
                          <a:latin typeface="Times New Roman" panose="02020603050405020304" pitchFamily="18" charset="0"/>
                        </a:rPr>
                        <a:t> Республики Тыва"</a:t>
                      </a:r>
                    </a:p>
                  </a:txBody>
                  <a:tcPr marL="9525" marR="9525" marT="9525" marB="0" anchor="ctr"/>
                </a:tc>
                <a:tc>
                  <a:txBody>
                    <a:bodyPr/>
                    <a:lstStyle/>
                    <a:p>
                      <a:pPr algn="l" fontAlgn="ctr"/>
                      <a:r>
                        <a:rPr lang="ru-RU" sz="1400" b="1" i="1" u="none" strike="noStrike">
                          <a:effectLst/>
                          <a:latin typeface="Times New Roman" panose="02020603050405020304" pitchFamily="18" charset="0"/>
                        </a:rPr>
                        <a:t>2. Развитие культуры на 2018-2020 годы</a:t>
                      </a:r>
                    </a:p>
                  </a:txBody>
                  <a:tcPr marL="9525" marR="9525" marT="9525" marB="0" anchor="ctr"/>
                </a:tc>
                <a:tc>
                  <a:txBody>
                    <a:bodyPr/>
                    <a:lstStyle/>
                    <a:p>
                      <a:pPr algn="ctr" fontAlgn="ctr"/>
                      <a:r>
                        <a:rPr lang="ru-RU" sz="1400" b="1" i="1" u="none" strike="noStrike">
                          <a:effectLst/>
                          <a:latin typeface="Times New Roman" panose="02020603050405020304" pitchFamily="18" charset="0"/>
                        </a:rPr>
                        <a:t>40 880,50</a:t>
                      </a:r>
                    </a:p>
                  </a:txBody>
                  <a:tcPr marL="9525" marR="9525" marT="9525" marB="0" anchor="ctr"/>
                </a:tc>
                <a:extLst>
                  <a:ext uri="{0D108BD9-81ED-4DB2-BD59-A6C34878D82A}">
                    <a16:rowId xmlns:a16="http://schemas.microsoft.com/office/drawing/2014/main" val="10000"/>
                  </a:ext>
                </a:extLst>
              </a:tr>
              <a:tr h="733608">
                <a:tc vMerge="1">
                  <a:txBody>
                    <a:bodyPr/>
                    <a:lstStyle/>
                    <a:p>
                      <a:endParaRPr lang="ru-RU"/>
                    </a:p>
                  </a:txBody>
                  <a:tcPr/>
                </a:tc>
                <a:tc>
                  <a:txBody>
                    <a:bodyPr/>
                    <a:lstStyle/>
                    <a:p>
                      <a:pPr algn="l" fontAlgn="ctr"/>
                      <a:r>
                        <a:rPr lang="ru-RU" sz="1400" b="0" i="0" u="none" strike="noStrike" dirty="0">
                          <a:effectLst/>
                          <a:latin typeface="Times New Roman" panose="02020603050405020304" pitchFamily="18" charset="0"/>
                        </a:rPr>
                        <a:t>2.1. Подпрограмма "Библиотечное обслуживание населения"</a:t>
                      </a:r>
                    </a:p>
                  </a:txBody>
                  <a:tcPr marL="9525" marR="9525" marT="9525" marB="0" anchor="ctr"/>
                </a:tc>
                <a:tc>
                  <a:txBody>
                    <a:bodyPr/>
                    <a:lstStyle/>
                    <a:p>
                      <a:pPr algn="ctr" fontAlgn="ctr"/>
                      <a:r>
                        <a:rPr lang="ru-RU" sz="1400" b="0" i="0" u="none" strike="noStrike">
                          <a:effectLst/>
                          <a:latin typeface="Times New Roman" panose="02020603050405020304" pitchFamily="18" charset="0"/>
                        </a:rPr>
                        <a:t>9 985,90</a:t>
                      </a:r>
                    </a:p>
                  </a:txBody>
                  <a:tcPr marL="9525" marR="9525" marT="9525" marB="0" anchor="ctr"/>
                </a:tc>
                <a:extLst>
                  <a:ext uri="{0D108BD9-81ED-4DB2-BD59-A6C34878D82A}">
                    <a16:rowId xmlns:a16="http://schemas.microsoft.com/office/drawing/2014/main" val="10001"/>
                  </a:ext>
                </a:extLst>
              </a:tr>
              <a:tr h="976001">
                <a:tc vMerge="1">
                  <a:txBody>
                    <a:bodyPr/>
                    <a:lstStyle/>
                    <a:p>
                      <a:endParaRPr lang="ru-RU"/>
                    </a:p>
                  </a:txBody>
                  <a:tcPr/>
                </a:tc>
                <a:tc>
                  <a:txBody>
                    <a:bodyPr/>
                    <a:lstStyle/>
                    <a:p>
                      <a:pPr algn="l" fontAlgn="ctr"/>
                      <a:r>
                        <a:rPr lang="ru-RU" sz="1400" b="0" i="0" u="none" strike="noStrike" dirty="0">
                          <a:effectLst/>
                          <a:latin typeface="Times New Roman" panose="02020603050405020304" pitchFamily="18" charset="0"/>
                        </a:rPr>
                        <a:t>2.2. Подпрограмма "Организация досуга и предоставление услуг организаций культуры"</a:t>
                      </a:r>
                    </a:p>
                  </a:txBody>
                  <a:tcPr marL="9525" marR="9525" marT="9525" marB="0" anchor="ctr"/>
                </a:tc>
                <a:tc>
                  <a:txBody>
                    <a:bodyPr/>
                    <a:lstStyle/>
                    <a:p>
                      <a:pPr algn="ctr" fontAlgn="ctr"/>
                      <a:r>
                        <a:rPr lang="ru-RU" sz="1400" b="0" i="0" u="none" strike="noStrike" dirty="0">
                          <a:effectLst/>
                          <a:latin typeface="Times New Roman" panose="02020603050405020304" pitchFamily="18" charset="0"/>
                        </a:rPr>
                        <a:t>16 893,20</a:t>
                      </a:r>
                    </a:p>
                  </a:txBody>
                  <a:tcPr marL="9525" marR="9525" marT="9525" marB="0" anchor="ctr"/>
                </a:tc>
                <a:extLst>
                  <a:ext uri="{0D108BD9-81ED-4DB2-BD59-A6C34878D82A}">
                    <a16:rowId xmlns:a16="http://schemas.microsoft.com/office/drawing/2014/main" val="10002"/>
                  </a:ext>
                </a:extLst>
              </a:tr>
              <a:tr h="976001">
                <a:tc vMerge="1">
                  <a:txBody>
                    <a:bodyPr/>
                    <a:lstStyle/>
                    <a:p>
                      <a:endParaRPr lang="ru-RU"/>
                    </a:p>
                  </a:txBody>
                  <a:tcPr/>
                </a:tc>
                <a:tc>
                  <a:txBody>
                    <a:bodyPr/>
                    <a:lstStyle/>
                    <a:p>
                      <a:pPr algn="l" fontAlgn="ctr"/>
                      <a:r>
                        <a:rPr lang="ru-RU" sz="1400" b="0" i="0" u="none" strike="noStrike">
                          <a:effectLst/>
                          <a:latin typeface="Times New Roman" panose="02020603050405020304" pitchFamily="18" charset="0"/>
                        </a:rPr>
                        <a:t>2.4. Подпрограмма "Развитие туризма в Бай-Тайгинском кожууне"</a:t>
                      </a:r>
                    </a:p>
                  </a:txBody>
                  <a:tcPr marL="9525" marR="9525" marT="9525" marB="0" anchor="ctr"/>
                </a:tc>
                <a:tc>
                  <a:txBody>
                    <a:bodyPr/>
                    <a:lstStyle/>
                    <a:p>
                      <a:pPr algn="ctr" fontAlgn="ctr"/>
                      <a:r>
                        <a:rPr lang="ru-RU" sz="1400" b="0" i="0" u="none" strike="noStrike" dirty="0">
                          <a:effectLst/>
                          <a:latin typeface="Times New Roman" panose="02020603050405020304" pitchFamily="18" charset="0"/>
                        </a:rPr>
                        <a:t>500,00</a:t>
                      </a:r>
                    </a:p>
                  </a:txBody>
                  <a:tcPr marL="9525" marR="9525" marT="9525" marB="0" anchor="ctr"/>
                </a:tc>
                <a:extLst>
                  <a:ext uri="{0D108BD9-81ED-4DB2-BD59-A6C34878D82A}">
                    <a16:rowId xmlns:a16="http://schemas.microsoft.com/office/drawing/2014/main" val="10003"/>
                  </a:ext>
                </a:extLst>
              </a:tr>
              <a:tr h="733608">
                <a:tc vMerge="1">
                  <a:txBody>
                    <a:bodyPr/>
                    <a:lstStyle/>
                    <a:p>
                      <a:endParaRPr lang="ru-RU"/>
                    </a:p>
                  </a:txBody>
                  <a:tcPr/>
                </a:tc>
                <a:tc>
                  <a:txBody>
                    <a:bodyPr/>
                    <a:lstStyle/>
                    <a:p>
                      <a:pPr algn="l" fontAlgn="ctr"/>
                      <a:r>
                        <a:rPr lang="ru-RU" sz="1400" b="0" i="0" u="none" strike="noStrike">
                          <a:effectLst/>
                          <a:latin typeface="Times New Roman" panose="02020603050405020304" pitchFamily="18" charset="0"/>
                        </a:rPr>
                        <a:t>2.5. Подпрограмма "Создание условий для реализации муниципальной программы"</a:t>
                      </a:r>
                    </a:p>
                  </a:txBody>
                  <a:tcPr marL="9525" marR="9525" marT="9525" marB="0" anchor="ctr"/>
                </a:tc>
                <a:tc>
                  <a:txBody>
                    <a:bodyPr/>
                    <a:lstStyle/>
                    <a:p>
                      <a:pPr algn="ctr" fontAlgn="ctr"/>
                      <a:r>
                        <a:rPr lang="ru-RU" sz="1400" b="0" i="0" u="none" strike="noStrike" dirty="0">
                          <a:effectLst/>
                          <a:latin typeface="Times New Roman" panose="02020603050405020304" pitchFamily="18" charset="0"/>
                        </a:rPr>
                        <a:t>13 291,40</a:t>
                      </a:r>
                    </a:p>
                  </a:txBody>
                  <a:tcPr marL="9525" marR="9525" marT="9525" marB="0" anchor="ctr"/>
                </a:tc>
                <a:extLst>
                  <a:ext uri="{0D108BD9-81ED-4DB2-BD59-A6C34878D82A}">
                    <a16:rowId xmlns:a16="http://schemas.microsoft.com/office/drawing/2014/main" val="10004"/>
                  </a:ext>
                </a:extLst>
              </a:tr>
              <a:tr h="733608">
                <a:tc vMerge="1">
                  <a:txBody>
                    <a:bodyPr/>
                    <a:lstStyle/>
                    <a:p>
                      <a:endParaRPr lang="ru-RU"/>
                    </a:p>
                  </a:txBody>
                  <a:tcPr/>
                </a:tc>
                <a:tc>
                  <a:txBody>
                    <a:bodyPr/>
                    <a:lstStyle/>
                    <a:p>
                      <a:pPr algn="l" fontAlgn="ctr"/>
                      <a:r>
                        <a:rPr lang="ru-RU" sz="1400" b="0" i="0" u="none" strike="noStrike">
                          <a:effectLst/>
                          <a:latin typeface="Times New Roman" panose="02020603050405020304" pitchFamily="18" charset="0"/>
                        </a:rPr>
                        <a:t>2.6.Предоставление компенсации расходов на оплату жилых помещений, отопления и освещения  работникам культуры, проживающими и работающим в сельской местности</a:t>
                      </a:r>
                    </a:p>
                  </a:txBody>
                  <a:tcPr marL="9525" marR="9525" marT="9525" marB="0" anchor="ctr"/>
                </a:tc>
                <a:tc>
                  <a:txBody>
                    <a:bodyPr/>
                    <a:lstStyle/>
                    <a:p>
                      <a:pPr algn="ctr" fontAlgn="ctr"/>
                      <a:r>
                        <a:rPr lang="ru-RU" sz="1400" b="0" i="0" u="none" strike="noStrike" dirty="0">
                          <a:effectLst/>
                          <a:latin typeface="Times New Roman" panose="02020603050405020304" pitchFamily="18" charset="0"/>
                        </a:rPr>
                        <a:t>110,00</a:t>
                      </a:r>
                    </a:p>
                  </a:txBody>
                  <a:tcPr marL="9525" marR="9525" marT="9525" marB="0"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63411572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5967470"/>
          </a:xfrm>
        </p:spPr>
        <p:txBody>
          <a:bodyPr/>
          <a:lstStyle/>
          <a:p>
            <a:endParaRPr lang="ru-RU" dirty="0"/>
          </a:p>
        </p:txBody>
      </p:sp>
      <p:graphicFrame>
        <p:nvGraphicFramePr>
          <p:cNvPr id="3" name="Таблица 2"/>
          <p:cNvGraphicFramePr>
            <a:graphicFrameLocks noGrp="1"/>
          </p:cNvGraphicFramePr>
          <p:nvPr>
            <p:extLst>
              <p:ext uri="{D42A27DB-BD31-4B8C-83A1-F6EECF244321}">
                <p14:modId xmlns:p14="http://schemas.microsoft.com/office/powerpoint/2010/main" val="2565720778"/>
              </p:ext>
            </p:extLst>
          </p:nvPr>
        </p:nvGraphicFramePr>
        <p:xfrm>
          <a:off x="677863" y="609599"/>
          <a:ext cx="8596311" cy="5967469"/>
        </p:xfrm>
        <a:graphic>
          <a:graphicData uri="http://schemas.openxmlformats.org/drawingml/2006/table">
            <a:tbl>
              <a:tblPr>
                <a:tableStyleId>{5C22544A-7EE6-4342-B048-85BDC9FD1C3A}</a:tableStyleId>
              </a:tblPr>
              <a:tblGrid>
                <a:gridCol w="4017471">
                  <a:extLst>
                    <a:ext uri="{9D8B030D-6E8A-4147-A177-3AD203B41FA5}">
                      <a16:colId xmlns:a16="http://schemas.microsoft.com/office/drawing/2014/main" val="20000"/>
                    </a:ext>
                  </a:extLst>
                </a:gridCol>
                <a:gridCol w="3468165">
                  <a:extLst>
                    <a:ext uri="{9D8B030D-6E8A-4147-A177-3AD203B41FA5}">
                      <a16:colId xmlns:a16="http://schemas.microsoft.com/office/drawing/2014/main" val="20001"/>
                    </a:ext>
                  </a:extLst>
                </a:gridCol>
                <a:gridCol w="1110675">
                  <a:extLst>
                    <a:ext uri="{9D8B030D-6E8A-4147-A177-3AD203B41FA5}">
                      <a16:colId xmlns:a16="http://schemas.microsoft.com/office/drawing/2014/main" val="20002"/>
                    </a:ext>
                  </a:extLst>
                </a:gridCol>
              </a:tblGrid>
              <a:tr h="1904509">
                <a:tc rowSpan="5">
                  <a:txBody>
                    <a:bodyPr/>
                    <a:lstStyle/>
                    <a:p>
                      <a:pPr algn="ctr" fontAlgn="ctr"/>
                      <a:r>
                        <a:rPr lang="ru-RU" sz="1400" b="0" i="0" u="none" strike="noStrike" dirty="0">
                          <a:effectLst/>
                          <a:latin typeface="Times New Roman" panose="02020603050405020304" pitchFamily="18" charset="0"/>
                        </a:rPr>
                        <a:t>Муниципальное учреждение Управление сельского хозяйства Бай-</a:t>
                      </a:r>
                      <a:r>
                        <a:rPr lang="ru-RU" sz="1400" b="0" i="0" u="none" strike="noStrike" dirty="0" err="1">
                          <a:effectLst/>
                          <a:latin typeface="Times New Roman" panose="02020603050405020304" pitchFamily="18" charset="0"/>
                        </a:rPr>
                        <a:t>Тайгинского</a:t>
                      </a:r>
                      <a:r>
                        <a:rPr lang="ru-RU" sz="1400" b="0" i="0" u="none" strike="noStrike" dirty="0">
                          <a:effectLst/>
                          <a:latin typeface="Times New Roman" panose="02020603050405020304" pitchFamily="18" charset="0"/>
                        </a:rPr>
                        <a:t> </a:t>
                      </a:r>
                      <a:r>
                        <a:rPr lang="ru-RU" sz="1400" b="0" i="0" u="none" strike="noStrike" dirty="0" err="1">
                          <a:effectLst/>
                          <a:latin typeface="Times New Roman" panose="02020603050405020304" pitchFamily="18" charset="0"/>
                        </a:rPr>
                        <a:t>кожууна</a:t>
                      </a:r>
                      <a:endParaRPr lang="ru-RU" sz="1400" b="0" i="0" u="none" strike="noStrike" dirty="0">
                        <a:effectLst/>
                        <a:latin typeface="Times New Roman" panose="02020603050405020304" pitchFamily="18" charset="0"/>
                      </a:endParaRPr>
                    </a:p>
                  </a:txBody>
                  <a:tcPr marL="9525" marR="9525" marT="9525" marB="0" anchor="ctr"/>
                </a:tc>
                <a:tc>
                  <a:txBody>
                    <a:bodyPr/>
                    <a:lstStyle/>
                    <a:p>
                      <a:pPr algn="l" fontAlgn="ctr"/>
                      <a:r>
                        <a:rPr lang="ru-RU" sz="1400" b="1" i="1" u="none" strike="noStrike">
                          <a:effectLst/>
                          <a:latin typeface="Times New Roman" panose="02020603050405020304" pitchFamily="18" charset="0"/>
                        </a:rPr>
                        <a:t>3. Развитие сельского хозяйства и регулирование рынков сельскохозяйственной продукции в Бай-Тайгинском кожууне на 2019-2021 годы</a:t>
                      </a:r>
                    </a:p>
                  </a:txBody>
                  <a:tcPr marL="9525" marR="9525" marT="9525" marB="0" anchor="ctr"/>
                </a:tc>
                <a:tc>
                  <a:txBody>
                    <a:bodyPr/>
                    <a:lstStyle/>
                    <a:p>
                      <a:pPr algn="ctr" fontAlgn="ctr"/>
                      <a:r>
                        <a:rPr lang="ru-RU" sz="1400" b="1" i="1" u="none" strike="noStrike">
                          <a:effectLst/>
                          <a:latin typeface="Times New Roman" panose="02020603050405020304" pitchFamily="18" charset="0"/>
                        </a:rPr>
                        <a:t>3 974,90</a:t>
                      </a:r>
                    </a:p>
                  </a:txBody>
                  <a:tcPr marL="9525" marR="9525" marT="9525" marB="0" anchor="ctr"/>
                </a:tc>
                <a:extLst>
                  <a:ext uri="{0D108BD9-81ED-4DB2-BD59-A6C34878D82A}">
                    <a16:rowId xmlns:a16="http://schemas.microsoft.com/office/drawing/2014/main" val="10000"/>
                  </a:ext>
                </a:extLst>
              </a:tr>
              <a:tr h="1015740">
                <a:tc vMerge="1">
                  <a:txBody>
                    <a:bodyPr/>
                    <a:lstStyle/>
                    <a:p>
                      <a:endParaRPr lang="ru-RU"/>
                    </a:p>
                  </a:txBody>
                  <a:tcPr/>
                </a:tc>
                <a:tc>
                  <a:txBody>
                    <a:bodyPr/>
                    <a:lstStyle/>
                    <a:p>
                      <a:pPr algn="l" fontAlgn="ctr"/>
                      <a:r>
                        <a:rPr lang="ru-RU" sz="1400" b="0" i="0" u="none" strike="noStrike">
                          <a:effectLst/>
                          <a:latin typeface="Times New Roman" panose="02020603050405020304" pitchFamily="18" charset="0"/>
                        </a:rPr>
                        <a:t>3.1. Подпрограмма "Развитие отраслей сельского хозяйства"</a:t>
                      </a:r>
                    </a:p>
                  </a:txBody>
                  <a:tcPr marL="9525" marR="9525" marT="9525" marB="0" anchor="ctr"/>
                </a:tc>
                <a:tc>
                  <a:txBody>
                    <a:bodyPr/>
                    <a:lstStyle/>
                    <a:p>
                      <a:pPr algn="ctr" fontAlgn="ctr"/>
                      <a:r>
                        <a:rPr lang="ru-RU" sz="1400" b="0" i="0" u="none" strike="noStrike">
                          <a:effectLst/>
                          <a:latin typeface="Times New Roman" panose="02020603050405020304" pitchFamily="18" charset="0"/>
                        </a:rPr>
                        <a:t>405,00</a:t>
                      </a:r>
                    </a:p>
                  </a:txBody>
                  <a:tcPr marL="9525" marR="9525" marT="9525" marB="0" anchor="ctr"/>
                </a:tc>
                <a:extLst>
                  <a:ext uri="{0D108BD9-81ED-4DB2-BD59-A6C34878D82A}">
                    <a16:rowId xmlns:a16="http://schemas.microsoft.com/office/drawing/2014/main" val="10001"/>
                  </a:ext>
                </a:extLst>
              </a:tr>
              <a:tr h="1015740">
                <a:tc vMerge="1">
                  <a:txBody>
                    <a:bodyPr/>
                    <a:lstStyle/>
                    <a:p>
                      <a:endParaRPr lang="ru-RU"/>
                    </a:p>
                  </a:txBody>
                  <a:tcPr/>
                </a:tc>
                <a:tc>
                  <a:txBody>
                    <a:bodyPr/>
                    <a:lstStyle/>
                    <a:p>
                      <a:pPr algn="l" fontAlgn="ctr"/>
                      <a:r>
                        <a:rPr lang="ru-RU" sz="1400" b="0" i="0" u="none" strike="noStrike">
                          <a:effectLst/>
                          <a:latin typeface="Times New Roman" panose="02020603050405020304" pitchFamily="18" charset="0"/>
                        </a:rPr>
                        <a:t>3.2. Подпрограмма "Поддержка малых форм хозяйствования"</a:t>
                      </a:r>
                    </a:p>
                  </a:txBody>
                  <a:tcPr marL="9525" marR="9525" marT="9525" marB="0" anchor="ctr"/>
                </a:tc>
                <a:tc>
                  <a:txBody>
                    <a:bodyPr/>
                    <a:lstStyle/>
                    <a:p>
                      <a:pPr algn="ctr" fontAlgn="ctr"/>
                      <a:r>
                        <a:rPr lang="ru-RU" sz="1400" b="0" i="0" u="none" strike="noStrike">
                          <a:effectLst/>
                          <a:latin typeface="Times New Roman" panose="02020603050405020304" pitchFamily="18" charset="0"/>
                        </a:rPr>
                        <a:t>655,00</a:t>
                      </a:r>
                    </a:p>
                  </a:txBody>
                  <a:tcPr marL="9525" marR="9525" marT="9525" marB="0" anchor="ctr"/>
                </a:tc>
                <a:extLst>
                  <a:ext uri="{0D108BD9-81ED-4DB2-BD59-A6C34878D82A}">
                    <a16:rowId xmlns:a16="http://schemas.microsoft.com/office/drawing/2014/main" val="10002"/>
                  </a:ext>
                </a:extLst>
              </a:tr>
              <a:tr h="1015740">
                <a:tc vMerge="1">
                  <a:txBody>
                    <a:bodyPr/>
                    <a:lstStyle/>
                    <a:p>
                      <a:endParaRPr lang="ru-RU"/>
                    </a:p>
                  </a:txBody>
                  <a:tcPr/>
                </a:tc>
                <a:tc>
                  <a:txBody>
                    <a:bodyPr/>
                    <a:lstStyle/>
                    <a:p>
                      <a:pPr algn="l" fontAlgn="ctr"/>
                      <a:r>
                        <a:rPr lang="ru-RU" sz="1400" b="0" i="0" u="none" strike="noStrike">
                          <a:effectLst/>
                          <a:latin typeface="Times New Roman" panose="02020603050405020304" pitchFamily="18" charset="0"/>
                        </a:rPr>
                        <a:t>3.3. Подпрограмма "Устойчивое развитие сельских территорий Бай-Тайгинского кожууна"</a:t>
                      </a:r>
                    </a:p>
                  </a:txBody>
                  <a:tcPr marL="9525" marR="9525" marT="9525" marB="0" anchor="ctr"/>
                </a:tc>
                <a:tc>
                  <a:txBody>
                    <a:bodyPr/>
                    <a:lstStyle/>
                    <a:p>
                      <a:pPr algn="ctr" fontAlgn="ctr"/>
                      <a:r>
                        <a:rPr lang="ru-RU" sz="1400" b="0" i="0" u="none" strike="noStrike">
                          <a:effectLst/>
                          <a:latin typeface="Times New Roman" panose="02020603050405020304" pitchFamily="18" charset="0"/>
                        </a:rPr>
                        <a:t>500,00</a:t>
                      </a:r>
                    </a:p>
                  </a:txBody>
                  <a:tcPr marL="9525" marR="9525" marT="9525" marB="0" anchor="ctr"/>
                </a:tc>
                <a:extLst>
                  <a:ext uri="{0D108BD9-81ED-4DB2-BD59-A6C34878D82A}">
                    <a16:rowId xmlns:a16="http://schemas.microsoft.com/office/drawing/2014/main" val="10003"/>
                  </a:ext>
                </a:extLst>
              </a:tr>
              <a:tr h="1015740">
                <a:tc vMerge="1">
                  <a:txBody>
                    <a:bodyPr/>
                    <a:lstStyle/>
                    <a:p>
                      <a:endParaRPr lang="ru-RU"/>
                    </a:p>
                  </a:txBody>
                  <a:tcPr/>
                </a:tc>
                <a:tc>
                  <a:txBody>
                    <a:bodyPr/>
                    <a:lstStyle/>
                    <a:p>
                      <a:pPr algn="l" fontAlgn="ctr"/>
                      <a:r>
                        <a:rPr lang="ru-RU" sz="1400" b="0" i="0" u="none" strike="noStrike">
                          <a:effectLst/>
                          <a:latin typeface="Times New Roman" panose="02020603050405020304" pitchFamily="18" charset="0"/>
                        </a:rPr>
                        <a:t>3.5. Подпрограмма "Обеспечение реализации муниципальной программы"</a:t>
                      </a:r>
                    </a:p>
                  </a:txBody>
                  <a:tcPr marL="9525" marR="9525" marT="9525" marB="0" anchor="ctr"/>
                </a:tc>
                <a:tc>
                  <a:txBody>
                    <a:bodyPr/>
                    <a:lstStyle/>
                    <a:p>
                      <a:pPr algn="ctr" fontAlgn="ctr"/>
                      <a:r>
                        <a:rPr lang="ru-RU" sz="1400" b="0" i="0" u="none" strike="noStrike" dirty="0">
                          <a:effectLst/>
                          <a:latin typeface="Times New Roman" panose="02020603050405020304" pitchFamily="18" charset="0"/>
                        </a:rPr>
                        <a:t>2 414,90</a:t>
                      </a:r>
                    </a:p>
                  </a:txBody>
                  <a:tcPr marL="9525" marR="9525" marT="9525" marB="0"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13145658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599"/>
            <a:ext cx="8596668" cy="5625947"/>
          </a:xfrm>
        </p:spPr>
        <p:txBody>
          <a:bodyPr/>
          <a:lstStyle/>
          <a:p>
            <a:endParaRPr lang="ru-RU" dirty="0"/>
          </a:p>
        </p:txBody>
      </p:sp>
      <p:graphicFrame>
        <p:nvGraphicFramePr>
          <p:cNvPr id="3" name="Таблица 2"/>
          <p:cNvGraphicFramePr>
            <a:graphicFrameLocks noGrp="1"/>
          </p:cNvGraphicFramePr>
          <p:nvPr>
            <p:extLst>
              <p:ext uri="{D42A27DB-BD31-4B8C-83A1-F6EECF244321}">
                <p14:modId xmlns:p14="http://schemas.microsoft.com/office/powerpoint/2010/main" val="3370975952"/>
              </p:ext>
            </p:extLst>
          </p:nvPr>
        </p:nvGraphicFramePr>
        <p:xfrm>
          <a:off x="677863" y="609599"/>
          <a:ext cx="8596311" cy="5625946"/>
        </p:xfrm>
        <a:graphic>
          <a:graphicData uri="http://schemas.openxmlformats.org/drawingml/2006/table">
            <a:tbl>
              <a:tblPr>
                <a:tableStyleId>{5C22544A-7EE6-4342-B048-85BDC9FD1C3A}</a:tableStyleId>
              </a:tblPr>
              <a:tblGrid>
                <a:gridCol w="4017471">
                  <a:extLst>
                    <a:ext uri="{9D8B030D-6E8A-4147-A177-3AD203B41FA5}">
                      <a16:colId xmlns:a16="http://schemas.microsoft.com/office/drawing/2014/main" val="20000"/>
                    </a:ext>
                  </a:extLst>
                </a:gridCol>
                <a:gridCol w="3622401">
                  <a:extLst>
                    <a:ext uri="{9D8B030D-6E8A-4147-A177-3AD203B41FA5}">
                      <a16:colId xmlns:a16="http://schemas.microsoft.com/office/drawing/2014/main" val="20001"/>
                    </a:ext>
                  </a:extLst>
                </a:gridCol>
                <a:gridCol w="956439">
                  <a:extLst>
                    <a:ext uri="{9D8B030D-6E8A-4147-A177-3AD203B41FA5}">
                      <a16:colId xmlns:a16="http://schemas.microsoft.com/office/drawing/2014/main" val="20002"/>
                    </a:ext>
                  </a:extLst>
                </a:gridCol>
              </a:tblGrid>
              <a:tr h="2216874">
                <a:tc rowSpan="4">
                  <a:txBody>
                    <a:bodyPr/>
                    <a:lstStyle/>
                    <a:p>
                      <a:pPr algn="ctr" fontAlgn="ctr"/>
                      <a:r>
                        <a:rPr lang="ru-RU" sz="1400" b="0" i="0" u="none" strike="noStrike" dirty="0">
                          <a:effectLst/>
                          <a:latin typeface="Times New Roman" panose="02020603050405020304" pitchFamily="18" charset="0"/>
                        </a:rPr>
                        <a:t>Управление труда и социального развития администрации муниципального района "Бай-</a:t>
                      </a:r>
                      <a:r>
                        <a:rPr lang="ru-RU" sz="1400" b="0" i="0" u="none" strike="noStrike" dirty="0" err="1">
                          <a:effectLst/>
                          <a:latin typeface="Times New Roman" panose="02020603050405020304" pitchFamily="18" charset="0"/>
                        </a:rPr>
                        <a:t>Тайгинский</a:t>
                      </a:r>
                      <a:r>
                        <a:rPr lang="ru-RU" sz="1400" b="0" i="0" u="none" strike="noStrike" dirty="0">
                          <a:effectLst/>
                          <a:latin typeface="Times New Roman" panose="02020603050405020304" pitchFamily="18" charset="0"/>
                        </a:rPr>
                        <a:t> </a:t>
                      </a:r>
                      <a:r>
                        <a:rPr lang="ru-RU" sz="1400" b="0" i="0" u="none" strike="noStrike" dirty="0" err="1">
                          <a:effectLst/>
                          <a:latin typeface="Times New Roman" panose="02020603050405020304" pitchFamily="18" charset="0"/>
                        </a:rPr>
                        <a:t>кожуун</a:t>
                      </a:r>
                      <a:r>
                        <a:rPr lang="ru-RU" sz="1400" b="0" i="0" u="none" strike="noStrike" dirty="0">
                          <a:effectLst/>
                          <a:latin typeface="Times New Roman" panose="02020603050405020304" pitchFamily="18" charset="0"/>
                        </a:rPr>
                        <a:t> Республики Тыва"</a:t>
                      </a:r>
                    </a:p>
                  </a:txBody>
                  <a:tcPr marL="9525" marR="9525" marT="9525" marB="0" anchor="ctr"/>
                </a:tc>
                <a:tc>
                  <a:txBody>
                    <a:bodyPr/>
                    <a:lstStyle/>
                    <a:p>
                      <a:pPr algn="l" fontAlgn="ctr"/>
                      <a:r>
                        <a:rPr lang="ru-RU" sz="1400" b="1" i="1" u="none" strike="noStrike">
                          <a:effectLst/>
                          <a:latin typeface="Times New Roman" panose="02020603050405020304" pitchFamily="18" charset="0"/>
                        </a:rPr>
                        <a:t>4.Социальная поддержка граждан в Бай-Тайгинском кожууне на 2018-2020 годы</a:t>
                      </a:r>
                    </a:p>
                  </a:txBody>
                  <a:tcPr marL="9525" marR="9525" marT="9525" marB="0" anchor="ctr"/>
                </a:tc>
                <a:tc>
                  <a:txBody>
                    <a:bodyPr/>
                    <a:lstStyle/>
                    <a:p>
                      <a:pPr algn="ctr" fontAlgn="b"/>
                      <a:r>
                        <a:rPr lang="ru-RU" sz="1400" b="1" i="1" u="none" strike="noStrike">
                          <a:effectLst/>
                          <a:latin typeface="Times New Roman" panose="02020603050405020304" pitchFamily="18" charset="0"/>
                        </a:rPr>
                        <a:t>78 921,50</a:t>
                      </a:r>
                    </a:p>
                  </a:txBody>
                  <a:tcPr marL="9525" marR="9525" marT="9525" marB="0" anchor="b"/>
                </a:tc>
                <a:extLst>
                  <a:ext uri="{0D108BD9-81ED-4DB2-BD59-A6C34878D82A}">
                    <a16:rowId xmlns:a16="http://schemas.microsoft.com/office/drawing/2014/main" val="10000"/>
                  </a:ext>
                </a:extLst>
              </a:tr>
              <a:tr h="1310423">
                <a:tc vMerge="1">
                  <a:txBody>
                    <a:bodyPr/>
                    <a:lstStyle/>
                    <a:p>
                      <a:endParaRPr lang="ru-RU"/>
                    </a:p>
                  </a:txBody>
                  <a:tcPr/>
                </a:tc>
                <a:tc>
                  <a:txBody>
                    <a:bodyPr/>
                    <a:lstStyle/>
                    <a:p>
                      <a:pPr algn="l" fontAlgn="ctr"/>
                      <a:r>
                        <a:rPr lang="ru-RU" sz="1400" b="0" i="0" u="none" strike="noStrike">
                          <a:effectLst/>
                          <a:latin typeface="Times New Roman" panose="02020603050405020304" pitchFamily="18" charset="0"/>
                        </a:rPr>
                        <a:t>4.1. Подпрограмма "Предоставление мер социальной поддержки отдельным категориям граждан и семьям с детьми в Бай-Тайгинском кожууне"</a:t>
                      </a:r>
                    </a:p>
                  </a:txBody>
                  <a:tcPr marL="9525" marR="9525" marT="9525" marB="0" anchor="ctr"/>
                </a:tc>
                <a:tc>
                  <a:txBody>
                    <a:bodyPr/>
                    <a:lstStyle/>
                    <a:p>
                      <a:pPr algn="ctr" fontAlgn="b"/>
                      <a:r>
                        <a:rPr lang="ru-RU" sz="1400" b="0" i="0" u="none" strike="noStrike">
                          <a:effectLst/>
                          <a:latin typeface="Times New Roman" panose="02020603050405020304" pitchFamily="18" charset="0"/>
                        </a:rPr>
                        <a:t>65 000,30</a:t>
                      </a:r>
                    </a:p>
                  </a:txBody>
                  <a:tcPr marL="9525" marR="9525" marT="9525" marB="0" anchor="b"/>
                </a:tc>
                <a:extLst>
                  <a:ext uri="{0D108BD9-81ED-4DB2-BD59-A6C34878D82A}">
                    <a16:rowId xmlns:a16="http://schemas.microsoft.com/office/drawing/2014/main" val="10001"/>
                  </a:ext>
                </a:extLst>
              </a:tr>
              <a:tr h="1310423">
                <a:tc vMerge="1">
                  <a:txBody>
                    <a:bodyPr/>
                    <a:lstStyle/>
                    <a:p>
                      <a:endParaRPr lang="ru-RU"/>
                    </a:p>
                  </a:txBody>
                  <a:tcPr/>
                </a:tc>
                <a:tc>
                  <a:txBody>
                    <a:bodyPr/>
                    <a:lstStyle/>
                    <a:p>
                      <a:pPr algn="l" fontAlgn="ctr"/>
                      <a:r>
                        <a:rPr lang="ru-RU" sz="1400" b="0" i="0" u="none" strike="noStrike">
                          <a:effectLst/>
                          <a:latin typeface="Times New Roman" panose="02020603050405020304" pitchFamily="18" charset="0"/>
                        </a:rPr>
                        <a:t>4.2. Подпрограмма "Социальная поддержка и обслуживание граждан возраста, инвалидов и иных категорий граждан в Бай-Тайгинском кожууне"</a:t>
                      </a:r>
                    </a:p>
                  </a:txBody>
                  <a:tcPr marL="9525" marR="9525" marT="9525" marB="0" anchor="ctr"/>
                </a:tc>
                <a:tc>
                  <a:txBody>
                    <a:bodyPr/>
                    <a:lstStyle/>
                    <a:p>
                      <a:pPr algn="ctr" fontAlgn="b"/>
                      <a:r>
                        <a:rPr lang="ru-RU" sz="1400" b="0" i="0" u="none" strike="noStrike">
                          <a:effectLst/>
                          <a:latin typeface="Times New Roman" panose="02020603050405020304" pitchFamily="18" charset="0"/>
                        </a:rPr>
                        <a:t>10 538,00</a:t>
                      </a:r>
                    </a:p>
                  </a:txBody>
                  <a:tcPr marL="9525" marR="9525" marT="9525" marB="0" anchor="b"/>
                </a:tc>
                <a:extLst>
                  <a:ext uri="{0D108BD9-81ED-4DB2-BD59-A6C34878D82A}">
                    <a16:rowId xmlns:a16="http://schemas.microsoft.com/office/drawing/2014/main" val="10002"/>
                  </a:ext>
                </a:extLst>
              </a:tr>
              <a:tr h="788226">
                <a:tc vMerge="1">
                  <a:txBody>
                    <a:bodyPr/>
                    <a:lstStyle/>
                    <a:p>
                      <a:endParaRPr lang="ru-RU"/>
                    </a:p>
                  </a:txBody>
                  <a:tcPr/>
                </a:tc>
                <a:tc>
                  <a:txBody>
                    <a:bodyPr/>
                    <a:lstStyle/>
                    <a:p>
                      <a:pPr algn="l" fontAlgn="ctr"/>
                      <a:r>
                        <a:rPr lang="ru-RU" sz="1400" b="0" i="0" u="none" strike="noStrike">
                          <a:effectLst/>
                          <a:latin typeface="Times New Roman" panose="02020603050405020304" pitchFamily="18" charset="0"/>
                        </a:rPr>
                        <a:t>4.4. Подпрограмма "Обеспечение реализации муниципальной программы"</a:t>
                      </a:r>
                    </a:p>
                  </a:txBody>
                  <a:tcPr marL="9525" marR="9525" marT="9525" marB="0" anchor="ctr"/>
                </a:tc>
                <a:tc>
                  <a:txBody>
                    <a:bodyPr/>
                    <a:lstStyle/>
                    <a:p>
                      <a:pPr algn="ctr" fontAlgn="b"/>
                      <a:r>
                        <a:rPr lang="ru-RU" sz="1400" b="0" i="0" u="none" strike="noStrike" dirty="0">
                          <a:effectLst/>
                          <a:latin typeface="Times New Roman" panose="02020603050405020304" pitchFamily="18" charset="0"/>
                        </a:rPr>
                        <a:t>3 383,20</a:t>
                      </a:r>
                    </a:p>
                  </a:txBody>
                  <a:tcPr marL="9525" marR="9525" marT="9525" marB="0" anchor="b"/>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96117466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5846284"/>
          </a:xfrm>
        </p:spPr>
        <p:txBody>
          <a:bodyPr/>
          <a:lstStyle/>
          <a:p>
            <a:endParaRPr lang="ru-RU" dirty="0"/>
          </a:p>
        </p:txBody>
      </p:sp>
      <p:graphicFrame>
        <p:nvGraphicFramePr>
          <p:cNvPr id="3" name="Таблица 2"/>
          <p:cNvGraphicFramePr>
            <a:graphicFrameLocks noGrp="1"/>
          </p:cNvGraphicFramePr>
          <p:nvPr>
            <p:extLst>
              <p:ext uri="{D42A27DB-BD31-4B8C-83A1-F6EECF244321}">
                <p14:modId xmlns:p14="http://schemas.microsoft.com/office/powerpoint/2010/main" val="4124679335"/>
              </p:ext>
            </p:extLst>
          </p:nvPr>
        </p:nvGraphicFramePr>
        <p:xfrm>
          <a:off x="677863" y="609598"/>
          <a:ext cx="8596311" cy="5650525"/>
        </p:xfrm>
        <a:graphic>
          <a:graphicData uri="http://schemas.openxmlformats.org/drawingml/2006/table">
            <a:tbl>
              <a:tblPr>
                <a:tableStyleId>{5C22544A-7EE6-4342-B048-85BDC9FD1C3A}</a:tableStyleId>
              </a:tblPr>
              <a:tblGrid>
                <a:gridCol w="4017471">
                  <a:extLst>
                    <a:ext uri="{9D8B030D-6E8A-4147-A177-3AD203B41FA5}">
                      <a16:colId xmlns:a16="http://schemas.microsoft.com/office/drawing/2014/main" val="20000"/>
                    </a:ext>
                  </a:extLst>
                </a:gridCol>
                <a:gridCol w="3512232">
                  <a:extLst>
                    <a:ext uri="{9D8B030D-6E8A-4147-A177-3AD203B41FA5}">
                      <a16:colId xmlns:a16="http://schemas.microsoft.com/office/drawing/2014/main" val="20001"/>
                    </a:ext>
                  </a:extLst>
                </a:gridCol>
                <a:gridCol w="1066608">
                  <a:extLst>
                    <a:ext uri="{9D8B030D-6E8A-4147-A177-3AD203B41FA5}">
                      <a16:colId xmlns:a16="http://schemas.microsoft.com/office/drawing/2014/main" val="20002"/>
                    </a:ext>
                  </a:extLst>
                </a:gridCol>
              </a:tblGrid>
              <a:tr h="1965402">
                <a:tc rowSpan="2">
                  <a:txBody>
                    <a:bodyPr/>
                    <a:lstStyle/>
                    <a:p>
                      <a:pPr algn="ctr" fontAlgn="ctr"/>
                      <a:r>
                        <a:rPr lang="ru-RU" sz="1400" b="0" i="0" u="none" strike="noStrike" dirty="0">
                          <a:effectLst/>
                          <a:latin typeface="Times New Roman" panose="02020603050405020304" pitchFamily="18" charset="0"/>
                        </a:rPr>
                        <a:t>Финансовое управление администрации муниципального района "Бай-</a:t>
                      </a:r>
                      <a:r>
                        <a:rPr lang="ru-RU" sz="1400" b="0" i="0" u="none" strike="noStrike" dirty="0" err="1">
                          <a:effectLst/>
                          <a:latin typeface="Times New Roman" panose="02020603050405020304" pitchFamily="18" charset="0"/>
                        </a:rPr>
                        <a:t>Тайгинский</a:t>
                      </a:r>
                      <a:r>
                        <a:rPr lang="ru-RU" sz="1400" b="0" i="0" u="none" strike="noStrike" dirty="0">
                          <a:effectLst/>
                          <a:latin typeface="Times New Roman" panose="02020603050405020304" pitchFamily="18" charset="0"/>
                        </a:rPr>
                        <a:t> </a:t>
                      </a:r>
                      <a:r>
                        <a:rPr lang="ru-RU" sz="1400" b="0" i="0" u="none" strike="noStrike" dirty="0" err="1">
                          <a:effectLst/>
                          <a:latin typeface="Times New Roman" panose="02020603050405020304" pitchFamily="18" charset="0"/>
                        </a:rPr>
                        <a:t>кожуун</a:t>
                      </a:r>
                      <a:r>
                        <a:rPr lang="ru-RU" sz="1400" b="0" i="0" u="none" strike="noStrike" dirty="0">
                          <a:effectLst/>
                          <a:latin typeface="Times New Roman" panose="02020603050405020304" pitchFamily="18" charset="0"/>
                        </a:rPr>
                        <a:t> Республики Тыва"</a:t>
                      </a:r>
                    </a:p>
                  </a:txBody>
                  <a:tcPr marL="9525" marR="9525" marT="9525" marB="0" anchor="ctr"/>
                </a:tc>
                <a:tc>
                  <a:txBody>
                    <a:bodyPr/>
                    <a:lstStyle/>
                    <a:p>
                      <a:pPr algn="l" fontAlgn="ctr"/>
                      <a:r>
                        <a:rPr lang="ru-RU" sz="1400" b="1" i="1" u="none" strike="noStrike">
                          <a:solidFill>
                            <a:srgbClr val="000000"/>
                          </a:solidFill>
                          <a:effectLst/>
                          <a:latin typeface="Times New Roman" panose="02020603050405020304" pitchFamily="18" charset="0"/>
                        </a:rPr>
                        <a:t>5. Управление муниципальными финансами муниципального района "Бай-Тайгинский кожуун РТ" на 2018-2020 годы</a:t>
                      </a:r>
                    </a:p>
                  </a:txBody>
                  <a:tcPr marL="9525" marR="9525" marT="9525" marB="0" anchor="ctr"/>
                </a:tc>
                <a:tc>
                  <a:txBody>
                    <a:bodyPr/>
                    <a:lstStyle/>
                    <a:p>
                      <a:pPr algn="ctr" fontAlgn="ctr"/>
                      <a:r>
                        <a:rPr lang="ru-RU" sz="1400" b="1" i="1" u="none" strike="noStrike">
                          <a:effectLst/>
                          <a:latin typeface="Times New Roman" panose="02020603050405020304" pitchFamily="18" charset="0"/>
                        </a:rPr>
                        <a:t>5 410,60</a:t>
                      </a:r>
                    </a:p>
                  </a:txBody>
                  <a:tcPr marL="9525" marR="9525" marT="9525" marB="0" anchor="ctr"/>
                </a:tc>
                <a:extLst>
                  <a:ext uri="{0D108BD9-81ED-4DB2-BD59-A6C34878D82A}">
                    <a16:rowId xmlns:a16="http://schemas.microsoft.com/office/drawing/2014/main" val="10000"/>
                  </a:ext>
                </a:extLst>
              </a:tr>
              <a:tr h="3685123">
                <a:tc vMerge="1">
                  <a:txBody>
                    <a:bodyPr/>
                    <a:lstStyle/>
                    <a:p>
                      <a:endParaRPr lang="ru-RU"/>
                    </a:p>
                  </a:txBody>
                  <a:tcPr/>
                </a:tc>
                <a:tc>
                  <a:txBody>
                    <a:bodyPr/>
                    <a:lstStyle/>
                    <a:p>
                      <a:pPr algn="l" fontAlgn="ctr"/>
                      <a:r>
                        <a:rPr lang="ru-RU" sz="1400" b="0" i="0" u="none" strike="noStrike" dirty="0">
                          <a:solidFill>
                            <a:srgbClr val="000000"/>
                          </a:solidFill>
                          <a:effectLst/>
                          <a:latin typeface="Times New Roman" panose="02020603050405020304" pitchFamily="18" charset="0"/>
                        </a:rPr>
                        <a:t>5.3. Подпрограмма "Обеспечение реализации муниципальной программы "Управление муниципальными финансами муниципального района "Бай-</a:t>
                      </a:r>
                      <a:r>
                        <a:rPr lang="ru-RU" sz="1400" b="0" i="0" u="none" strike="noStrike" dirty="0" err="1">
                          <a:solidFill>
                            <a:srgbClr val="000000"/>
                          </a:solidFill>
                          <a:effectLst/>
                          <a:latin typeface="Times New Roman" panose="02020603050405020304" pitchFamily="18" charset="0"/>
                        </a:rPr>
                        <a:t>Тайгинский</a:t>
                      </a:r>
                      <a:r>
                        <a:rPr lang="ru-RU" sz="1400" b="0" i="0" u="none" strike="noStrike" dirty="0">
                          <a:solidFill>
                            <a:srgbClr val="000000"/>
                          </a:solidFill>
                          <a:effectLst/>
                          <a:latin typeface="Times New Roman" panose="02020603050405020304" pitchFamily="18" charset="0"/>
                        </a:rPr>
                        <a:t> </a:t>
                      </a:r>
                      <a:r>
                        <a:rPr lang="ru-RU" sz="1400" b="0" i="0" u="none" strike="noStrike" dirty="0" err="1">
                          <a:solidFill>
                            <a:srgbClr val="000000"/>
                          </a:solidFill>
                          <a:effectLst/>
                          <a:latin typeface="Times New Roman" panose="02020603050405020304" pitchFamily="18" charset="0"/>
                        </a:rPr>
                        <a:t>кожуун</a:t>
                      </a:r>
                      <a:r>
                        <a:rPr lang="ru-RU" sz="1400" b="0" i="0" u="none" strike="noStrike" dirty="0">
                          <a:solidFill>
                            <a:srgbClr val="000000"/>
                          </a:solidFill>
                          <a:effectLst/>
                          <a:latin typeface="Times New Roman" panose="02020603050405020304" pitchFamily="18" charset="0"/>
                        </a:rPr>
                        <a:t> РТ" на 2018-2020 годы""</a:t>
                      </a:r>
                    </a:p>
                  </a:txBody>
                  <a:tcPr marL="9525" marR="9525" marT="9525" marB="0" anchor="ctr"/>
                </a:tc>
                <a:tc>
                  <a:txBody>
                    <a:bodyPr/>
                    <a:lstStyle/>
                    <a:p>
                      <a:pPr algn="ctr" fontAlgn="ctr"/>
                      <a:r>
                        <a:rPr lang="ru-RU" sz="1400" b="0" i="0" u="none" strike="noStrike" dirty="0">
                          <a:effectLst/>
                          <a:latin typeface="Times New Roman" panose="02020603050405020304" pitchFamily="18" charset="0"/>
                        </a:rPr>
                        <a:t>5 410,60</a:t>
                      </a:r>
                    </a:p>
                  </a:txBody>
                  <a:tcPr marL="9525" marR="9525" marT="9525" marB="0" anchor="ct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0616178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599"/>
            <a:ext cx="8596668" cy="5824251"/>
          </a:xfrm>
        </p:spPr>
        <p:txBody>
          <a:bodyPr/>
          <a:lstStyle/>
          <a:p>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401188621"/>
              </p:ext>
            </p:extLst>
          </p:nvPr>
        </p:nvGraphicFramePr>
        <p:xfrm>
          <a:off x="677690" y="0"/>
          <a:ext cx="8596312" cy="5860783"/>
        </p:xfrm>
        <a:graphic>
          <a:graphicData uri="http://schemas.openxmlformats.org/drawingml/2006/table">
            <a:tbl>
              <a:tblPr>
                <a:tableStyleId>{5C22544A-7EE6-4342-B048-85BDC9FD1C3A}</a:tableStyleId>
              </a:tblPr>
              <a:tblGrid>
                <a:gridCol w="2407258">
                  <a:extLst>
                    <a:ext uri="{9D8B030D-6E8A-4147-A177-3AD203B41FA5}">
                      <a16:colId xmlns:a16="http://schemas.microsoft.com/office/drawing/2014/main" val="20000"/>
                    </a:ext>
                  </a:extLst>
                </a:gridCol>
                <a:gridCol w="5432695">
                  <a:extLst>
                    <a:ext uri="{9D8B030D-6E8A-4147-A177-3AD203B41FA5}">
                      <a16:colId xmlns:a16="http://schemas.microsoft.com/office/drawing/2014/main" val="20001"/>
                    </a:ext>
                  </a:extLst>
                </a:gridCol>
                <a:gridCol w="756359">
                  <a:extLst>
                    <a:ext uri="{9D8B030D-6E8A-4147-A177-3AD203B41FA5}">
                      <a16:colId xmlns:a16="http://schemas.microsoft.com/office/drawing/2014/main" val="20002"/>
                    </a:ext>
                  </a:extLst>
                </a:gridCol>
              </a:tblGrid>
              <a:tr h="824187">
                <a:tc>
                  <a:txBody>
                    <a:bodyPr/>
                    <a:lstStyle/>
                    <a:p>
                      <a:pPr algn="l" fontAlgn="ctr"/>
                      <a:endParaRPr lang="ru-RU" sz="1400" b="0" i="0" u="none" strike="noStrike" dirty="0">
                        <a:effectLst/>
                        <a:latin typeface="Times New Roman" panose="02020603050405020304" pitchFamily="18" charset="0"/>
                      </a:endParaRPr>
                    </a:p>
                  </a:txBody>
                  <a:tcPr marL="7277" marR="7277" marT="7277" marB="0" anchor="ctr"/>
                </a:tc>
                <a:tc>
                  <a:txBody>
                    <a:bodyPr/>
                    <a:lstStyle/>
                    <a:p>
                      <a:pPr algn="l" fontAlgn="b"/>
                      <a:r>
                        <a:rPr lang="ru-RU" sz="1400" b="1" i="1" u="none" strike="noStrike" dirty="0">
                          <a:effectLst/>
                          <a:latin typeface="Times New Roman" panose="02020603050405020304" pitchFamily="18" charset="0"/>
                        </a:rPr>
                        <a:t>6. Сохранение и формирование здорового образа жизни населения в Бай-</a:t>
                      </a:r>
                      <a:r>
                        <a:rPr lang="ru-RU" sz="1400" b="1" i="1" u="none" strike="noStrike" dirty="0" err="1">
                          <a:effectLst/>
                          <a:latin typeface="Times New Roman" panose="02020603050405020304" pitchFamily="18" charset="0"/>
                        </a:rPr>
                        <a:t>Тайгинском</a:t>
                      </a:r>
                      <a:r>
                        <a:rPr lang="ru-RU" sz="1400" b="1" i="1" u="none" strike="noStrike" dirty="0">
                          <a:effectLst/>
                          <a:latin typeface="Times New Roman" panose="02020603050405020304" pitchFamily="18" charset="0"/>
                        </a:rPr>
                        <a:t> </a:t>
                      </a:r>
                      <a:r>
                        <a:rPr lang="ru-RU" sz="1400" b="1" i="1" u="none" strike="noStrike" dirty="0" err="1">
                          <a:effectLst/>
                          <a:latin typeface="Times New Roman" panose="02020603050405020304" pitchFamily="18" charset="0"/>
                        </a:rPr>
                        <a:t>кожууне</a:t>
                      </a:r>
                      <a:r>
                        <a:rPr lang="ru-RU" sz="1400" b="1" i="1" u="none" strike="noStrike" dirty="0">
                          <a:effectLst/>
                          <a:latin typeface="Times New Roman" panose="02020603050405020304" pitchFamily="18" charset="0"/>
                        </a:rPr>
                        <a:t> на 2019-2021 </a:t>
                      </a:r>
                      <a:r>
                        <a:rPr lang="ru-RU" sz="1400" b="1" i="1" u="none" strike="noStrike" dirty="0" err="1">
                          <a:effectLst/>
                          <a:latin typeface="Times New Roman" panose="02020603050405020304" pitchFamily="18" charset="0"/>
                        </a:rPr>
                        <a:t>гг</a:t>
                      </a:r>
                      <a:endParaRPr lang="ru-RU" sz="1400" b="1" i="1" u="none" strike="noStrike" dirty="0">
                        <a:effectLst/>
                        <a:latin typeface="Times New Roman" panose="02020603050405020304" pitchFamily="18" charset="0"/>
                      </a:endParaRPr>
                    </a:p>
                  </a:txBody>
                  <a:tcPr marL="9525" marR="9525" marT="9525" marB="0" anchor="b"/>
                </a:tc>
                <a:tc>
                  <a:txBody>
                    <a:bodyPr/>
                    <a:lstStyle/>
                    <a:p>
                      <a:pPr algn="ctr" fontAlgn="b"/>
                      <a:r>
                        <a:rPr lang="ru-RU" sz="1400" b="1" i="0" u="none" strike="noStrike">
                          <a:effectLst/>
                          <a:latin typeface="Times New Roman" panose="02020603050405020304" pitchFamily="18" charset="0"/>
                        </a:rPr>
                        <a:t>300,00</a:t>
                      </a:r>
                    </a:p>
                  </a:txBody>
                  <a:tcPr marL="9525" marR="9525" marT="9525" marB="0" anchor="b"/>
                </a:tc>
                <a:extLst>
                  <a:ext uri="{0D108BD9-81ED-4DB2-BD59-A6C34878D82A}">
                    <a16:rowId xmlns:a16="http://schemas.microsoft.com/office/drawing/2014/main" val="10000"/>
                  </a:ext>
                </a:extLst>
              </a:tr>
              <a:tr h="824187">
                <a:tc>
                  <a:txBody>
                    <a:bodyPr/>
                    <a:lstStyle/>
                    <a:p>
                      <a:pPr algn="l" fontAlgn="ctr"/>
                      <a:endParaRPr lang="ru-RU" sz="1400" b="0" i="0" u="none" strike="noStrike" dirty="0">
                        <a:effectLst/>
                        <a:latin typeface="Times New Roman" panose="02020603050405020304" pitchFamily="18" charset="0"/>
                      </a:endParaRPr>
                    </a:p>
                  </a:txBody>
                  <a:tcPr marL="7277" marR="7277" marT="7277" marB="0" anchor="ctr"/>
                </a:tc>
                <a:tc>
                  <a:txBody>
                    <a:bodyPr/>
                    <a:lstStyle/>
                    <a:p>
                      <a:pPr algn="l" fontAlgn="b"/>
                      <a:r>
                        <a:rPr lang="ru-RU" sz="1400" b="0" i="0" u="none" strike="noStrike" dirty="0">
                          <a:effectLst/>
                          <a:latin typeface="Times New Roman" panose="02020603050405020304" pitchFamily="18" charset="0"/>
                        </a:rPr>
                        <a:t>6.1.Создание условий для оказания медицинской помощи населению, профилактика </a:t>
                      </a:r>
                      <a:r>
                        <a:rPr lang="ru-RU" sz="1400" b="0" i="0" u="none" strike="noStrike" dirty="0" err="1">
                          <a:effectLst/>
                          <a:latin typeface="Times New Roman" panose="02020603050405020304" pitchFamily="18" charset="0"/>
                        </a:rPr>
                        <a:t>заболеванийи</a:t>
                      </a:r>
                      <a:r>
                        <a:rPr lang="ru-RU" sz="1400" b="0" i="0" u="none" strike="noStrike" dirty="0">
                          <a:effectLst/>
                          <a:latin typeface="Times New Roman" panose="02020603050405020304" pitchFamily="18" charset="0"/>
                        </a:rPr>
                        <a:t> формирование здорового образа жизни </a:t>
                      </a:r>
                    </a:p>
                  </a:txBody>
                  <a:tcPr marL="9525" marR="9525" marT="9525" marB="0" anchor="b"/>
                </a:tc>
                <a:tc>
                  <a:txBody>
                    <a:bodyPr/>
                    <a:lstStyle/>
                    <a:p>
                      <a:pPr algn="ctr" fontAlgn="b"/>
                      <a:r>
                        <a:rPr lang="ru-RU" sz="1400" b="0" i="0" u="none" strike="noStrike">
                          <a:effectLst/>
                          <a:latin typeface="Times New Roman" panose="02020603050405020304" pitchFamily="18" charset="0"/>
                        </a:rPr>
                        <a:t>300,00</a:t>
                      </a:r>
                    </a:p>
                  </a:txBody>
                  <a:tcPr marL="9525" marR="9525" marT="9525" marB="0" anchor="b"/>
                </a:tc>
                <a:extLst>
                  <a:ext uri="{0D108BD9-81ED-4DB2-BD59-A6C34878D82A}">
                    <a16:rowId xmlns:a16="http://schemas.microsoft.com/office/drawing/2014/main" val="10001"/>
                  </a:ext>
                </a:extLst>
              </a:tr>
              <a:tr h="824187">
                <a:tc>
                  <a:txBody>
                    <a:bodyPr/>
                    <a:lstStyle/>
                    <a:p>
                      <a:pPr algn="l" fontAlgn="ctr"/>
                      <a:endParaRPr lang="ru-RU" sz="1400" b="0" i="0" u="none" strike="noStrike" dirty="0">
                        <a:effectLst/>
                        <a:latin typeface="Times New Roman" panose="02020603050405020304" pitchFamily="18" charset="0"/>
                      </a:endParaRPr>
                    </a:p>
                  </a:txBody>
                  <a:tcPr marL="7277" marR="7277" marT="7277" marB="0" anchor="ctr"/>
                </a:tc>
                <a:tc>
                  <a:txBody>
                    <a:bodyPr/>
                    <a:lstStyle/>
                    <a:p>
                      <a:pPr algn="l" fontAlgn="ctr"/>
                      <a:r>
                        <a:rPr lang="ru-RU" sz="1400" b="1" i="1" u="none" strike="noStrike" dirty="0">
                          <a:effectLst/>
                          <a:latin typeface="Times New Roman" panose="02020603050405020304" pitchFamily="18" charset="0"/>
                        </a:rPr>
                        <a:t>7. Создание благоприятных условий для ведения бизнеса в Бай-</a:t>
                      </a:r>
                      <a:r>
                        <a:rPr lang="ru-RU" sz="1400" b="1" i="1" u="none" strike="noStrike" dirty="0" err="1">
                          <a:effectLst/>
                          <a:latin typeface="Times New Roman" panose="02020603050405020304" pitchFamily="18" charset="0"/>
                        </a:rPr>
                        <a:t>Тайгинском</a:t>
                      </a:r>
                      <a:r>
                        <a:rPr lang="ru-RU" sz="1400" b="1" i="1" u="none" strike="noStrike" dirty="0">
                          <a:effectLst/>
                          <a:latin typeface="Times New Roman" panose="02020603050405020304" pitchFamily="18" charset="0"/>
                        </a:rPr>
                        <a:t> </a:t>
                      </a:r>
                      <a:r>
                        <a:rPr lang="ru-RU" sz="1400" b="1" i="1" u="none" strike="noStrike" dirty="0" err="1">
                          <a:effectLst/>
                          <a:latin typeface="Times New Roman" panose="02020603050405020304" pitchFamily="18" charset="0"/>
                        </a:rPr>
                        <a:t>кожууне</a:t>
                      </a:r>
                      <a:r>
                        <a:rPr lang="ru-RU" sz="1400" b="1" i="1" u="none" strike="noStrike" dirty="0">
                          <a:effectLst/>
                          <a:latin typeface="Times New Roman" panose="02020603050405020304" pitchFamily="18" charset="0"/>
                        </a:rPr>
                        <a:t>  на 2019-2021 годы</a:t>
                      </a:r>
                    </a:p>
                  </a:txBody>
                  <a:tcPr marL="9525" marR="9525" marT="9525" marB="0" anchor="ctr"/>
                </a:tc>
                <a:tc>
                  <a:txBody>
                    <a:bodyPr/>
                    <a:lstStyle/>
                    <a:p>
                      <a:pPr algn="ctr" fontAlgn="b"/>
                      <a:r>
                        <a:rPr lang="ru-RU" sz="1400" b="1" i="0" u="none" strike="noStrike" dirty="0">
                          <a:effectLst/>
                          <a:latin typeface="Times New Roman" panose="02020603050405020304" pitchFamily="18" charset="0"/>
                        </a:rPr>
                        <a:t>400,00</a:t>
                      </a:r>
                    </a:p>
                  </a:txBody>
                  <a:tcPr marL="9525" marR="9525" marT="9525" marB="0" anchor="b"/>
                </a:tc>
                <a:extLst>
                  <a:ext uri="{0D108BD9-81ED-4DB2-BD59-A6C34878D82A}">
                    <a16:rowId xmlns:a16="http://schemas.microsoft.com/office/drawing/2014/main" val="10002"/>
                  </a:ext>
                </a:extLst>
              </a:tr>
              <a:tr h="879131">
                <a:tc>
                  <a:txBody>
                    <a:bodyPr/>
                    <a:lstStyle/>
                    <a:p>
                      <a:pPr algn="l" fontAlgn="ctr"/>
                      <a:endParaRPr lang="ru-RU" sz="1400" b="0" i="0" u="none" strike="noStrike" dirty="0">
                        <a:effectLst/>
                        <a:latin typeface="Times New Roman" panose="02020603050405020304" pitchFamily="18" charset="0"/>
                      </a:endParaRPr>
                    </a:p>
                  </a:txBody>
                  <a:tcPr marL="7277" marR="7277" marT="7277" marB="0" anchor="ctr"/>
                </a:tc>
                <a:tc>
                  <a:txBody>
                    <a:bodyPr/>
                    <a:lstStyle/>
                    <a:p>
                      <a:pPr algn="l" fontAlgn="ctr"/>
                      <a:r>
                        <a:rPr lang="ru-RU" sz="1400" b="0" i="0" u="none" strike="noStrike" dirty="0">
                          <a:solidFill>
                            <a:srgbClr val="000000"/>
                          </a:solidFill>
                          <a:effectLst/>
                          <a:latin typeface="Times New Roman" panose="02020603050405020304" pitchFamily="18" charset="0"/>
                        </a:rPr>
                        <a:t>7.1.Развитие инвестиционной привлекательности и улучшения инвестиционного климата Бай-</a:t>
                      </a:r>
                      <a:r>
                        <a:rPr lang="ru-RU" sz="1400" b="0" i="0" u="none" strike="noStrike" dirty="0" err="1">
                          <a:solidFill>
                            <a:srgbClr val="000000"/>
                          </a:solidFill>
                          <a:effectLst/>
                          <a:latin typeface="Times New Roman" panose="02020603050405020304" pitchFamily="18" charset="0"/>
                        </a:rPr>
                        <a:t>Тайгинскогокожууна</a:t>
                      </a:r>
                      <a:endParaRPr lang="ru-RU" sz="14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b"/>
                      <a:r>
                        <a:rPr lang="ru-RU" sz="1400" b="0" i="0" u="none" strike="noStrike" dirty="0">
                          <a:effectLst/>
                          <a:latin typeface="Times New Roman" panose="02020603050405020304" pitchFamily="18" charset="0"/>
                        </a:rPr>
                        <a:t>100,00</a:t>
                      </a:r>
                    </a:p>
                  </a:txBody>
                  <a:tcPr marL="9525" marR="9525" marT="9525" marB="0" anchor="b"/>
                </a:tc>
                <a:extLst>
                  <a:ext uri="{0D108BD9-81ED-4DB2-BD59-A6C34878D82A}">
                    <a16:rowId xmlns:a16="http://schemas.microsoft.com/office/drawing/2014/main" val="10003"/>
                  </a:ext>
                </a:extLst>
              </a:tr>
              <a:tr h="824187">
                <a:tc>
                  <a:txBody>
                    <a:bodyPr/>
                    <a:lstStyle/>
                    <a:p>
                      <a:pPr algn="l" fontAlgn="ctr"/>
                      <a:endParaRPr lang="ru-RU" sz="1400" b="0" i="0" u="none" strike="noStrike" dirty="0">
                        <a:effectLst/>
                        <a:latin typeface="Times New Roman" panose="02020603050405020304" pitchFamily="18" charset="0"/>
                      </a:endParaRPr>
                    </a:p>
                  </a:txBody>
                  <a:tcPr marL="7277" marR="7277" marT="7277" marB="0" anchor="ctr"/>
                </a:tc>
                <a:tc>
                  <a:txBody>
                    <a:bodyPr/>
                    <a:lstStyle/>
                    <a:p>
                      <a:pPr algn="l" fontAlgn="b"/>
                      <a:r>
                        <a:rPr lang="ru-RU" sz="1400" b="0" i="0" u="none" strike="noStrike">
                          <a:solidFill>
                            <a:srgbClr val="000000"/>
                          </a:solidFill>
                          <a:effectLst/>
                          <a:latin typeface="Times New Roman" panose="02020603050405020304" pitchFamily="18" charset="0"/>
                        </a:rPr>
                        <a:t>7.2.Развитие малого и среднего предпринимательства в Бай-Тайгинскомкожууне </a:t>
                      </a:r>
                    </a:p>
                  </a:txBody>
                  <a:tcPr marL="9525" marR="9525" marT="9525" marB="0" anchor="b"/>
                </a:tc>
                <a:tc>
                  <a:txBody>
                    <a:bodyPr/>
                    <a:lstStyle/>
                    <a:p>
                      <a:pPr algn="ctr" fontAlgn="b"/>
                      <a:r>
                        <a:rPr lang="ru-RU" sz="1400" b="0" i="0" u="none" strike="noStrike" dirty="0">
                          <a:effectLst/>
                          <a:latin typeface="Times New Roman" panose="02020603050405020304" pitchFamily="18" charset="0"/>
                        </a:rPr>
                        <a:t>300,00</a:t>
                      </a:r>
                    </a:p>
                  </a:txBody>
                  <a:tcPr marL="9525" marR="9525" marT="9525" marB="0" anchor="b"/>
                </a:tc>
                <a:extLst>
                  <a:ext uri="{0D108BD9-81ED-4DB2-BD59-A6C34878D82A}">
                    <a16:rowId xmlns:a16="http://schemas.microsoft.com/office/drawing/2014/main" val="10004"/>
                  </a:ext>
                </a:extLst>
              </a:tr>
              <a:tr h="824187">
                <a:tc>
                  <a:txBody>
                    <a:bodyPr/>
                    <a:lstStyle/>
                    <a:p>
                      <a:pPr algn="l" fontAlgn="ctr"/>
                      <a:endParaRPr lang="ru-RU" sz="1400" b="0" i="0" u="none" strike="noStrike" dirty="0">
                        <a:effectLst/>
                        <a:latin typeface="Times New Roman" panose="02020603050405020304" pitchFamily="18" charset="0"/>
                      </a:endParaRPr>
                    </a:p>
                  </a:txBody>
                  <a:tcPr marL="7277" marR="7277" marT="7277" marB="0" anchor="ctr"/>
                </a:tc>
                <a:tc>
                  <a:txBody>
                    <a:bodyPr/>
                    <a:lstStyle/>
                    <a:p>
                      <a:pPr algn="l" fontAlgn="ctr"/>
                      <a:r>
                        <a:rPr lang="ru-RU" sz="1400" b="1" i="1" u="none" strike="noStrike" dirty="0">
                          <a:solidFill>
                            <a:srgbClr val="000000"/>
                          </a:solidFill>
                          <a:effectLst/>
                          <a:latin typeface="Times New Roman" panose="02020603050405020304" pitchFamily="18" charset="0"/>
                        </a:rPr>
                        <a:t>8.  Предупреждение и ликвидация последствий чрезвычайных ситуаций, реализация мер пожарной безопасности  на территории Бай-</a:t>
                      </a:r>
                      <a:r>
                        <a:rPr lang="ru-RU" sz="1400" b="1" i="1" u="none" strike="noStrike" dirty="0" err="1">
                          <a:solidFill>
                            <a:srgbClr val="000000"/>
                          </a:solidFill>
                          <a:effectLst/>
                          <a:latin typeface="Times New Roman" panose="02020603050405020304" pitchFamily="18" charset="0"/>
                        </a:rPr>
                        <a:t>Тайгинского</a:t>
                      </a:r>
                      <a:r>
                        <a:rPr lang="ru-RU" sz="1400" b="1" i="1" u="none" strike="noStrike" dirty="0">
                          <a:solidFill>
                            <a:srgbClr val="000000"/>
                          </a:solidFill>
                          <a:effectLst/>
                          <a:latin typeface="Times New Roman" panose="02020603050405020304" pitchFamily="18" charset="0"/>
                        </a:rPr>
                        <a:t> </a:t>
                      </a:r>
                      <a:r>
                        <a:rPr lang="ru-RU" sz="1400" b="1" i="1" u="none" strike="noStrike" dirty="0" err="1">
                          <a:solidFill>
                            <a:srgbClr val="000000"/>
                          </a:solidFill>
                          <a:effectLst/>
                          <a:latin typeface="Times New Roman" panose="02020603050405020304" pitchFamily="18" charset="0"/>
                        </a:rPr>
                        <a:t>кожууна</a:t>
                      </a:r>
                      <a:r>
                        <a:rPr lang="ru-RU" sz="1400" b="1" i="1" u="none" strike="noStrike" dirty="0">
                          <a:solidFill>
                            <a:srgbClr val="000000"/>
                          </a:solidFill>
                          <a:effectLst/>
                          <a:latin typeface="Times New Roman" panose="02020603050405020304" pitchFamily="18" charset="0"/>
                        </a:rPr>
                        <a:t> на 2018-2020 годы</a:t>
                      </a:r>
                    </a:p>
                  </a:txBody>
                  <a:tcPr marL="9525" marR="9525" marT="9525" marB="0" anchor="ctr"/>
                </a:tc>
                <a:tc>
                  <a:txBody>
                    <a:bodyPr/>
                    <a:lstStyle/>
                    <a:p>
                      <a:pPr algn="ctr" fontAlgn="ctr"/>
                      <a:r>
                        <a:rPr lang="ru-RU" sz="1400" b="1" i="0" u="none" strike="noStrike" dirty="0">
                          <a:effectLst/>
                          <a:latin typeface="Times New Roman" panose="02020603050405020304" pitchFamily="18" charset="0"/>
                        </a:rPr>
                        <a:t>289,20</a:t>
                      </a:r>
                    </a:p>
                  </a:txBody>
                  <a:tcPr marL="9525" marR="9525" marT="9525" marB="0" anchor="ctr"/>
                </a:tc>
                <a:extLst>
                  <a:ext uri="{0D108BD9-81ED-4DB2-BD59-A6C34878D82A}">
                    <a16:rowId xmlns:a16="http://schemas.microsoft.com/office/drawing/2014/main" val="10005"/>
                  </a:ext>
                </a:extLst>
              </a:tr>
              <a:tr h="824187">
                <a:tc>
                  <a:txBody>
                    <a:bodyPr/>
                    <a:lstStyle/>
                    <a:p>
                      <a:pPr algn="l" fontAlgn="ctr"/>
                      <a:r>
                        <a:rPr lang="ru-RU" sz="1400" u="none" strike="noStrike" dirty="0">
                          <a:effectLst/>
                        </a:rPr>
                        <a:t>Администрация муниципального района "Бай-</a:t>
                      </a:r>
                      <a:r>
                        <a:rPr lang="ru-RU" sz="1400" u="none" strike="noStrike" dirty="0" err="1">
                          <a:effectLst/>
                        </a:rPr>
                        <a:t>Тайгинский</a:t>
                      </a:r>
                      <a:r>
                        <a:rPr lang="ru-RU" sz="1400" u="none" strike="noStrike" dirty="0">
                          <a:effectLst/>
                        </a:rPr>
                        <a:t> </a:t>
                      </a:r>
                      <a:r>
                        <a:rPr lang="ru-RU" sz="1400" u="none" strike="noStrike" dirty="0" err="1">
                          <a:effectLst/>
                        </a:rPr>
                        <a:t>кожуун</a:t>
                      </a:r>
                      <a:r>
                        <a:rPr lang="ru-RU" sz="1400" u="none" strike="noStrike" dirty="0">
                          <a:effectLst/>
                        </a:rPr>
                        <a:t> Республики Тыва"</a:t>
                      </a:r>
                      <a:endParaRPr lang="ru-RU" sz="1400" b="0" i="0" u="none" strike="noStrike" dirty="0">
                        <a:effectLst/>
                        <a:latin typeface="Times New Roman" panose="02020603050405020304" pitchFamily="18" charset="0"/>
                      </a:endParaRPr>
                    </a:p>
                  </a:txBody>
                  <a:tcPr marL="7277" marR="7277" marT="7277" marB="0" anchor="ctr"/>
                </a:tc>
                <a:tc>
                  <a:txBody>
                    <a:bodyPr/>
                    <a:lstStyle/>
                    <a:p>
                      <a:pPr algn="l" fontAlgn="ctr"/>
                      <a:r>
                        <a:rPr lang="ru-RU" sz="1400" b="1" i="1" u="none" strike="noStrike">
                          <a:effectLst/>
                          <a:latin typeface="Times New Roman" panose="02020603050405020304" pitchFamily="18" charset="0"/>
                        </a:rPr>
                        <a:t>9. Обеспечение общественного порядка и противодействие преступности на территории муниципального района "Бай-Тайгинский кожуун республики Тыва" на 2018-2020гг.</a:t>
                      </a:r>
                    </a:p>
                  </a:txBody>
                  <a:tcPr marL="9525" marR="9525" marT="9525" marB="0" anchor="ctr"/>
                </a:tc>
                <a:tc>
                  <a:txBody>
                    <a:bodyPr/>
                    <a:lstStyle/>
                    <a:p>
                      <a:pPr algn="ctr" fontAlgn="ctr"/>
                      <a:r>
                        <a:rPr lang="ru-RU" sz="1400" b="1" i="0" u="none" strike="noStrike" dirty="0">
                          <a:effectLst/>
                          <a:latin typeface="Times New Roman" panose="02020603050405020304" pitchFamily="18" charset="0"/>
                        </a:rPr>
                        <a:t>230,00</a:t>
                      </a:r>
                    </a:p>
                  </a:txBody>
                  <a:tcPr marL="9525" marR="9525" marT="9525" marB="0"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5678727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5868318"/>
          </a:xfrm>
        </p:spPr>
        <p:txBody>
          <a:bodyPr/>
          <a:lstStyle/>
          <a:p>
            <a:endParaRPr lang="ru-RU" dirty="0"/>
          </a:p>
        </p:txBody>
      </p:sp>
      <p:graphicFrame>
        <p:nvGraphicFramePr>
          <p:cNvPr id="3" name="Таблица 2"/>
          <p:cNvGraphicFramePr>
            <a:graphicFrameLocks noGrp="1"/>
          </p:cNvGraphicFramePr>
          <p:nvPr>
            <p:extLst>
              <p:ext uri="{D42A27DB-BD31-4B8C-83A1-F6EECF244321}">
                <p14:modId xmlns:p14="http://schemas.microsoft.com/office/powerpoint/2010/main" val="368332515"/>
              </p:ext>
            </p:extLst>
          </p:nvPr>
        </p:nvGraphicFramePr>
        <p:xfrm>
          <a:off x="677863" y="609600"/>
          <a:ext cx="8596312" cy="5868319"/>
        </p:xfrm>
        <a:graphic>
          <a:graphicData uri="http://schemas.openxmlformats.org/drawingml/2006/table">
            <a:tbl>
              <a:tblPr>
                <a:tableStyleId>{5C22544A-7EE6-4342-B048-85BDC9FD1C3A}</a:tableStyleId>
              </a:tblPr>
              <a:tblGrid>
                <a:gridCol w="2407258">
                  <a:extLst>
                    <a:ext uri="{9D8B030D-6E8A-4147-A177-3AD203B41FA5}">
                      <a16:colId xmlns:a16="http://schemas.microsoft.com/office/drawing/2014/main" val="20000"/>
                    </a:ext>
                  </a:extLst>
                </a:gridCol>
                <a:gridCol w="5432695">
                  <a:extLst>
                    <a:ext uri="{9D8B030D-6E8A-4147-A177-3AD203B41FA5}">
                      <a16:colId xmlns:a16="http://schemas.microsoft.com/office/drawing/2014/main" val="20001"/>
                    </a:ext>
                  </a:extLst>
                </a:gridCol>
                <a:gridCol w="756359">
                  <a:extLst>
                    <a:ext uri="{9D8B030D-6E8A-4147-A177-3AD203B41FA5}">
                      <a16:colId xmlns:a16="http://schemas.microsoft.com/office/drawing/2014/main" val="20002"/>
                    </a:ext>
                  </a:extLst>
                </a:gridCol>
              </a:tblGrid>
              <a:tr h="827919">
                <a:tc rowSpan="7">
                  <a:txBody>
                    <a:bodyPr/>
                    <a:lstStyle/>
                    <a:p>
                      <a:pPr algn="ctr" fontAlgn="ctr"/>
                      <a:r>
                        <a:rPr lang="ru-RU" sz="1400" b="0" i="0" u="none" strike="noStrike" dirty="0">
                          <a:effectLst/>
                          <a:latin typeface="Times New Roman" panose="02020603050405020304" pitchFamily="18" charset="0"/>
                        </a:rPr>
                        <a:t>Администрация муниципального района "Бай-</a:t>
                      </a:r>
                      <a:r>
                        <a:rPr lang="ru-RU" sz="1400" b="0" i="0" u="none" strike="noStrike" dirty="0" err="1">
                          <a:effectLst/>
                          <a:latin typeface="Times New Roman" panose="02020603050405020304" pitchFamily="18" charset="0"/>
                        </a:rPr>
                        <a:t>Тайгинский</a:t>
                      </a:r>
                      <a:r>
                        <a:rPr lang="ru-RU" sz="1400" b="0" i="0" u="none" strike="noStrike" dirty="0">
                          <a:effectLst/>
                          <a:latin typeface="Times New Roman" panose="02020603050405020304" pitchFamily="18" charset="0"/>
                        </a:rPr>
                        <a:t> </a:t>
                      </a:r>
                      <a:r>
                        <a:rPr lang="ru-RU" sz="1400" b="0" i="0" u="none" strike="noStrike" dirty="0" err="1">
                          <a:effectLst/>
                          <a:latin typeface="Times New Roman" panose="02020603050405020304" pitchFamily="18" charset="0"/>
                        </a:rPr>
                        <a:t>кожуун</a:t>
                      </a:r>
                      <a:r>
                        <a:rPr lang="ru-RU" sz="1400" b="0" i="0" u="none" strike="noStrike" dirty="0">
                          <a:effectLst/>
                          <a:latin typeface="Times New Roman" panose="02020603050405020304" pitchFamily="18" charset="0"/>
                        </a:rPr>
                        <a:t> Республики Тыва"</a:t>
                      </a:r>
                    </a:p>
                  </a:txBody>
                  <a:tcPr marL="9525" marR="9525" marT="9525" marB="0" anchor="ctr"/>
                </a:tc>
                <a:tc>
                  <a:txBody>
                    <a:bodyPr/>
                    <a:lstStyle/>
                    <a:p>
                      <a:pPr algn="l" fontAlgn="ctr"/>
                      <a:r>
                        <a:rPr lang="ru-RU" sz="1400" b="1" i="1" u="none" strike="noStrike">
                          <a:solidFill>
                            <a:srgbClr val="000000"/>
                          </a:solidFill>
                          <a:effectLst/>
                          <a:latin typeface="Times New Roman" panose="02020603050405020304" pitchFamily="18" charset="0"/>
                        </a:rPr>
                        <a:t>10. Управление муниципальным имуществом и земельными ресурсами муниципального района "Бай-Тайгинский кожуун РТ" на 2018-2020 годы</a:t>
                      </a:r>
                    </a:p>
                  </a:txBody>
                  <a:tcPr marL="9525" marR="9525" marT="9525" marB="0" anchor="ctr"/>
                </a:tc>
                <a:tc>
                  <a:txBody>
                    <a:bodyPr/>
                    <a:lstStyle/>
                    <a:p>
                      <a:pPr algn="ctr" fontAlgn="ctr"/>
                      <a:r>
                        <a:rPr lang="ru-RU" sz="1400" b="0" i="0" u="none" strike="noStrike">
                          <a:effectLst/>
                          <a:latin typeface="Times New Roman" panose="02020603050405020304" pitchFamily="18" charset="0"/>
                        </a:rPr>
                        <a:t>150,00</a:t>
                      </a:r>
                    </a:p>
                  </a:txBody>
                  <a:tcPr marL="9525" marR="9525" marT="9525" marB="0" anchor="ctr"/>
                </a:tc>
                <a:extLst>
                  <a:ext uri="{0D108BD9-81ED-4DB2-BD59-A6C34878D82A}">
                    <a16:rowId xmlns:a16="http://schemas.microsoft.com/office/drawing/2014/main" val="10000"/>
                  </a:ext>
                </a:extLst>
              </a:tr>
              <a:tr h="836766">
                <a:tc vMerge="1">
                  <a:txBody>
                    <a:bodyPr/>
                    <a:lstStyle/>
                    <a:p>
                      <a:endParaRPr lang="ru-RU"/>
                    </a:p>
                  </a:txBody>
                  <a:tcPr/>
                </a:tc>
                <a:tc>
                  <a:txBody>
                    <a:bodyPr/>
                    <a:lstStyle/>
                    <a:p>
                      <a:pPr algn="l" fontAlgn="ctr"/>
                      <a:r>
                        <a:rPr lang="ru-RU" sz="1400" b="1" i="1" u="none" strike="noStrike">
                          <a:effectLst/>
                          <a:latin typeface="Times New Roman" panose="02020603050405020304" pitchFamily="18" charset="0"/>
                        </a:rPr>
                        <a:t>11. Реализация молодежной политики  муниципального района "Бай-Тайгинский кожуун РТ" на 2019-2021 гг</a:t>
                      </a:r>
                    </a:p>
                  </a:txBody>
                  <a:tcPr marL="9525" marR="9525" marT="9525" marB="0" anchor="ctr"/>
                </a:tc>
                <a:tc>
                  <a:txBody>
                    <a:bodyPr/>
                    <a:lstStyle/>
                    <a:p>
                      <a:pPr algn="ctr" fontAlgn="ctr"/>
                      <a:r>
                        <a:rPr lang="ru-RU" sz="1400" b="0" i="0" u="none" strike="noStrike">
                          <a:effectLst/>
                          <a:latin typeface="Times New Roman" panose="02020603050405020304" pitchFamily="18" charset="0"/>
                        </a:rPr>
                        <a:t>80,00</a:t>
                      </a:r>
                    </a:p>
                  </a:txBody>
                  <a:tcPr marL="9525" marR="9525" marT="9525" marB="0" anchor="ctr"/>
                </a:tc>
                <a:extLst>
                  <a:ext uri="{0D108BD9-81ED-4DB2-BD59-A6C34878D82A}">
                    <a16:rowId xmlns:a16="http://schemas.microsoft.com/office/drawing/2014/main" val="10001"/>
                  </a:ext>
                </a:extLst>
              </a:tr>
              <a:tr h="883111">
                <a:tc vMerge="1">
                  <a:txBody>
                    <a:bodyPr/>
                    <a:lstStyle/>
                    <a:p>
                      <a:endParaRPr lang="ru-RU"/>
                    </a:p>
                  </a:txBody>
                  <a:tcPr/>
                </a:tc>
                <a:tc>
                  <a:txBody>
                    <a:bodyPr/>
                    <a:lstStyle/>
                    <a:p>
                      <a:pPr algn="l" fontAlgn="b"/>
                      <a:r>
                        <a:rPr lang="ru-RU" sz="1400" b="1" i="1" u="none" strike="noStrike">
                          <a:effectLst/>
                          <a:latin typeface="Times New Roman" panose="02020603050405020304" pitchFamily="18" charset="0"/>
                        </a:rPr>
                        <a:t>12. Развитие физической культуры и спорта в муниципальном районе "Бай-Тайгинский кожуун Республики Тыва на 2019-2021 годы"</a:t>
                      </a:r>
                    </a:p>
                  </a:txBody>
                  <a:tcPr marL="9525" marR="9525" marT="9525" marB="0" anchor="b"/>
                </a:tc>
                <a:tc>
                  <a:txBody>
                    <a:bodyPr/>
                    <a:lstStyle/>
                    <a:p>
                      <a:pPr algn="ctr" fontAlgn="ctr"/>
                      <a:r>
                        <a:rPr lang="ru-RU" sz="1400" b="0" i="0" u="none" strike="noStrike">
                          <a:effectLst/>
                          <a:latin typeface="Times New Roman" panose="02020603050405020304" pitchFamily="18" charset="0"/>
                        </a:rPr>
                        <a:t>280,00</a:t>
                      </a:r>
                    </a:p>
                  </a:txBody>
                  <a:tcPr marL="9525" marR="9525" marT="9525" marB="0" anchor="ctr"/>
                </a:tc>
                <a:extLst>
                  <a:ext uri="{0D108BD9-81ED-4DB2-BD59-A6C34878D82A}">
                    <a16:rowId xmlns:a16="http://schemas.microsoft.com/office/drawing/2014/main" val="10002"/>
                  </a:ext>
                </a:extLst>
              </a:tr>
              <a:tr h="827919">
                <a:tc vMerge="1">
                  <a:txBody>
                    <a:bodyPr/>
                    <a:lstStyle/>
                    <a:p>
                      <a:endParaRPr lang="ru-RU"/>
                    </a:p>
                  </a:txBody>
                  <a:tcPr/>
                </a:tc>
                <a:tc>
                  <a:txBody>
                    <a:bodyPr/>
                    <a:lstStyle/>
                    <a:p>
                      <a:pPr algn="l" fontAlgn="ctr"/>
                      <a:r>
                        <a:rPr lang="ru-RU" sz="1400" b="1" i="1" u="none" strike="noStrike">
                          <a:effectLst/>
                          <a:latin typeface="Times New Roman" panose="02020603050405020304" pitchFamily="18" charset="0"/>
                        </a:rPr>
                        <a:t>13. Социальная защита семьи и детей в Бай-Тайгинском кожууне на 2019 – 2021 годы </a:t>
                      </a:r>
                    </a:p>
                  </a:txBody>
                  <a:tcPr marL="9525" marR="9525" marT="9525" marB="0" anchor="ctr"/>
                </a:tc>
                <a:tc>
                  <a:txBody>
                    <a:bodyPr/>
                    <a:lstStyle/>
                    <a:p>
                      <a:pPr algn="ctr" fontAlgn="ctr"/>
                      <a:r>
                        <a:rPr lang="ru-RU" sz="1400" b="0" i="0" u="none" strike="noStrike">
                          <a:effectLst/>
                          <a:latin typeface="Times New Roman" panose="02020603050405020304" pitchFamily="18" charset="0"/>
                        </a:rPr>
                        <a:t>300,00</a:t>
                      </a:r>
                    </a:p>
                  </a:txBody>
                  <a:tcPr marL="9525" marR="9525" marT="9525" marB="0" anchor="ctr"/>
                </a:tc>
                <a:extLst>
                  <a:ext uri="{0D108BD9-81ED-4DB2-BD59-A6C34878D82A}">
                    <a16:rowId xmlns:a16="http://schemas.microsoft.com/office/drawing/2014/main" val="10003"/>
                  </a:ext>
                </a:extLst>
              </a:tr>
              <a:tr h="836766">
                <a:tc vMerge="1">
                  <a:txBody>
                    <a:bodyPr/>
                    <a:lstStyle/>
                    <a:p>
                      <a:endParaRPr lang="ru-RU"/>
                    </a:p>
                  </a:txBody>
                  <a:tcPr/>
                </a:tc>
                <a:tc>
                  <a:txBody>
                    <a:bodyPr/>
                    <a:lstStyle/>
                    <a:p>
                      <a:pPr algn="l" fontAlgn="ctr"/>
                      <a:r>
                        <a:rPr lang="ru-RU" sz="1400" b="1" i="1" u="none" strike="noStrike">
                          <a:effectLst/>
                          <a:latin typeface="Times New Roman" panose="02020603050405020304" pitchFamily="18" charset="0"/>
                        </a:rPr>
                        <a:t>14. Развитие и функционирование дорожно-транспортного хозяйства муниципального района "Бай-Тайгинский кожуун РТ" на 2019-2021 годы</a:t>
                      </a:r>
                    </a:p>
                  </a:txBody>
                  <a:tcPr marL="9525" marR="9525" marT="9525" marB="0" anchor="ctr"/>
                </a:tc>
                <a:tc>
                  <a:txBody>
                    <a:bodyPr/>
                    <a:lstStyle/>
                    <a:p>
                      <a:pPr algn="ctr" fontAlgn="ctr"/>
                      <a:r>
                        <a:rPr lang="ru-RU" sz="1400" b="0" i="0" u="none" strike="noStrike">
                          <a:effectLst/>
                          <a:latin typeface="Times New Roman" panose="02020603050405020304" pitchFamily="18" charset="0"/>
                        </a:rPr>
                        <a:t>4 684,00</a:t>
                      </a:r>
                    </a:p>
                  </a:txBody>
                  <a:tcPr marL="9525" marR="9525" marT="9525" marB="0" anchor="ctr"/>
                </a:tc>
                <a:extLst>
                  <a:ext uri="{0D108BD9-81ED-4DB2-BD59-A6C34878D82A}">
                    <a16:rowId xmlns:a16="http://schemas.microsoft.com/office/drawing/2014/main" val="10004"/>
                  </a:ext>
                </a:extLst>
              </a:tr>
              <a:tr h="827919">
                <a:tc vMerge="1">
                  <a:txBody>
                    <a:bodyPr/>
                    <a:lstStyle/>
                    <a:p>
                      <a:endParaRPr lang="ru-RU"/>
                    </a:p>
                  </a:txBody>
                  <a:tcPr/>
                </a:tc>
                <a:tc>
                  <a:txBody>
                    <a:bodyPr/>
                    <a:lstStyle/>
                    <a:p>
                      <a:pPr algn="l" fontAlgn="ctr"/>
                      <a:r>
                        <a:rPr lang="ru-RU" sz="1400" b="1" i="1" u="none" strike="noStrike">
                          <a:effectLst/>
                          <a:latin typeface="Times New Roman" panose="02020603050405020304" pitchFamily="18" charset="0"/>
                        </a:rPr>
                        <a:t>15. Формирование современной комфортной городской  среды  в Бай-Тайгинскомкожуунена 2018 -2022 годы. </a:t>
                      </a:r>
                    </a:p>
                  </a:txBody>
                  <a:tcPr marL="9525" marR="9525" marT="9525" marB="0" anchor="ctr"/>
                </a:tc>
                <a:tc>
                  <a:txBody>
                    <a:bodyPr/>
                    <a:lstStyle/>
                    <a:p>
                      <a:pPr algn="ctr" fontAlgn="ctr"/>
                      <a:r>
                        <a:rPr lang="ru-RU" sz="1400" b="0" i="0" u="none" strike="noStrike">
                          <a:effectLst/>
                          <a:latin typeface="Times New Roman" panose="02020603050405020304" pitchFamily="18" charset="0"/>
                        </a:rPr>
                        <a:t>3 698,30</a:t>
                      </a:r>
                    </a:p>
                  </a:txBody>
                  <a:tcPr marL="9525" marR="9525" marT="9525" marB="0" anchor="ctr"/>
                </a:tc>
                <a:extLst>
                  <a:ext uri="{0D108BD9-81ED-4DB2-BD59-A6C34878D82A}">
                    <a16:rowId xmlns:a16="http://schemas.microsoft.com/office/drawing/2014/main" val="10005"/>
                  </a:ext>
                </a:extLst>
              </a:tr>
              <a:tr h="827919">
                <a:tc vMerge="1">
                  <a:txBody>
                    <a:bodyPr/>
                    <a:lstStyle/>
                    <a:p>
                      <a:endParaRPr lang="ru-RU"/>
                    </a:p>
                  </a:txBody>
                  <a:tcPr/>
                </a:tc>
                <a:tc>
                  <a:txBody>
                    <a:bodyPr/>
                    <a:lstStyle/>
                    <a:p>
                      <a:pPr algn="l" fontAlgn="b"/>
                      <a:r>
                        <a:rPr lang="ru-RU" sz="1400" b="1" i="1" u="none" strike="noStrike">
                          <a:effectLst/>
                          <a:latin typeface="Times New Roman" panose="02020603050405020304" pitchFamily="18" charset="0"/>
                        </a:rPr>
                        <a:t>16. Энергосбережение и повышение энергетической эффективности на 2018 – 2020 годы </a:t>
                      </a:r>
                    </a:p>
                  </a:txBody>
                  <a:tcPr marL="9525" marR="9525" marT="9525" marB="0" anchor="b"/>
                </a:tc>
                <a:tc>
                  <a:txBody>
                    <a:bodyPr/>
                    <a:lstStyle/>
                    <a:p>
                      <a:pPr algn="ctr" fontAlgn="b"/>
                      <a:r>
                        <a:rPr lang="ru-RU" sz="1400" b="0" i="0" u="none" strike="noStrike" dirty="0">
                          <a:effectLst/>
                          <a:latin typeface="Times New Roman" panose="02020603050405020304" pitchFamily="18" charset="0"/>
                        </a:rPr>
                        <a:t>400,00</a:t>
                      </a:r>
                    </a:p>
                  </a:txBody>
                  <a:tcPr marL="9525" marR="9525" marT="9525" marB="0" anchor="b"/>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65090940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3" name="Таблица 2"/>
          <p:cNvGraphicFramePr>
            <a:graphicFrameLocks noGrp="1"/>
          </p:cNvGraphicFramePr>
          <p:nvPr>
            <p:extLst>
              <p:ext uri="{D42A27DB-BD31-4B8C-83A1-F6EECF244321}">
                <p14:modId xmlns:p14="http://schemas.microsoft.com/office/powerpoint/2010/main" val="957970613"/>
              </p:ext>
            </p:extLst>
          </p:nvPr>
        </p:nvGraphicFramePr>
        <p:xfrm>
          <a:off x="767907" y="609599"/>
          <a:ext cx="8416224" cy="6533606"/>
        </p:xfrm>
        <a:graphic>
          <a:graphicData uri="http://schemas.openxmlformats.org/drawingml/2006/table">
            <a:tbl>
              <a:tblPr>
                <a:tableStyleId>{5C22544A-7EE6-4342-B048-85BDC9FD1C3A}</a:tableStyleId>
              </a:tblPr>
              <a:tblGrid>
                <a:gridCol w="3933307">
                  <a:extLst>
                    <a:ext uri="{9D8B030D-6E8A-4147-A177-3AD203B41FA5}">
                      <a16:colId xmlns:a16="http://schemas.microsoft.com/office/drawing/2014/main" val="20000"/>
                    </a:ext>
                  </a:extLst>
                </a:gridCol>
                <a:gridCol w="3935063">
                  <a:extLst>
                    <a:ext uri="{9D8B030D-6E8A-4147-A177-3AD203B41FA5}">
                      <a16:colId xmlns:a16="http://schemas.microsoft.com/office/drawing/2014/main" val="20001"/>
                    </a:ext>
                  </a:extLst>
                </a:gridCol>
                <a:gridCol w="547854">
                  <a:extLst>
                    <a:ext uri="{9D8B030D-6E8A-4147-A177-3AD203B41FA5}">
                      <a16:colId xmlns:a16="http://schemas.microsoft.com/office/drawing/2014/main" val="20002"/>
                    </a:ext>
                  </a:extLst>
                </a:gridCol>
              </a:tblGrid>
              <a:tr h="352833">
                <a:tc rowSpan="18">
                  <a:txBody>
                    <a:bodyPr/>
                    <a:lstStyle/>
                    <a:p>
                      <a:pPr algn="ctr" fontAlgn="ctr"/>
                      <a:r>
                        <a:rPr lang="ru-RU" sz="1400" u="none" strike="noStrike" dirty="0">
                          <a:effectLst/>
                        </a:rPr>
                        <a:t>Администрация муниципального района "Бай-</a:t>
                      </a:r>
                      <a:r>
                        <a:rPr lang="ru-RU" sz="1400" u="none" strike="noStrike" dirty="0" err="1">
                          <a:effectLst/>
                        </a:rPr>
                        <a:t>Тайгинский</a:t>
                      </a:r>
                      <a:r>
                        <a:rPr lang="ru-RU" sz="1400" u="none" strike="noStrike" dirty="0">
                          <a:effectLst/>
                        </a:rPr>
                        <a:t> </a:t>
                      </a:r>
                      <a:r>
                        <a:rPr lang="ru-RU" sz="1400" u="none" strike="noStrike" dirty="0" err="1">
                          <a:effectLst/>
                        </a:rPr>
                        <a:t>кожуун</a:t>
                      </a:r>
                      <a:r>
                        <a:rPr lang="ru-RU" sz="1400" u="none" strike="noStrike" dirty="0">
                          <a:effectLst/>
                        </a:rPr>
                        <a:t> Республики Тыва"</a:t>
                      </a:r>
                      <a:endParaRPr lang="ru-RU" sz="1400" b="0" i="0" u="none" strike="noStrike" dirty="0">
                        <a:effectLst/>
                        <a:latin typeface="Times New Roman" panose="02020603050405020304" pitchFamily="18" charset="0"/>
                      </a:endParaRPr>
                    </a:p>
                  </a:txBody>
                  <a:tcPr marL="8405" marR="8405" marT="8405" marB="0" anchor="ctr"/>
                </a:tc>
                <a:tc>
                  <a:txBody>
                    <a:bodyPr/>
                    <a:lstStyle/>
                    <a:p>
                      <a:pPr algn="l" fontAlgn="b"/>
                      <a:endParaRPr lang="ru-RU" sz="1400" b="1" i="1" u="none" strike="noStrike" dirty="0">
                        <a:effectLst/>
                        <a:latin typeface="Times New Roman" panose="02020603050405020304" pitchFamily="18" charset="0"/>
                      </a:endParaRPr>
                    </a:p>
                  </a:txBody>
                  <a:tcPr marL="8405" marR="8405" marT="8405" marB="0" anchor="b"/>
                </a:tc>
                <a:tc>
                  <a:txBody>
                    <a:bodyPr/>
                    <a:lstStyle/>
                    <a:p>
                      <a:pPr algn="ctr" fontAlgn="b"/>
                      <a:endParaRPr lang="ru-RU" sz="1400" b="1" i="0" u="none" strike="noStrike">
                        <a:effectLst/>
                        <a:latin typeface="Times New Roman" panose="02020603050405020304" pitchFamily="18" charset="0"/>
                      </a:endParaRPr>
                    </a:p>
                  </a:txBody>
                  <a:tcPr marL="8405" marR="8405" marT="8405" marB="0" anchor="b"/>
                </a:tc>
                <a:extLst>
                  <a:ext uri="{0D108BD9-81ED-4DB2-BD59-A6C34878D82A}">
                    <a16:rowId xmlns:a16="http://schemas.microsoft.com/office/drawing/2014/main" val="10000"/>
                  </a:ext>
                </a:extLst>
              </a:tr>
              <a:tr h="312727">
                <a:tc vMerge="1">
                  <a:txBody>
                    <a:bodyPr/>
                    <a:lstStyle/>
                    <a:p>
                      <a:endParaRPr lang="ru-RU"/>
                    </a:p>
                  </a:txBody>
                  <a:tcPr/>
                </a:tc>
                <a:tc>
                  <a:txBody>
                    <a:bodyPr/>
                    <a:lstStyle/>
                    <a:p>
                      <a:pPr algn="l" fontAlgn="b"/>
                      <a:endParaRPr lang="ru-RU" sz="1400" b="0" i="0" u="none" strike="noStrike" dirty="0">
                        <a:effectLst/>
                        <a:latin typeface="Times New Roman" panose="02020603050405020304" pitchFamily="18" charset="0"/>
                      </a:endParaRPr>
                    </a:p>
                  </a:txBody>
                  <a:tcPr marL="8405" marR="8405" marT="8405" marB="0" anchor="b"/>
                </a:tc>
                <a:tc>
                  <a:txBody>
                    <a:bodyPr/>
                    <a:lstStyle/>
                    <a:p>
                      <a:pPr algn="ctr" fontAlgn="b"/>
                      <a:endParaRPr lang="ru-RU" sz="1400" b="0" i="0" u="none" strike="noStrike">
                        <a:effectLst/>
                        <a:latin typeface="Times New Roman" panose="02020603050405020304" pitchFamily="18" charset="0"/>
                      </a:endParaRPr>
                    </a:p>
                  </a:txBody>
                  <a:tcPr marL="8405" marR="8405" marT="8405" marB="0" anchor="b"/>
                </a:tc>
                <a:extLst>
                  <a:ext uri="{0D108BD9-81ED-4DB2-BD59-A6C34878D82A}">
                    <a16:rowId xmlns:a16="http://schemas.microsoft.com/office/drawing/2014/main" val="10001"/>
                  </a:ext>
                </a:extLst>
              </a:tr>
              <a:tr h="352833">
                <a:tc vMerge="1">
                  <a:txBody>
                    <a:bodyPr/>
                    <a:lstStyle/>
                    <a:p>
                      <a:endParaRPr lang="ru-RU"/>
                    </a:p>
                  </a:txBody>
                  <a:tcPr/>
                </a:tc>
                <a:tc>
                  <a:txBody>
                    <a:bodyPr/>
                    <a:lstStyle/>
                    <a:p>
                      <a:pPr algn="l" fontAlgn="ctr"/>
                      <a:endParaRPr lang="ru-RU" sz="1400" b="1" i="1" u="none" strike="noStrike" dirty="0">
                        <a:effectLst/>
                        <a:latin typeface="Times New Roman" panose="02020603050405020304" pitchFamily="18" charset="0"/>
                      </a:endParaRPr>
                    </a:p>
                  </a:txBody>
                  <a:tcPr marL="8405" marR="8405" marT="8405" marB="0" anchor="ctr"/>
                </a:tc>
                <a:tc>
                  <a:txBody>
                    <a:bodyPr/>
                    <a:lstStyle/>
                    <a:p>
                      <a:pPr algn="ctr" fontAlgn="b"/>
                      <a:endParaRPr lang="ru-RU" sz="1400" b="1" i="0" u="none" strike="noStrike">
                        <a:effectLst/>
                        <a:latin typeface="Times New Roman" panose="02020603050405020304" pitchFamily="18" charset="0"/>
                      </a:endParaRPr>
                    </a:p>
                  </a:txBody>
                  <a:tcPr marL="8405" marR="8405" marT="8405" marB="0" anchor="b"/>
                </a:tc>
                <a:extLst>
                  <a:ext uri="{0D108BD9-81ED-4DB2-BD59-A6C34878D82A}">
                    <a16:rowId xmlns:a16="http://schemas.microsoft.com/office/drawing/2014/main" val="10002"/>
                  </a:ext>
                </a:extLst>
              </a:tr>
              <a:tr h="312727">
                <a:tc vMerge="1">
                  <a:txBody>
                    <a:bodyPr/>
                    <a:lstStyle/>
                    <a:p>
                      <a:endParaRPr lang="ru-RU"/>
                    </a:p>
                  </a:txBody>
                  <a:tcPr/>
                </a:tc>
                <a:tc>
                  <a:txBody>
                    <a:bodyPr/>
                    <a:lstStyle/>
                    <a:p>
                      <a:pPr algn="l" fontAlgn="b"/>
                      <a:r>
                        <a:rPr lang="ru-RU" sz="1400" u="none" strike="noStrike" dirty="0">
                          <a:effectLst/>
                        </a:rPr>
                        <a:t>17. Муниципальное управление  муниципального района «</a:t>
                      </a:r>
                      <a:r>
                        <a:rPr lang="ru-RU" sz="1400" u="none" strike="noStrike" dirty="0" smtClean="0">
                          <a:effectLst/>
                        </a:rPr>
                        <a:t>Бай-</a:t>
                      </a:r>
                      <a:r>
                        <a:rPr lang="ru-RU" sz="1400" u="none" strike="noStrike" dirty="0" err="1" smtClean="0">
                          <a:effectLst/>
                        </a:rPr>
                        <a:t>Тайгинский</a:t>
                      </a:r>
                      <a:r>
                        <a:rPr lang="ru-RU" sz="1400" u="none" strike="noStrike" dirty="0" smtClean="0">
                          <a:effectLst/>
                        </a:rPr>
                        <a:t> </a:t>
                      </a:r>
                      <a:r>
                        <a:rPr lang="ru-RU" sz="1400" u="none" strike="noStrike" dirty="0" err="1" smtClean="0">
                          <a:effectLst/>
                        </a:rPr>
                        <a:t>кожуун</a:t>
                      </a:r>
                      <a:r>
                        <a:rPr lang="ru-RU" sz="1400" u="none" strike="noStrike" dirty="0" smtClean="0">
                          <a:effectLst/>
                        </a:rPr>
                        <a:t> </a:t>
                      </a:r>
                      <a:r>
                        <a:rPr lang="ru-RU" sz="1400" u="none" strike="noStrike" dirty="0">
                          <a:effectLst/>
                        </a:rPr>
                        <a:t>Республики Тыва» на 2019 – 2021годы </a:t>
                      </a:r>
                      <a:endParaRPr lang="ru-RU" sz="1400" b="1" i="1" u="none" strike="noStrike" dirty="0">
                        <a:effectLst/>
                        <a:latin typeface="Times New Roman" panose="02020603050405020304" pitchFamily="18" charset="0"/>
                      </a:endParaRPr>
                    </a:p>
                  </a:txBody>
                  <a:tcPr marL="8405" marR="8405" marT="8405" marB="0" anchor="b"/>
                </a:tc>
                <a:tc>
                  <a:txBody>
                    <a:bodyPr/>
                    <a:lstStyle/>
                    <a:p>
                      <a:pPr algn="ctr" fontAlgn="b"/>
                      <a:r>
                        <a:rPr lang="ru-RU" sz="1400" u="none" strike="noStrike" dirty="0">
                          <a:effectLst/>
                        </a:rPr>
                        <a:t>40,0</a:t>
                      </a:r>
                      <a:endParaRPr lang="ru-RU" sz="1400" b="0" i="0" u="none" strike="noStrike" dirty="0">
                        <a:effectLst/>
                        <a:latin typeface="Times New Roman" panose="02020603050405020304" pitchFamily="18" charset="0"/>
                      </a:endParaRPr>
                    </a:p>
                  </a:txBody>
                  <a:tcPr marL="8405" marR="8405" marT="8405" marB="0" anchor="b"/>
                </a:tc>
                <a:extLst>
                  <a:ext uri="{0D108BD9-81ED-4DB2-BD59-A6C34878D82A}">
                    <a16:rowId xmlns:a16="http://schemas.microsoft.com/office/drawing/2014/main" val="10003"/>
                  </a:ext>
                </a:extLst>
              </a:tr>
              <a:tr h="188107">
                <a:tc vMerge="1">
                  <a:txBody>
                    <a:bodyPr/>
                    <a:lstStyle/>
                    <a:p>
                      <a:endParaRPr lang="ru-RU"/>
                    </a:p>
                  </a:txBody>
                  <a:tcPr/>
                </a:tc>
                <a:tc>
                  <a:txBody>
                    <a:bodyPr/>
                    <a:lstStyle/>
                    <a:p>
                      <a:pPr algn="l" fontAlgn="b"/>
                      <a:r>
                        <a:rPr lang="ru-RU" sz="1400" u="none" strike="noStrike" dirty="0">
                          <a:effectLst/>
                        </a:rPr>
                        <a:t>18. Обеспечение жителей Бай-</a:t>
                      </a:r>
                      <a:r>
                        <a:rPr lang="ru-RU" sz="1400" u="none" strike="noStrike" dirty="0" err="1">
                          <a:effectLst/>
                        </a:rPr>
                        <a:t>Тайгинского</a:t>
                      </a:r>
                      <a:r>
                        <a:rPr lang="ru-RU" sz="1400" u="none" strike="noStrike" dirty="0">
                          <a:effectLst/>
                        </a:rPr>
                        <a:t> </a:t>
                      </a:r>
                      <a:r>
                        <a:rPr lang="ru-RU" sz="1400" u="none" strike="noStrike" dirty="0" err="1">
                          <a:effectLst/>
                        </a:rPr>
                        <a:t>кожууна</a:t>
                      </a:r>
                      <a:r>
                        <a:rPr lang="ru-RU" sz="1400" u="none" strike="noStrike" dirty="0">
                          <a:effectLst/>
                        </a:rPr>
                        <a:t> доступным и комфортным жильем на 2016 – 2020 годы </a:t>
                      </a:r>
                      <a:endParaRPr lang="ru-RU" sz="1400" b="1" i="1" u="none" strike="noStrike" dirty="0">
                        <a:solidFill>
                          <a:srgbClr val="000000"/>
                        </a:solidFill>
                        <a:effectLst/>
                        <a:latin typeface="Times New Roman" panose="02020603050405020304" pitchFamily="18" charset="0"/>
                      </a:endParaRPr>
                    </a:p>
                  </a:txBody>
                  <a:tcPr marL="8405" marR="8405" marT="8405" marB="0" anchor="b"/>
                </a:tc>
                <a:tc>
                  <a:txBody>
                    <a:bodyPr/>
                    <a:lstStyle/>
                    <a:p>
                      <a:pPr algn="ctr" fontAlgn="b"/>
                      <a:r>
                        <a:rPr lang="ru-RU" sz="1400" u="none" strike="noStrike" dirty="0">
                          <a:effectLst/>
                        </a:rPr>
                        <a:t>800,0</a:t>
                      </a:r>
                      <a:endParaRPr lang="ru-RU" sz="1400" b="0" i="0" u="none" strike="noStrike" dirty="0">
                        <a:effectLst/>
                        <a:latin typeface="Times New Roman" panose="02020603050405020304" pitchFamily="18" charset="0"/>
                      </a:endParaRPr>
                    </a:p>
                  </a:txBody>
                  <a:tcPr marL="8405" marR="8405" marT="8405" marB="0" anchor="b"/>
                </a:tc>
                <a:extLst>
                  <a:ext uri="{0D108BD9-81ED-4DB2-BD59-A6C34878D82A}">
                    <a16:rowId xmlns:a16="http://schemas.microsoft.com/office/drawing/2014/main" val="10004"/>
                  </a:ext>
                </a:extLst>
              </a:tr>
              <a:tr h="352701">
                <a:tc vMerge="1">
                  <a:txBody>
                    <a:bodyPr/>
                    <a:lstStyle/>
                    <a:p>
                      <a:endParaRPr lang="ru-RU"/>
                    </a:p>
                  </a:txBody>
                  <a:tcPr/>
                </a:tc>
                <a:tc>
                  <a:txBody>
                    <a:bodyPr/>
                    <a:lstStyle/>
                    <a:p>
                      <a:pPr algn="l" fontAlgn="b"/>
                      <a:r>
                        <a:rPr lang="ru-RU" sz="1400" u="none" strike="noStrike" dirty="0">
                          <a:effectLst/>
                        </a:rPr>
                        <a:t>19. Территориальное развитие </a:t>
                      </a:r>
                      <a:r>
                        <a:rPr lang="ru-RU" sz="1400" u="none" strike="noStrike" dirty="0" smtClean="0">
                          <a:effectLst/>
                        </a:rPr>
                        <a:t>Бай-</a:t>
                      </a:r>
                      <a:r>
                        <a:rPr lang="ru-RU" sz="1400" u="none" strike="noStrike" dirty="0" err="1" smtClean="0">
                          <a:effectLst/>
                        </a:rPr>
                        <a:t>Тайгинского</a:t>
                      </a:r>
                      <a:r>
                        <a:rPr lang="ru-RU" sz="1400" u="none" strike="noStrike" dirty="0" smtClean="0">
                          <a:effectLst/>
                        </a:rPr>
                        <a:t> </a:t>
                      </a:r>
                      <a:r>
                        <a:rPr lang="ru-RU" sz="1400" u="none" strike="noStrike" dirty="0" err="1" smtClean="0">
                          <a:effectLst/>
                        </a:rPr>
                        <a:t>кожууна</a:t>
                      </a:r>
                      <a:r>
                        <a:rPr lang="ru-RU" sz="1400" u="none" strike="noStrike" dirty="0" smtClean="0">
                          <a:effectLst/>
                        </a:rPr>
                        <a:t> </a:t>
                      </a:r>
                      <a:r>
                        <a:rPr lang="ru-RU" sz="1400" u="none" strike="noStrike" dirty="0">
                          <a:effectLst/>
                        </a:rPr>
                        <a:t>в 2019 – 2021 годы </a:t>
                      </a:r>
                      <a:endParaRPr lang="ru-RU" sz="1400" b="1" i="1" u="none" strike="noStrike" dirty="0">
                        <a:solidFill>
                          <a:srgbClr val="000000"/>
                        </a:solidFill>
                        <a:effectLst/>
                        <a:latin typeface="Times New Roman" panose="02020603050405020304" pitchFamily="18" charset="0"/>
                      </a:endParaRPr>
                    </a:p>
                  </a:txBody>
                  <a:tcPr marL="8405" marR="8405" marT="8405" marB="0" anchor="b"/>
                </a:tc>
                <a:tc>
                  <a:txBody>
                    <a:bodyPr/>
                    <a:lstStyle/>
                    <a:p>
                      <a:pPr algn="ctr" fontAlgn="b"/>
                      <a:r>
                        <a:rPr lang="ru-RU" sz="1400" u="none" strike="noStrike" dirty="0">
                          <a:effectLst/>
                        </a:rPr>
                        <a:t>500,0</a:t>
                      </a:r>
                      <a:endParaRPr lang="ru-RU" sz="1400" b="0" i="0" u="none" strike="noStrike" dirty="0">
                        <a:effectLst/>
                        <a:latin typeface="Times New Roman" panose="02020603050405020304" pitchFamily="18" charset="0"/>
                      </a:endParaRPr>
                    </a:p>
                  </a:txBody>
                  <a:tcPr marL="8405" marR="8405" marT="8405" marB="0" anchor="b"/>
                </a:tc>
                <a:extLst>
                  <a:ext uri="{0D108BD9-81ED-4DB2-BD59-A6C34878D82A}">
                    <a16:rowId xmlns:a16="http://schemas.microsoft.com/office/drawing/2014/main" val="10005"/>
                  </a:ext>
                </a:extLst>
              </a:tr>
              <a:tr h="376214">
                <a:tc vMerge="1">
                  <a:txBody>
                    <a:bodyPr/>
                    <a:lstStyle/>
                    <a:p>
                      <a:endParaRPr lang="ru-RU"/>
                    </a:p>
                  </a:txBody>
                  <a:tcPr/>
                </a:tc>
                <a:tc>
                  <a:txBody>
                    <a:bodyPr/>
                    <a:lstStyle/>
                    <a:p>
                      <a:pPr algn="l" fontAlgn="b"/>
                      <a:r>
                        <a:rPr lang="ru-RU" sz="1400" u="none" strike="noStrike" dirty="0">
                          <a:effectLst/>
                        </a:rPr>
                        <a:t>20. Цифровая экономика в Бай-</a:t>
                      </a:r>
                      <a:r>
                        <a:rPr lang="ru-RU" sz="1400" u="none" strike="noStrike" dirty="0" err="1">
                          <a:effectLst/>
                        </a:rPr>
                        <a:t>Тайгигнском</a:t>
                      </a:r>
                      <a:r>
                        <a:rPr lang="ru-RU" sz="1400" u="none" strike="noStrike" dirty="0">
                          <a:effectLst/>
                        </a:rPr>
                        <a:t> </a:t>
                      </a:r>
                      <a:r>
                        <a:rPr lang="ru-RU" sz="1400" u="none" strike="noStrike" dirty="0" err="1">
                          <a:effectLst/>
                        </a:rPr>
                        <a:t>кожууне</a:t>
                      </a:r>
                      <a:r>
                        <a:rPr lang="ru-RU" sz="1400" u="none" strike="noStrike" dirty="0">
                          <a:effectLst/>
                        </a:rPr>
                        <a:t> на 2019-21гг </a:t>
                      </a:r>
                      <a:endParaRPr lang="ru-RU" sz="1400" b="1" i="1" u="none" strike="noStrike" dirty="0">
                        <a:effectLst/>
                        <a:latin typeface="Times New Roman" panose="02020603050405020304" pitchFamily="18" charset="0"/>
                      </a:endParaRPr>
                    </a:p>
                  </a:txBody>
                  <a:tcPr marL="8405" marR="8405" marT="8405" marB="0" anchor="b"/>
                </a:tc>
                <a:tc>
                  <a:txBody>
                    <a:bodyPr/>
                    <a:lstStyle/>
                    <a:p>
                      <a:pPr algn="ctr" fontAlgn="b"/>
                      <a:r>
                        <a:rPr lang="ru-RU" sz="1400" u="none" strike="noStrike" dirty="0">
                          <a:effectLst/>
                        </a:rPr>
                        <a:t>290,0</a:t>
                      </a:r>
                      <a:endParaRPr lang="ru-RU" sz="1400" b="0" i="0" u="none" strike="noStrike" dirty="0">
                        <a:effectLst/>
                        <a:latin typeface="Times New Roman" panose="02020603050405020304" pitchFamily="18" charset="0"/>
                      </a:endParaRPr>
                    </a:p>
                  </a:txBody>
                  <a:tcPr marL="8405" marR="8405" marT="8405" marB="0" anchor="b"/>
                </a:tc>
                <a:extLst>
                  <a:ext uri="{0D108BD9-81ED-4DB2-BD59-A6C34878D82A}">
                    <a16:rowId xmlns:a16="http://schemas.microsoft.com/office/drawing/2014/main" val="10006"/>
                  </a:ext>
                </a:extLst>
              </a:tr>
              <a:tr h="352701">
                <a:tc vMerge="1">
                  <a:txBody>
                    <a:bodyPr/>
                    <a:lstStyle/>
                    <a:p>
                      <a:endParaRPr lang="ru-RU"/>
                    </a:p>
                  </a:txBody>
                  <a:tcPr/>
                </a:tc>
                <a:tc>
                  <a:txBody>
                    <a:bodyPr/>
                    <a:lstStyle/>
                    <a:p>
                      <a:pPr algn="l" fontAlgn="ctr"/>
                      <a:endParaRPr lang="ru-RU" sz="1400" b="1" i="1" u="none" strike="noStrike" dirty="0">
                        <a:solidFill>
                          <a:srgbClr val="000000"/>
                        </a:solidFill>
                        <a:effectLst/>
                        <a:latin typeface="Times New Roman" panose="02020603050405020304" pitchFamily="18" charset="0"/>
                      </a:endParaRPr>
                    </a:p>
                  </a:txBody>
                  <a:tcPr marL="8405" marR="8405" marT="8405" marB="0" anchor="ctr"/>
                </a:tc>
                <a:tc>
                  <a:txBody>
                    <a:bodyPr/>
                    <a:lstStyle/>
                    <a:p>
                      <a:pPr algn="ctr" fontAlgn="ctr"/>
                      <a:endParaRPr lang="ru-RU" sz="1400" b="0" i="0" u="none" strike="noStrike" dirty="0">
                        <a:effectLst/>
                        <a:latin typeface="Times New Roman" panose="02020603050405020304" pitchFamily="18" charset="0"/>
                      </a:endParaRPr>
                    </a:p>
                  </a:txBody>
                  <a:tcPr marL="8405" marR="8405" marT="8405" marB="0" anchor="ctr"/>
                </a:tc>
                <a:extLst>
                  <a:ext uri="{0D108BD9-81ED-4DB2-BD59-A6C34878D82A}">
                    <a16:rowId xmlns:a16="http://schemas.microsoft.com/office/drawing/2014/main" val="10007"/>
                  </a:ext>
                </a:extLst>
              </a:tr>
              <a:tr h="312727">
                <a:tc vMerge="1">
                  <a:txBody>
                    <a:bodyPr/>
                    <a:lstStyle/>
                    <a:p>
                      <a:endParaRPr lang="ru-RU"/>
                    </a:p>
                  </a:txBody>
                  <a:tcPr/>
                </a:tc>
                <a:tc>
                  <a:txBody>
                    <a:bodyPr/>
                    <a:lstStyle/>
                    <a:p>
                      <a:pPr algn="l" fontAlgn="ctr"/>
                      <a:endParaRPr lang="ru-RU" sz="1400" b="1" i="1" u="none" strike="noStrike" dirty="0">
                        <a:effectLst/>
                        <a:latin typeface="Times New Roman" panose="02020603050405020304" pitchFamily="18" charset="0"/>
                      </a:endParaRPr>
                    </a:p>
                  </a:txBody>
                  <a:tcPr marL="8405" marR="8405" marT="8405" marB="0" anchor="ctr"/>
                </a:tc>
                <a:tc>
                  <a:txBody>
                    <a:bodyPr/>
                    <a:lstStyle/>
                    <a:p>
                      <a:pPr algn="ctr" fontAlgn="ctr"/>
                      <a:endParaRPr lang="ru-RU" sz="1400" b="0" i="0" u="none" strike="noStrike" dirty="0">
                        <a:effectLst/>
                        <a:latin typeface="Times New Roman" panose="02020603050405020304" pitchFamily="18" charset="0"/>
                      </a:endParaRPr>
                    </a:p>
                  </a:txBody>
                  <a:tcPr marL="8405" marR="8405" marT="8405" marB="0" anchor="ctr"/>
                </a:tc>
                <a:extLst>
                  <a:ext uri="{0D108BD9-81ED-4DB2-BD59-A6C34878D82A}">
                    <a16:rowId xmlns:a16="http://schemas.microsoft.com/office/drawing/2014/main" val="10008"/>
                  </a:ext>
                </a:extLst>
              </a:tr>
              <a:tr h="312727">
                <a:tc vMerge="1">
                  <a:txBody>
                    <a:bodyPr/>
                    <a:lstStyle/>
                    <a:p>
                      <a:endParaRPr lang="ru-RU"/>
                    </a:p>
                  </a:txBody>
                  <a:tcPr/>
                </a:tc>
                <a:tc>
                  <a:txBody>
                    <a:bodyPr/>
                    <a:lstStyle/>
                    <a:p>
                      <a:pPr algn="l" fontAlgn="b"/>
                      <a:endParaRPr lang="ru-RU" sz="1400" b="1" i="1" u="none" strike="noStrike" dirty="0">
                        <a:effectLst/>
                        <a:latin typeface="Times New Roman" panose="02020603050405020304" pitchFamily="18" charset="0"/>
                      </a:endParaRPr>
                    </a:p>
                  </a:txBody>
                  <a:tcPr marL="8405" marR="8405" marT="8405" marB="0" anchor="b"/>
                </a:tc>
                <a:tc>
                  <a:txBody>
                    <a:bodyPr/>
                    <a:lstStyle/>
                    <a:p>
                      <a:pPr algn="ctr" fontAlgn="ctr"/>
                      <a:endParaRPr lang="ru-RU" sz="1400" b="0" i="0" u="none" strike="noStrike" dirty="0">
                        <a:effectLst/>
                        <a:latin typeface="Times New Roman" panose="02020603050405020304" pitchFamily="18" charset="0"/>
                      </a:endParaRPr>
                    </a:p>
                  </a:txBody>
                  <a:tcPr marL="8405" marR="8405" marT="8405" marB="0" anchor="ctr"/>
                </a:tc>
                <a:extLst>
                  <a:ext uri="{0D108BD9-81ED-4DB2-BD59-A6C34878D82A}">
                    <a16:rowId xmlns:a16="http://schemas.microsoft.com/office/drawing/2014/main" val="10009"/>
                  </a:ext>
                </a:extLst>
              </a:tr>
              <a:tr h="188107">
                <a:tc vMerge="1">
                  <a:txBody>
                    <a:bodyPr/>
                    <a:lstStyle/>
                    <a:p>
                      <a:endParaRPr lang="ru-RU"/>
                    </a:p>
                  </a:txBody>
                  <a:tcPr/>
                </a:tc>
                <a:tc>
                  <a:txBody>
                    <a:bodyPr/>
                    <a:lstStyle/>
                    <a:p>
                      <a:pPr algn="l" fontAlgn="ctr"/>
                      <a:endParaRPr lang="ru-RU" sz="1400" b="1" i="1" u="none" strike="noStrike" dirty="0">
                        <a:effectLst/>
                        <a:latin typeface="Times New Roman" panose="02020603050405020304" pitchFamily="18" charset="0"/>
                      </a:endParaRPr>
                    </a:p>
                  </a:txBody>
                  <a:tcPr marL="8405" marR="8405" marT="8405" marB="0" anchor="ctr"/>
                </a:tc>
                <a:tc>
                  <a:txBody>
                    <a:bodyPr/>
                    <a:lstStyle/>
                    <a:p>
                      <a:pPr algn="ctr" fontAlgn="ctr"/>
                      <a:endParaRPr lang="ru-RU" sz="1400" b="0" i="0" u="none" strike="noStrike" dirty="0">
                        <a:effectLst/>
                        <a:latin typeface="Times New Roman" panose="02020603050405020304" pitchFamily="18" charset="0"/>
                      </a:endParaRPr>
                    </a:p>
                  </a:txBody>
                  <a:tcPr marL="8405" marR="8405" marT="8405" marB="0" anchor="ctr"/>
                </a:tc>
                <a:extLst>
                  <a:ext uri="{0D108BD9-81ED-4DB2-BD59-A6C34878D82A}">
                    <a16:rowId xmlns:a16="http://schemas.microsoft.com/office/drawing/2014/main" val="10010"/>
                  </a:ext>
                </a:extLst>
              </a:tr>
              <a:tr h="352701">
                <a:tc vMerge="1">
                  <a:txBody>
                    <a:bodyPr/>
                    <a:lstStyle/>
                    <a:p>
                      <a:endParaRPr lang="ru-RU"/>
                    </a:p>
                  </a:txBody>
                  <a:tcPr/>
                </a:tc>
                <a:tc>
                  <a:txBody>
                    <a:bodyPr/>
                    <a:lstStyle/>
                    <a:p>
                      <a:pPr algn="l" fontAlgn="ctr"/>
                      <a:endParaRPr lang="ru-RU" sz="1400" b="1" i="1" u="none" strike="noStrike" dirty="0">
                        <a:effectLst/>
                        <a:latin typeface="Times New Roman" panose="02020603050405020304" pitchFamily="18" charset="0"/>
                      </a:endParaRPr>
                    </a:p>
                  </a:txBody>
                  <a:tcPr marL="8405" marR="8405" marT="8405" marB="0" anchor="ctr"/>
                </a:tc>
                <a:tc>
                  <a:txBody>
                    <a:bodyPr/>
                    <a:lstStyle/>
                    <a:p>
                      <a:pPr algn="ctr" fontAlgn="ctr"/>
                      <a:endParaRPr lang="ru-RU" sz="1400" b="0" i="0" u="none" strike="noStrike" dirty="0">
                        <a:effectLst/>
                        <a:latin typeface="Times New Roman" panose="02020603050405020304" pitchFamily="18" charset="0"/>
                      </a:endParaRPr>
                    </a:p>
                  </a:txBody>
                  <a:tcPr marL="8405" marR="8405" marT="8405" marB="0" anchor="ctr"/>
                </a:tc>
                <a:extLst>
                  <a:ext uri="{0D108BD9-81ED-4DB2-BD59-A6C34878D82A}">
                    <a16:rowId xmlns:a16="http://schemas.microsoft.com/office/drawing/2014/main" val="10011"/>
                  </a:ext>
                </a:extLst>
              </a:tr>
              <a:tr h="312727">
                <a:tc vMerge="1">
                  <a:txBody>
                    <a:bodyPr/>
                    <a:lstStyle/>
                    <a:p>
                      <a:endParaRPr lang="ru-RU"/>
                    </a:p>
                  </a:txBody>
                  <a:tcPr/>
                </a:tc>
                <a:tc>
                  <a:txBody>
                    <a:bodyPr/>
                    <a:lstStyle/>
                    <a:p>
                      <a:pPr algn="l" fontAlgn="ctr"/>
                      <a:endParaRPr lang="ru-RU" sz="1400" b="1" i="1" u="none" strike="noStrike" dirty="0">
                        <a:effectLst/>
                        <a:latin typeface="Times New Roman" panose="02020603050405020304" pitchFamily="18" charset="0"/>
                      </a:endParaRPr>
                    </a:p>
                  </a:txBody>
                  <a:tcPr marL="8405" marR="8405" marT="8405" marB="0" anchor="ctr"/>
                </a:tc>
                <a:tc>
                  <a:txBody>
                    <a:bodyPr/>
                    <a:lstStyle/>
                    <a:p>
                      <a:pPr algn="ctr" fontAlgn="ctr"/>
                      <a:endParaRPr lang="ru-RU" sz="1400" b="0" i="0" u="none" strike="noStrike" dirty="0">
                        <a:effectLst/>
                        <a:latin typeface="Times New Roman" panose="02020603050405020304" pitchFamily="18" charset="0"/>
                      </a:endParaRPr>
                    </a:p>
                  </a:txBody>
                  <a:tcPr marL="8405" marR="8405" marT="8405" marB="0" anchor="ctr"/>
                </a:tc>
                <a:extLst>
                  <a:ext uri="{0D108BD9-81ED-4DB2-BD59-A6C34878D82A}">
                    <a16:rowId xmlns:a16="http://schemas.microsoft.com/office/drawing/2014/main" val="10012"/>
                  </a:ext>
                </a:extLst>
              </a:tr>
              <a:tr h="188107">
                <a:tc vMerge="1">
                  <a:txBody>
                    <a:bodyPr/>
                    <a:lstStyle/>
                    <a:p>
                      <a:endParaRPr lang="ru-RU"/>
                    </a:p>
                  </a:txBody>
                  <a:tcPr/>
                </a:tc>
                <a:tc>
                  <a:txBody>
                    <a:bodyPr/>
                    <a:lstStyle/>
                    <a:p>
                      <a:pPr algn="l" fontAlgn="b"/>
                      <a:endParaRPr lang="ru-RU" sz="1400" b="1" i="1" u="none" strike="noStrike" dirty="0">
                        <a:effectLst/>
                        <a:latin typeface="Times New Roman" panose="02020603050405020304" pitchFamily="18" charset="0"/>
                      </a:endParaRPr>
                    </a:p>
                  </a:txBody>
                  <a:tcPr marL="8405" marR="8405" marT="8405" marB="0" anchor="b"/>
                </a:tc>
                <a:tc>
                  <a:txBody>
                    <a:bodyPr/>
                    <a:lstStyle/>
                    <a:p>
                      <a:pPr algn="ctr" fontAlgn="b"/>
                      <a:endParaRPr lang="ru-RU" sz="1400" b="0" i="0" u="none" strike="noStrike" dirty="0">
                        <a:effectLst/>
                        <a:latin typeface="Times New Roman" panose="02020603050405020304" pitchFamily="18" charset="0"/>
                      </a:endParaRPr>
                    </a:p>
                  </a:txBody>
                  <a:tcPr marL="8405" marR="8405" marT="8405" marB="0" anchor="b"/>
                </a:tc>
                <a:extLst>
                  <a:ext uri="{0D108BD9-81ED-4DB2-BD59-A6C34878D82A}">
                    <a16:rowId xmlns:a16="http://schemas.microsoft.com/office/drawing/2014/main" val="10013"/>
                  </a:ext>
                </a:extLst>
              </a:tr>
              <a:tr h="312727">
                <a:tc vMerge="1">
                  <a:txBody>
                    <a:bodyPr/>
                    <a:lstStyle/>
                    <a:p>
                      <a:endParaRPr lang="ru-RU"/>
                    </a:p>
                  </a:txBody>
                  <a:tcPr/>
                </a:tc>
                <a:tc>
                  <a:txBody>
                    <a:bodyPr/>
                    <a:lstStyle/>
                    <a:p>
                      <a:endParaRPr lang="ru-RU"/>
                    </a:p>
                  </a:txBody>
                  <a:tcPr marL="8405" marR="8405" marT="8405" marB="0" anchor="b"/>
                </a:tc>
                <a:tc>
                  <a:txBody>
                    <a:bodyPr/>
                    <a:lstStyle/>
                    <a:p>
                      <a:endParaRPr lang="ru-RU"/>
                    </a:p>
                  </a:txBody>
                  <a:tcPr marL="8405" marR="8405" marT="8405" marB="0" anchor="b"/>
                </a:tc>
                <a:extLst>
                  <a:ext uri="{0D108BD9-81ED-4DB2-BD59-A6C34878D82A}">
                    <a16:rowId xmlns:a16="http://schemas.microsoft.com/office/drawing/2014/main" val="10014"/>
                  </a:ext>
                </a:extLst>
              </a:tr>
              <a:tr h="312727">
                <a:tc vMerge="1">
                  <a:txBody>
                    <a:bodyPr/>
                    <a:lstStyle/>
                    <a:p>
                      <a:endParaRPr lang="ru-RU"/>
                    </a:p>
                  </a:txBody>
                  <a:tcPr/>
                </a:tc>
                <a:tc>
                  <a:txBody>
                    <a:bodyPr/>
                    <a:lstStyle/>
                    <a:p>
                      <a:endParaRPr lang="ru-RU"/>
                    </a:p>
                  </a:txBody>
                  <a:tcPr marL="8405" marR="8405" marT="8405" marB="0" anchor="b"/>
                </a:tc>
                <a:tc>
                  <a:txBody>
                    <a:bodyPr/>
                    <a:lstStyle/>
                    <a:p>
                      <a:endParaRPr lang="ru-RU"/>
                    </a:p>
                  </a:txBody>
                  <a:tcPr marL="8405" marR="8405" marT="8405" marB="0" anchor="b"/>
                </a:tc>
                <a:extLst>
                  <a:ext uri="{0D108BD9-81ED-4DB2-BD59-A6C34878D82A}">
                    <a16:rowId xmlns:a16="http://schemas.microsoft.com/office/drawing/2014/main" val="10015"/>
                  </a:ext>
                </a:extLst>
              </a:tr>
              <a:tr h="352701">
                <a:tc vMerge="1">
                  <a:txBody>
                    <a:bodyPr/>
                    <a:lstStyle/>
                    <a:p>
                      <a:endParaRPr lang="ru-RU"/>
                    </a:p>
                  </a:txBody>
                  <a:tcPr/>
                </a:tc>
                <a:tc>
                  <a:txBody>
                    <a:bodyPr/>
                    <a:lstStyle/>
                    <a:p>
                      <a:endParaRPr lang="ru-RU"/>
                    </a:p>
                  </a:txBody>
                  <a:tcPr marL="8405" marR="8405" marT="8405" marB="0" anchor="b"/>
                </a:tc>
                <a:tc>
                  <a:txBody>
                    <a:bodyPr/>
                    <a:lstStyle/>
                    <a:p>
                      <a:endParaRPr lang="ru-RU"/>
                    </a:p>
                  </a:txBody>
                  <a:tcPr marL="8405" marR="8405" marT="8405" marB="0" anchor="b"/>
                </a:tc>
                <a:extLst>
                  <a:ext uri="{0D108BD9-81ED-4DB2-BD59-A6C34878D82A}">
                    <a16:rowId xmlns:a16="http://schemas.microsoft.com/office/drawing/2014/main" val="10016"/>
                  </a:ext>
                </a:extLst>
              </a:tr>
              <a:tr h="188107">
                <a:tc vMerge="1">
                  <a:txBody>
                    <a:bodyPr/>
                    <a:lstStyle/>
                    <a:p>
                      <a:endParaRPr lang="ru-RU"/>
                    </a:p>
                  </a:txBody>
                  <a:tcPr/>
                </a:tc>
                <a:tc>
                  <a:txBody>
                    <a:bodyPr/>
                    <a:lstStyle/>
                    <a:p>
                      <a:endParaRPr lang="ru-RU"/>
                    </a:p>
                  </a:txBody>
                  <a:tcPr marL="8405" marR="8405" marT="8405" marB="0" anchor="b"/>
                </a:tc>
                <a:tc>
                  <a:txBody>
                    <a:bodyPr/>
                    <a:lstStyle/>
                    <a:p>
                      <a:endParaRPr lang="ru-RU" dirty="0"/>
                    </a:p>
                  </a:txBody>
                  <a:tcPr marL="8405" marR="8405" marT="8405" marB="0" anchor="b"/>
                </a:tc>
                <a:extLst>
                  <a:ext uri="{0D108BD9-81ED-4DB2-BD59-A6C34878D82A}">
                    <a16:rowId xmlns:a16="http://schemas.microsoft.com/office/drawing/2014/main" val="10017"/>
                  </a:ext>
                </a:extLst>
              </a:tr>
            </a:tbl>
          </a:graphicData>
        </a:graphic>
      </p:graphicFrame>
    </p:spTree>
    <p:extLst>
      <p:ext uri="{BB962C8B-B14F-4D97-AF65-F5344CB8AC3E}">
        <p14:creationId xmlns:p14="http://schemas.microsoft.com/office/powerpoint/2010/main" val="181633613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8351" y="374573"/>
            <a:ext cx="8596668" cy="881350"/>
          </a:xfrm>
        </p:spPr>
        <p:txBody>
          <a:bodyPr>
            <a:normAutofit fontScale="90000"/>
          </a:bodyPr>
          <a:lstStyle/>
          <a:p>
            <a:pPr algn="ctr"/>
            <a:r>
              <a:rPr lang="ru-RU" sz="2000" dirty="0" smtClean="0">
                <a:solidFill>
                  <a:schemeClr val="accent2">
                    <a:lumMod val="50000"/>
                  </a:schemeClr>
                </a:solidFill>
              </a:rPr>
              <a:t>Расходы на заработную плату работникам бюджетной сферы муниципального района составляет 74,4 процентов от всех расходов </a:t>
            </a:r>
            <a:r>
              <a:rPr lang="ru-RU" sz="2000" dirty="0" err="1" smtClean="0">
                <a:solidFill>
                  <a:schemeClr val="accent2">
                    <a:lumMod val="50000"/>
                  </a:schemeClr>
                </a:solidFill>
              </a:rPr>
              <a:t>кожууного</a:t>
            </a:r>
            <a:r>
              <a:rPr lang="ru-RU" sz="2000" dirty="0" smtClean="0">
                <a:solidFill>
                  <a:schemeClr val="accent2">
                    <a:lumMod val="50000"/>
                  </a:schemeClr>
                </a:solidFill>
              </a:rPr>
              <a:t> бюджета на 2019 год</a:t>
            </a:r>
            <a:endParaRPr lang="ru-RU" sz="2000" dirty="0">
              <a:solidFill>
                <a:schemeClr val="accent2">
                  <a:lumMod val="50000"/>
                </a:schemeClr>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3252161188"/>
              </p:ext>
            </p:extLst>
          </p:nvPr>
        </p:nvGraphicFramePr>
        <p:xfrm>
          <a:off x="495760" y="1255925"/>
          <a:ext cx="8132002" cy="4746095"/>
        </p:xfrm>
        <a:graphic>
          <a:graphicData uri="http://schemas.openxmlformats.org/drawingml/2006/table">
            <a:tbl>
              <a:tblPr>
                <a:tableStyleId>{5C22544A-7EE6-4342-B048-85BDC9FD1C3A}</a:tableStyleId>
              </a:tblPr>
              <a:tblGrid>
                <a:gridCol w="3888110">
                  <a:extLst>
                    <a:ext uri="{9D8B030D-6E8A-4147-A177-3AD203B41FA5}">
                      <a16:colId xmlns:a16="http://schemas.microsoft.com/office/drawing/2014/main" val="20000"/>
                    </a:ext>
                  </a:extLst>
                </a:gridCol>
                <a:gridCol w="1433036">
                  <a:extLst>
                    <a:ext uri="{9D8B030D-6E8A-4147-A177-3AD203B41FA5}">
                      <a16:colId xmlns:a16="http://schemas.microsoft.com/office/drawing/2014/main" val="20001"/>
                    </a:ext>
                  </a:extLst>
                </a:gridCol>
                <a:gridCol w="1069910">
                  <a:extLst>
                    <a:ext uri="{9D8B030D-6E8A-4147-A177-3AD203B41FA5}">
                      <a16:colId xmlns:a16="http://schemas.microsoft.com/office/drawing/2014/main" val="20002"/>
                    </a:ext>
                  </a:extLst>
                </a:gridCol>
                <a:gridCol w="1740946">
                  <a:extLst>
                    <a:ext uri="{9D8B030D-6E8A-4147-A177-3AD203B41FA5}">
                      <a16:colId xmlns:a16="http://schemas.microsoft.com/office/drawing/2014/main" val="20003"/>
                    </a:ext>
                  </a:extLst>
                </a:gridCol>
              </a:tblGrid>
              <a:tr h="206802">
                <a:tc rowSpan="2">
                  <a:txBody>
                    <a:bodyPr/>
                    <a:lstStyle/>
                    <a:p>
                      <a:pPr algn="ctr" fontAlgn="ctr"/>
                      <a:r>
                        <a:rPr lang="ru-RU" sz="1100" b="1" u="none" strike="noStrike" dirty="0">
                          <a:effectLst/>
                        </a:rPr>
                        <a:t> </a:t>
                      </a:r>
                      <a:endParaRPr lang="ru-RU" sz="1100" b="1" i="0" u="none" strike="noStrike" dirty="0">
                        <a:solidFill>
                          <a:srgbClr val="000000"/>
                        </a:solidFill>
                        <a:effectLst/>
                        <a:latin typeface="Calibri" panose="020F0502020204030204" pitchFamily="34" charset="0"/>
                      </a:endParaRPr>
                    </a:p>
                  </a:txBody>
                  <a:tcPr marL="9525" marR="9525" marT="9525" marB="0" anchor="ctr"/>
                </a:tc>
                <a:tc rowSpan="2">
                  <a:txBody>
                    <a:bodyPr/>
                    <a:lstStyle/>
                    <a:p>
                      <a:pPr algn="ctr" fontAlgn="ctr"/>
                      <a:r>
                        <a:rPr lang="ru-RU" sz="1100" b="1" u="none" strike="noStrike" dirty="0">
                          <a:effectLst/>
                        </a:rPr>
                        <a:t>Бюджет на </a:t>
                      </a:r>
                      <a:r>
                        <a:rPr lang="ru-RU" sz="1100" b="1" u="none" strike="noStrike" dirty="0" smtClean="0">
                          <a:effectLst/>
                        </a:rPr>
                        <a:t>2019 </a:t>
                      </a:r>
                      <a:r>
                        <a:rPr lang="ru-RU" sz="1100" b="1" u="none" strike="noStrike" dirty="0">
                          <a:effectLst/>
                        </a:rPr>
                        <a:t>год</a:t>
                      </a:r>
                      <a:endParaRPr lang="ru-RU" sz="1100" b="1" i="0" u="none" strike="noStrike" dirty="0">
                        <a:solidFill>
                          <a:srgbClr val="000000"/>
                        </a:solidFill>
                        <a:effectLst/>
                        <a:latin typeface="Calibri" panose="020F0502020204030204" pitchFamily="34" charset="0"/>
                      </a:endParaRPr>
                    </a:p>
                  </a:txBody>
                  <a:tcPr marL="9525" marR="9525" marT="9525" marB="0" anchor="ctr"/>
                </a:tc>
                <a:tc gridSpan="2">
                  <a:txBody>
                    <a:bodyPr/>
                    <a:lstStyle/>
                    <a:p>
                      <a:pPr algn="ctr" fontAlgn="ctr"/>
                      <a:r>
                        <a:rPr lang="ru-RU" sz="1100" u="none" strike="noStrike">
                          <a:effectLst/>
                        </a:rPr>
                        <a:t>в т.ч.</a:t>
                      </a:r>
                      <a:endParaRPr lang="ru-RU" sz="1100" b="0" i="0" u="none" strike="noStrike">
                        <a:solidFill>
                          <a:srgbClr val="000000"/>
                        </a:solidFill>
                        <a:effectLst/>
                        <a:latin typeface="Calibri" panose="020F0502020204030204" pitchFamily="34" charset="0"/>
                      </a:endParaRPr>
                    </a:p>
                  </a:txBody>
                  <a:tcPr marL="9525" marR="9525" marT="9525" marB="0" anchor="ctr"/>
                </a:tc>
                <a:tc hMerge="1">
                  <a:txBody>
                    <a:bodyPr/>
                    <a:lstStyle/>
                    <a:p>
                      <a:endParaRPr lang="ru-RU"/>
                    </a:p>
                  </a:txBody>
                  <a:tcPr/>
                </a:tc>
                <a:extLst>
                  <a:ext uri="{0D108BD9-81ED-4DB2-BD59-A6C34878D82A}">
                    <a16:rowId xmlns:a16="http://schemas.microsoft.com/office/drawing/2014/main" val="10000"/>
                  </a:ext>
                </a:extLst>
              </a:tr>
              <a:tr h="785846">
                <a:tc vMerge="1">
                  <a:txBody>
                    <a:bodyPr/>
                    <a:lstStyle/>
                    <a:p>
                      <a:endParaRPr lang="ru-RU"/>
                    </a:p>
                  </a:txBody>
                  <a:tcPr/>
                </a:tc>
                <a:tc vMerge="1">
                  <a:txBody>
                    <a:bodyPr/>
                    <a:lstStyle/>
                    <a:p>
                      <a:endParaRPr lang="ru-RU"/>
                    </a:p>
                  </a:txBody>
                  <a:tcPr/>
                </a:tc>
                <a:tc>
                  <a:txBody>
                    <a:bodyPr/>
                    <a:lstStyle/>
                    <a:p>
                      <a:pPr algn="ctr" fontAlgn="ctr"/>
                      <a:r>
                        <a:rPr lang="ru-RU" sz="1100" b="1" u="none" strike="noStrike" dirty="0">
                          <a:effectLst/>
                        </a:rPr>
                        <a:t>211</a:t>
                      </a:r>
                      <a:endParaRPr lang="ru-RU"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ru-RU" sz="1100" b="1" u="none" strike="noStrike" dirty="0">
                          <a:effectLst/>
                        </a:rPr>
                        <a:t>213</a:t>
                      </a:r>
                      <a:endParaRPr lang="ru-RU" sz="11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001"/>
                  </a:ext>
                </a:extLst>
              </a:tr>
              <a:tr h="320542">
                <a:tc>
                  <a:txBody>
                    <a:bodyPr/>
                    <a:lstStyle/>
                    <a:p>
                      <a:pPr algn="ctr" fontAlgn="ctr"/>
                      <a:r>
                        <a:rPr lang="ru-RU" sz="1100" b="1" u="none" strike="noStrike" dirty="0">
                          <a:effectLst/>
                        </a:rPr>
                        <a:t>ВСЕГО </a:t>
                      </a:r>
                      <a:r>
                        <a:rPr lang="ru-RU" sz="1100" b="1" u="none" strike="noStrike" dirty="0" smtClean="0">
                          <a:effectLst/>
                        </a:rPr>
                        <a:t>расходов на заработную плату</a:t>
                      </a:r>
                      <a:endParaRPr lang="ru-RU"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ru-RU" sz="1100" b="1" u="none" strike="noStrike" dirty="0" smtClean="0">
                          <a:effectLst/>
                        </a:rPr>
                        <a:t>412397,1</a:t>
                      </a:r>
                      <a:endParaRPr lang="ru-RU"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ru-RU" sz="1100" b="1" u="none" strike="noStrike" dirty="0" smtClean="0">
                          <a:effectLst/>
                        </a:rPr>
                        <a:t>319674,2</a:t>
                      </a:r>
                      <a:endParaRPr lang="ru-RU"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ru-RU" sz="1100" b="1" u="none" strike="noStrike" dirty="0" smtClean="0">
                          <a:effectLst/>
                        </a:rPr>
                        <a:t>95724,3</a:t>
                      </a:r>
                      <a:endParaRPr lang="ru-RU" sz="11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002"/>
                  </a:ext>
                </a:extLst>
              </a:tr>
              <a:tr h="320542">
                <a:tc>
                  <a:txBody>
                    <a:bodyPr/>
                    <a:lstStyle/>
                    <a:p>
                      <a:pPr algn="r" fontAlgn="ctr"/>
                      <a:r>
                        <a:rPr lang="ru-RU" sz="1100" u="none" strike="noStrike">
                          <a:effectLst/>
                        </a:rPr>
                        <a:t>в т.ч. Аппарат управления</a:t>
                      </a:r>
                      <a:endParaRPr lang="ru-RU" sz="1100" b="1" i="1"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ru-RU" sz="1100" u="none" strike="noStrike" dirty="0" smtClean="0">
                          <a:effectLst/>
                        </a:rPr>
                        <a:t>29212</a:t>
                      </a:r>
                      <a:endParaRPr lang="ru-RU" sz="1100" b="1" i="1"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ru-RU" sz="1100" u="none" strike="noStrike" dirty="0" smtClean="0">
                          <a:effectLst/>
                        </a:rPr>
                        <a:t>22437,2</a:t>
                      </a:r>
                      <a:endParaRPr lang="ru-RU" sz="1100" b="1" i="1"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ru-RU" sz="1100" u="none" strike="noStrike" dirty="0" smtClean="0">
                          <a:effectLst/>
                        </a:rPr>
                        <a:t>6775,7</a:t>
                      </a:r>
                      <a:endParaRPr lang="ru-RU" sz="1100" b="1" i="1"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003"/>
                  </a:ext>
                </a:extLst>
              </a:tr>
              <a:tr h="816866">
                <a:tc>
                  <a:txBody>
                    <a:bodyPr/>
                    <a:lstStyle/>
                    <a:p>
                      <a:pPr algn="l" fontAlgn="ctr"/>
                      <a:r>
                        <a:rPr lang="ru-RU" sz="1100" u="sng" strike="noStrike" dirty="0">
                          <a:effectLst/>
                        </a:rPr>
                        <a:t>Из них по источникам: </a:t>
                      </a:r>
                      <a:r>
                        <a:rPr lang="ru-RU" sz="1100" u="sng" strike="noStrike" dirty="0" smtClean="0">
                          <a:effectLst/>
                        </a:rPr>
                        <a:t>( </a:t>
                      </a:r>
                      <a:r>
                        <a:rPr lang="ru-RU" sz="1100" u="sng" strike="noStrike" dirty="0">
                          <a:effectLst/>
                        </a:rPr>
                        <a:t>ВСЕГО)</a:t>
                      </a:r>
                      <a:endParaRPr lang="ru-RU" sz="1100" b="1" i="1" u="sng"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ru-RU" sz="1100" u="none" strike="noStrike" dirty="0" smtClean="0">
                          <a:effectLst/>
                        </a:rPr>
                        <a:t>412397,1</a:t>
                      </a:r>
                      <a:endParaRPr lang="ru-RU" sz="1100" b="1" i="1"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ru-RU" sz="1100" u="none" strike="noStrike" dirty="0" smtClean="0">
                          <a:effectLst/>
                        </a:rPr>
                        <a:t>316672,8</a:t>
                      </a:r>
                      <a:endParaRPr lang="ru-RU" sz="1100" b="1" i="1"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ru-RU" sz="1100" u="none" strike="noStrike" dirty="0" smtClean="0">
                          <a:effectLst/>
                        </a:rPr>
                        <a:t>95724,3</a:t>
                      </a:r>
                      <a:endParaRPr lang="ru-RU" sz="1100" b="1" i="1"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004"/>
                  </a:ext>
                </a:extLst>
              </a:tr>
              <a:tr h="444623">
                <a:tc>
                  <a:txBody>
                    <a:bodyPr/>
                    <a:lstStyle/>
                    <a:p>
                      <a:pPr algn="l" fontAlgn="ctr"/>
                      <a:r>
                        <a:rPr lang="ru-RU" sz="1100" u="none" strike="noStrike">
                          <a:effectLst/>
                        </a:rPr>
                        <a:t>Адм комиссия за счет субвенций</a:t>
                      </a:r>
                      <a:endParaRPr lang="ru-RU" sz="1100" b="1"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ru-RU" sz="1100" u="none" strike="noStrike" dirty="0" smtClean="0">
                          <a:effectLst/>
                        </a:rPr>
                        <a:t>402,3</a:t>
                      </a:r>
                      <a:endParaRPr lang="ru-RU"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ru-RU" sz="1100" u="none" strike="noStrike" dirty="0" smtClean="0">
                          <a:effectLst/>
                        </a:rPr>
                        <a:t>309</a:t>
                      </a:r>
                      <a:endParaRPr lang="ru-RU"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ru-RU" sz="1100" u="none" strike="noStrike" dirty="0" smtClean="0">
                          <a:effectLst/>
                        </a:rPr>
                        <a:t>93,3</a:t>
                      </a:r>
                      <a:endParaRPr lang="ru-RU" sz="11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005"/>
                  </a:ext>
                </a:extLst>
              </a:tr>
              <a:tr h="506664">
                <a:tc>
                  <a:txBody>
                    <a:bodyPr/>
                    <a:lstStyle/>
                    <a:p>
                      <a:pPr algn="l" fontAlgn="ctr"/>
                      <a:r>
                        <a:rPr lang="ru-RU" sz="1100" u="none" strike="noStrike">
                          <a:effectLst/>
                        </a:rPr>
                        <a:t>Всего 02 00 (воин учет) за счет субвенций</a:t>
                      </a:r>
                      <a:endParaRPr lang="ru-RU" sz="1100" b="1"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ru-RU" sz="1100" u="none" strike="noStrike" dirty="0" smtClean="0">
                          <a:effectLst/>
                        </a:rPr>
                        <a:t>1357,3</a:t>
                      </a:r>
                      <a:endParaRPr lang="ru-RU"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ru-RU" sz="1100" u="none" strike="noStrike" dirty="0" smtClean="0">
                          <a:effectLst/>
                        </a:rPr>
                        <a:t>973,5</a:t>
                      </a:r>
                      <a:endParaRPr lang="ru-RU"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ru-RU" sz="1100" u="none" strike="noStrike" dirty="0" smtClean="0">
                          <a:effectLst/>
                        </a:rPr>
                        <a:t>383,8</a:t>
                      </a:r>
                      <a:endParaRPr lang="ru-RU" sz="11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006"/>
                  </a:ext>
                </a:extLst>
              </a:tr>
              <a:tr h="268842">
                <a:tc>
                  <a:txBody>
                    <a:bodyPr/>
                    <a:lstStyle/>
                    <a:p>
                      <a:pPr algn="l" fontAlgn="ctr"/>
                      <a:r>
                        <a:rPr lang="ru-RU" sz="1100" u="none" strike="noStrike">
                          <a:effectLst/>
                        </a:rPr>
                        <a:t>КДН - за счет субвенций </a:t>
                      </a:r>
                      <a:endParaRPr lang="ru-RU" sz="1100" b="1"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ru-RU" sz="1100" u="none" strike="noStrike" dirty="0" smtClean="0">
                          <a:effectLst/>
                        </a:rPr>
                        <a:t>382</a:t>
                      </a:r>
                      <a:endParaRPr lang="ru-RU"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ru-RU" sz="1100" u="none" strike="noStrike" dirty="0" smtClean="0">
                          <a:effectLst/>
                        </a:rPr>
                        <a:t>293,4</a:t>
                      </a:r>
                      <a:endParaRPr lang="ru-RU"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ru-RU" sz="1100" u="none" strike="noStrike" dirty="0" smtClean="0">
                          <a:effectLst/>
                        </a:rPr>
                        <a:t>88,6</a:t>
                      </a:r>
                      <a:endParaRPr lang="ru-RU" sz="11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007"/>
                  </a:ext>
                </a:extLst>
              </a:tr>
              <a:tr h="268842">
                <a:tc>
                  <a:txBody>
                    <a:bodyPr/>
                    <a:lstStyle/>
                    <a:p>
                      <a:pPr algn="l" fontAlgn="ctr"/>
                      <a:r>
                        <a:rPr lang="ru-RU" sz="1100" u="none" strike="noStrike">
                          <a:effectLst/>
                        </a:rPr>
                        <a:t>за счет субвенций ДОУ</a:t>
                      </a:r>
                      <a:endParaRPr lang="ru-RU" sz="1100" b="1"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ru-RU" sz="1100" u="none" strike="noStrike" dirty="0" smtClean="0">
                          <a:effectLst/>
                        </a:rPr>
                        <a:t>48898</a:t>
                      </a:r>
                      <a:endParaRPr lang="ru-RU"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ru-RU" sz="1100" u="none" strike="noStrike" dirty="0" smtClean="0">
                          <a:effectLst/>
                        </a:rPr>
                        <a:t>37556,1</a:t>
                      </a:r>
                      <a:endParaRPr lang="ru-RU"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ru-RU" sz="1100" u="none" strike="noStrike" dirty="0" smtClean="0">
                          <a:effectLst/>
                        </a:rPr>
                        <a:t>11341,9</a:t>
                      </a:r>
                      <a:endParaRPr lang="ru-RU" sz="11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008"/>
                  </a:ext>
                </a:extLst>
              </a:tr>
              <a:tr h="268842">
                <a:tc>
                  <a:txBody>
                    <a:bodyPr/>
                    <a:lstStyle/>
                    <a:p>
                      <a:pPr algn="l" fontAlgn="ctr"/>
                      <a:r>
                        <a:rPr lang="ru-RU" sz="1100" u="none" strike="noStrike">
                          <a:effectLst/>
                        </a:rPr>
                        <a:t>за счет субвенций ОУ</a:t>
                      </a:r>
                      <a:endParaRPr lang="ru-RU" sz="1100" b="1"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ru-RU" sz="1100" u="none" strike="noStrike" dirty="0" smtClean="0">
                          <a:effectLst/>
                        </a:rPr>
                        <a:t>183636,7</a:t>
                      </a:r>
                      <a:endParaRPr lang="ru-RU"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ru-RU" sz="1100" u="none" strike="noStrike" dirty="0" smtClean="0">
                          <a:effectLst/>
                        </a:rPr>
                        <a:t>141042</a:t>
                      </a:r>
                      <a:endParaRPr lang="ru-RU"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ru-RU" sz="1100" u="none" strike="noStrike" dirty="0" smtClean="0">
                          <a:effectLst/>
                        </a:rPr>
                        <a:t>42594,7</a:t>
                      </a:r>
                      <a:endParaRPr lang="ru-RU" sz="11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009"/>
                  </a:ext>
                </a:extLst>
              </a:tr>
              <a:tr h="268842">
                <a:tc>
                  <a:txBody>
                    <a:bodyPr/>
                    <a:lstStyle/>
                    <a:p>
                      <a:pPr algn="l" fontAlgn="ctr"/>
                      <a:r>
                        <a:rPr lang="ru-RU" sz="1100" u="none" strike="noStrike">
                          <a:effectLst/>
                        </a:rPr>
                        <a:t>за счет дотации</a:t>
                      </a:r>
                      <a:endParaRPr lang="ru-RU" sz="1100" b="1"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ru-RU" sz="1100" b="0" i="0" u="none" strike="noStrike" dirty="0" smtClean="0">
                          <a:solidFill>
                            <a:schemeClr val="dk1"/>
                          </a:solidFill>
                          <a:effectLst/>
                          <a:latin typeface="+mn-lt"/>
                        </a:rPr>
                        <a:t>173420,8</a:t>
                      </a:r>
                      <a:endParaRPr lang="ru-RU"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ru-RU" sz="1100" u="none" strike="noStrike" dirty="0" smtClean="0">
                          <a:effectLst/>
                        </a:rPr>
                        <a:t>133497,4</a:t>
                      </a:r>
                      <a:endParaRPr lang="ru-RU"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ru-RU" sz="1100" u="none" strike="noStrike" dirty="0" smtClean="0">
                          <a:effectLst/>
                        </a:rPr>
                        <a:t>39923,4</a:t>
                      </a:r>
                      <a:endParaRPr lang="ru-RU" sz="11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010"/>
                  </a:ext>
                </a:extLst>
              </a:tr>
              <a:tr h="268842">
                <a:tc>
                  <a:txBody>
                    <a:bodyPr/>
                    <a:lstStyle/>
                    <a:p>
                      <a:pPr algn="l" fontAlgn="ctr"/>
                      <a:r>
                        <a:rPr lang="ru-RU" sz="1100" u="none" strike="noStrike" dirty="0">
                          <a:effectLst/>
                        </a:rPr>
                        <a:t>за счет собственных доходов</a:t>
                      </a:r>
                      <a:endParaRPr lang="ru-RU"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ru-RU" sz="1100" u="none" strike="noStrike" dirty="0" smtClean="0">
                          <a:effectLst/>
                        </a:rPr>
                        <a:t>4300</a:t>
                      </a:r>
                      <a:endParaRPr lang="ru-RU"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ru-RU" sz="1100" u="none" strike="noStrike" dirty="0" smtClean="0">
                          <a:effectLst/>
                        </a:rPr>
                        <a:t>3001,4</a:t>
                      </a:r>
                      <a:endParaRPr lang="ru-RU"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ru-RU" sz="1100" u="none" strike="noStrike" dirty="0" smtClean="0">
                          <a:effectLst/>
                        </a:rPr>
                        <a:t>1298,6</a:t>
                      </a:r>
                      <a:endParaRPr lang="ru-RU" sz="11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30476307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solidFill>
                  <a:schemeClr val="accent2">
                    <a:lumMod val="50000"/>
                  </a:schemeClr>
                </a:solidFill>
              </a:rPr>
              <a:t>Функции бюджета</a:t>
            </a:r>
          </a:p>
        </p:txBody>
      </p:sp>
      <p:sp>
        <p:nvSpPr>
          <p:cNvPr id="3" name="Объект 2"/>
          <p:cNvSpPr>
            <a:spLocks noGrp="1"/>
          </p:cNvSpPr>
          <p:nvPr>
            <p:ph idx="1"/>
          </p:nvPr>
        </p:nvSpPr>
        <p:spPr/>
        <p:txBody>
          <a:bodyPr>
            <a:normAutofit/>
          </a:bodyPr>
          <a:lstStyle/>
          <a:p>
            <a:pPr algn="just"/>
            <a:r>
              <a:rPr lang="ru-RU" dirty="0">
                <a:solidFill>
                  <a:schemeClr val="accent2">
                    <a:lumMod val="50000"/>
                  </a:schemeClr>
                </a:solidFill>
              </a:rPr>
              <a:t>Являясь частью финансовых отношений, бюджету соответствуют следующие функции финансов:</a:t>
            </a:r>
          </a:p>
          <a:p>
            <a:pPr algn="just"/>
            <a:endParaRPr lang="ru-RU" dirty="0">
              <a:solidFill>
                <a:schemeClr val="accent2">
                  <a:lumMod val="50000"/>
                </a:schemeClr>
              </a:solidFill>
            </a:endParaRPr>
          </a:p>
          <a:p>
            <a:pPr algn="just"/>
            <a:r>
              <a:rPr lang="ru-RU" dirty="0">
                <a:solidFill>
                  <a:schemeClr val="accent2">
                    <a:lumMod val="50000"/>
                  </a:schemeClr>
                </a:solidFill>
              </a:rPr>
              <a:t>Распределительная — проявляется через формирование и использование централизованного фонда денежных средств по уровням государственной и территориальной власти и управления;</a:t>
            </a:r>
          </a:p>
          <a:p>
            <a:pPr algn="just"/>
            <a:r>
              <a:rPr lang="ru-RU" dirty="0">
                <a:solidFill>
                  <a:schemeClr val="accent2">
                    <a:lumMod val="50000"/>
                  </a:schemeClr>
                </a:solidFill>
              </a:rPr>
              <a:t>Контрольная — действует одно одновременно с распределительной и предполагает возможность и обязательность государственного контроля за поступлением бюджетных средств;</a:t>
            </a:r>
          </a:p>
          <a:p>
            <a:pPr algn="just"/>
            <a:r>
              <a:rPr lang="ru-RU" dirty="0">
                <a:solidFill>
                  <a:schemeClr val="accent2">
                    <a:lumMod val="50000"/>
                  </a:schemeClr>
                </a:solidFill>
              </a:rPr>
              <a:t>Регулирующая — государство регулирует хозяйственную жизнь страны, направляя бюджетные средства на </a:t>
            </a:r>
            <a:r>
              <a:rPr lang="ru-RU" dirty="0" smtClean="0">
                <a:solidFill>
                  <a:schemeClr val="accent2">
                    <a:lumMod val="50000"/>
                  </a:schemeClr>
                </a:solidFill>
              </a:rPr>
              <a:t>необходимые цели.</a:t>
            </a:r>
          </a:p>
          <a:p>
            <a:pPr marL="0" indent="0" algn="just">
              <a:buNone/>
            </a:pPr>
            <a:endParaRPr lang="ru-RU" dirty="0">
              <a:solidFill>
                <a:schemeClr val="accent2">
                  <a:lumMod val="50000"/>
                </a:schemeClr>
              </a:solidFill>
            </a:endParaRPr>
          </a:p>
        </p:txBody>
      </p:sp>
    </p:spTree>
    <p:extLst>
      <p:ext uri="{BB962C8B-B14F-4D97-AF65-F5344CB8AC3E}">
        <p14:creationId xmlns:p14="http://schemas.microsoft.com/office/powerpoint/2010/main" val="406535917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5769166"/>
          </a:xfrm>
        </p:spPr>
        <p:txBody>
          <a:bodyPr/>
          <a:lstStyle/>
          <a:p>
            <a:endParaRPr lang="ru-RU" dirty="0"/>
          </a:p>
        </p:txBody>
      </p:sp>
      <p:graphicFrame>
        <p:nvGraphicFramePr>
          <p:cNvPr id="3" name="Таблица 2"/>
          <p:cNvGraphicFramePr>
            <a:graphicFrameLocks noGrp="1"/>
          </p:cNvGraphicFramePr>
          <p:nvPr>
            <p:extLst>
              <p:ext uri="{D42A27DB-BD31-4B8C-83A1-F6EECF244321}">
                <p14:modId xmlns:p14="http://schemas.microsoft.com/office/powerpoint/2010/main" val="448773225"/>
              </p:ext>
            </p:extLst>
          </p:nvPr>
        </p:nvGraphicFramePr>
        <p:xfrm>
          <a:off x="677334" y="341532"/>
          <a:ext cx="8596669" cy="6345714"/>
        </p:xfrm>
        <a:graphic>
          <a:graphicData uri="http://schemas.openxmlformats.org/drawingml/2006/table">
            <a:tbl>
              <a:tblPr>
                <a:tableStyleId>{5C22544A-7EE6-4342-B048-85BDC9FD1C3A}</a:tableStyleId>
              </a:tblPr>
              <a:tblGrid>
                <a:gridCol w="3668644">
                  <a:extLst>
                    <a:ext uri="{9D8B030D-6E8A-4147-A177-3AD203B41FA5}">
                      <a16:colId xmlns:a16="http://schemas.microsoft.com/office/drawing/2014/main" val="20000"/>
                    </a:ext>
                  </a:extLst>
                </a:gridCol>
                <a:gridCol w="1642675">
                  <a:extLst>
                    <a:ext uri="{9D8B030D-6E8A-4147-A177-3AD203B41FA5}">
                      <a16:colId xmlns:a16="http://schemas.microsoft.com/office/drawing/2014/main" val="20001"/>
                    </a:ext>
                  </a:extLst>
                </a:gridCol>
                <a:gridCol w="1642675">
                  <a:extLst>
                    <a:ext uri="{9D8B030D-6E8A-4147-A177-3AD203B41FA5}">
                      <a16:colId xmlns:a16="http://schemas.microsoft.com/office/drawing/2014/main" val="20002"/>
                    </a:ext>
                  </a:extLst>
                </a:gridCol>
                <a:gridCol w="1642675">
                  <a:extLst>
                    <a:ext uri="{9D8B030D-6E8A-4147-A177-3AD203B41FA5}">
                      <a16:colId xmlns:a16="http://schemas.microsoft.com/office/drawing/2014/main" val="20003"/>
                    </a:ext>
                  </a:extLst>
                </a:gridCol>
              </a:tblGrid>
              <a:tr h="296626">
                <a:tc>
                  <a:txBody>
                    <a:bodyPr/>
                    <a:lstStyle/>
                    <a:p>
                      <a:pPr algn="ctr" fontAlgn="ctr"/>
                      <a:r>
                        <a:rPr lang="ru-RU" sz="1400" u="none" strike="noStrike" dirty="0">
                          <a:effectLst/>
                        </a:rPr>
                        <a:t>Всего 01 00</a:t>
                      </a:r>
                      <a:endParaRPr lang="ru-RU" sz="1400" b="1" i="0" u="none" strike="noStrike" dirty="0">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23743,1</a:t>
                      </a:r>
                      <a:endParaRPr lang="ru-RU" sz="1400" b="1" i="0" u="none" strike="noStrike" dirty="0">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18212,5</a:t>
                      </a:r>
                      <a:endParaRPr lang="ru-RU" sz="1400" b="1" i="0" u="none" strike="noStrike" dirty="0">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5500</a:t>
                      </a:r>
                      <a:endParaRPr lang="ru-RU" sz="1400" b="1" i="0" u="none" strike="noStrike" dirty="0">
                        <a:solidFill>
                          <a:srgbClr val="000000"/>
                        </a:solidFill>
                        <a:effectLst/>
                        <a:latin typeface="Calibri" panose="020F0502020204030204" pitchFamily="34" charset="0"/>
                      </a:endParaRPr>
                    </a:p>
                  </a:txBody>
                  <a:tcPr marL="6382" marR="6382" marT="6382" marB="0" anchor="ctr"/>
                </a:tc>
                <a:extLst>
                  <a:ext uri="{0D108BD9-81ED-4DB2-BD59-A6C34878D82A}">
                    <a16:rowId xmlns:a16="http://schemas.microsoft.com/office/drawing/2014/main" val="10000"/>
                  </a:ext>
                </a:extLst>
              </a:tr>
              <a:tr h="221663">
                <a:tc>
                  <a:txBody>
                    <a:bodyPr/>
                    <a:lstStyle/>
                    <a:p>
                      <a:pPr algn="ctr" fontAlgn="ctr"/>
                      <a:r>
                        <a:rPr lang="ru-RU" sz="1400" u="none" strike="noStrike" dirty="0">
                          <a:effectLst/>
                        </a:rPr>
                        <a:t>01 02</a:t>
                      </a:r>
                      <a:endParaRPr lang="ru-RU" sz="1400" b="1" i="0" u="none" strike="noStrike" dirty="0">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874,8</a:t>
                      </a:r>
                      <a:endParaRPr lang="ru-RU" sz="1400" b="1" i="0" u="none" strike="noStrike" dirty="0">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671,9</a:t>
                      </a:r>
                      <a:endParaRPr lang="ru-RU" sz="1400" b="1" i="0" u="none" strike="noStrike" dirty="0">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202,9</a:t>
                      </a:r>
                      <a:endParaRPr lang="ru-RU" sz="1400" b="1" i="0" u="none" strike="noStrike" dirty="0">
                        <a:solidFill>
                          <a:srgbClr val="000000"/>
                        </a:solidFill>
                        <a:effectLst/>
                        <a:latin typeface="Calibri" panose="020F0502020204030204" pitchFamily="34" charset="0"/>
                      </a:endParaRPr>
                    </a:p>
                  </a:txBody>
                  <a:tcPr marL="6382" marR="6382" marT="6382" marB="0" anchor="ctr"/>
                </a:tc>
                <a:extLst>
                  <a:ext uri="{0D108BD9-81ED-4DB2-BD59-A6C34878D82A}">
                    <a16:rowId xmlns:a16="http://schemas.microsoft.com/office/drawing/2014/main" val="10001"/>
                  </a:ext>
                </a:extLst>
              </a:tr>
              <a:tr h="221663">
                <a:tc>
                  <a:txBody>
                    <a:bodyPr/>
                    <a:lstStyle/>
                    <a:p>
                      <a:pPr algn="ctr" fontAlgn="ctr"/>
                      <a:r>
                        <a:rPr lang="ru-RU" sz="1400" u="none" strike="noStrike">
                          <a:effectLst/>
                        </a:rPr>
                        <a:t>0 1 03</a:t>
                      </a:r>
                      <a:endParaRPr lang="ru-RU" sz="1400" b="1" i="0" u="none" strike="noStrike">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860,1</a:t>
                      </a:r>
                      <a:endParaRPr lang="ru-RU" sz="1400" b="1" i="0" u="none" strike="noStrike" dirty="0">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588,7</a:t>
                      </a:r>
                      <a:endParaRPr lang="ru-RU" sz="1400" b="1" i="0" u="none" strike="noStrike" dirty="0">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177,8</a:t>
                      </a:r>
                      <a:endParaRPr lang="ru-RU" sz="1400" b="1" i="0" u="none" strike="noStrike" dirty="0">
                        <a:solidFill>
                          <a:srgbClr val="000000"/>
                        </a:solidFill>
                        <a:effectLst/>
                        <a:latin typeface="Calibri" panose="020F0502020204030204" pitchFamily="34" charset="0"/>
                      </a:endParaRPr>
                    </a:p>
                  </a:txBody>
                  <a:tcPr marL="6382" marR="6382" marT="6382" marB="0" anchor="ctr"/>
                </a:tc>
                <a:extLst>
                  <a:ext uri="{0D108BD9-81ED-4DB2-BD59-A6C34878D82A}">
                    <a16:rowId xmlns:a16="http://schemas.microsoft.com/office/drawing/2014/main" val="10002"/>
                  </a:ext>
                </a:extLst>
              </a:tr>
              <a:tr h="221663">
                <a:tc>
                  <a:txBody>
                    <a:bodyPr/>
                    <a:lstStyle/>
                    <a:p>
                      <a:pPr algn="ctr" fontAlgn="ctr"/>
                      <a:r>
                        <a:rPr lang="ru-RU" sz="1400" u="none" strike="noStrike">
                          <a:effectLst/>
                        </a:rPr>
                        <a:t>01 04</a:t>
                      </a:r>
                      <a:endParaRPr lang="ru-RU" sz="1400" b="1" i="0" u="none" strike="noStrike">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15327,4</a:t>
                      </a:r>
                      <a:endParaRPr lang="ru-RU" sz="1400" b="1" i="0" u="none" strike="noStrike" dirty="0">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11772,2</a:t>
                      </a:r>
                      <a:endParaRPr lang="ru-RU" sz="1400" b="1" i="0" u="none" strike="noStrike" dirty="0">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3555,2</a:t>
                      </a:r>
                      <a:endParaRPr lang="ru-RU" sz="1400" b="1" i="0" u="none" strike="noStrike" dirty="0">
                        <a:solidFill>
                          <a:srgbClr val="000000"/>
                        </a:solidFill>
                        <a:effectLst/>
                        <a:latin typeface="Calibri" panose="020F0502020204030204" pitchFamily="34" charset="0"/>
                      </a:endParaRPr>
                    </a:p>
                  </a:txBody>
                  <a:tcPr marL="6382" marR="6382" marT="6382" marB="0" anchor="ctr"/>
                </a:tc>
                <a:extLst>
                  <a:ext uri="{0D108BD9-81ED-4DB2-BD59-A6C34878D82A}">
                    <a16:rowId xmlns:a16="http://schemas.microsoft.com/office/drawing/2014/main" val="10003"/>
                  </a:ext>
                </a:extLst>
              </a:tr>
              <a:tr h="221663">
                <a:tc>
                  <a:txBody>
                    <a:bodyPr/>
                    <a:lstStyle/>
                    <a:p>
                      <a:pPr algn="ctr" fontAlgn="ctr"/>
                      <a:r>
                        <a:rPr lang="ru-RU" sz="1400" u="none" strike="noStrike">
                          <a:effectLst/>
                        </a:rPr>
                        <a:t>01 06</a:t>
                      </a:r>
                      <a:endParaRPr lang="ru-RU" sz="1400" b="1" i="0" u="none" strike="noStrike">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6341,5</a:t>
                      </a:r>
                      <a:endParaRPr lang="ru-RU" sz="1400" b="1" i="0" u="none" strike="noStrike" dirty="0">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4870,7</a:t>
                      </a:r>
                      <a:endParaRPr lang="ru-RU" sz="1400" b="1" i="0" u="none" strike="noStrike" dirty="0">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1470,8</a:t>
                      </a:r>
                      <a:endParaRPr lang="ru-RU" sz="1400" b="1" i="0" u="none" strike="noStrike" dirty="0">
                        <a:solidFill>
                          <a:srgbClr val="000000"/>
                        </a:solidFill>
                        <a:effectLst/>
                        <a:latin typeface="Calibri" panose="020F0502020204030204" pitchFamily="34" charset="0"/>
                      </a:endParaRPr>
                    </a:p>
                  </a:txBody>
                  <a:tcPr marL="6382" marR="6382" marT="6382" marB="0" anchor="ctr"/>
                </a:tc>
                <a:extLst>
                  <a:ext uri="{0D108BD9-81ED-4DB2-BD59-A6C34878D82A}">
                    <a16:rowId xmlns:a16="http://schemas.microsoft.com/office/drawing/2014/main" val="10004"/>
                  </a:ext>
                </a:extLst>
              </a:tr>
              <a:tr h="239214">
                <a:tc>
                  <a:txBody>
                    <a:bodyPr/>
                    <a:lstStyle/>
                    <a:p>
                      <a:pPr algn="ctr" fontAlgn="ctr"/>
                      <a:r>
                        <a:rPr lang="ru-RU" sz="1400" u="none" strike="noStrike">
                          <a:effectLst/>
                        </a:rPr>
                        <a:t>01 13</a:t>
                      </a:r>
                      <a:endParaRPr lang="ru-RU" sz="1400" b="1" i="0" u="none" strike="noStrike">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339,3</a:t>
                      </a:r>
                      <a:endParaRPr lang="ru-RU" sz="1400" b="1" i="0" u="none" strike="noStrike" dirty="0">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309</a:t>
                      </a:r>
                      <a:endParaRPr lang="ru-RU" sz="1400" b="1" i="0" u="none" strike="noStrike" dirty="0">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93,3</a:t>
                      </a:r>
                      <a:endParaRPr lang="ru-RU" sz="1400" b="1" i="0" u="none" strike="noStrike" dirty="0">
                        <a:solidFill>
                          <a:srgbClr val="000000"/>
                        </a:solidFill>
                        <a:effectLst/>
                        <a:latin typeface="Calibri" panose="020F0502020204030204" pitchFamily="34" charset="0"/>
                      </a:endParaRPr>
                    </a:p>
                  </a:txBody>
                  <a:tcPr marL="6382" marR="6382" marT="6382" marB="0" anchor="ctr"/>
                </a:tc>
                <a:extLst>
                  <a:ext uri="{0D108BD9-81ED-4DB2-BD59-A6C34878D82A}">
                    <a16:rowId xmlns:a16="http://schemas.microsoft.com/office/drawing/2014/main" val="10005"/>
                  </a:ext>
                </a:extLst>
              </a:tr>
              <a:tr h="221663">
                <a:tc>
                  <a:txBody>
                    <a:bodyPr/>
                    <a:lstStyle/>
                    <a:p>
                      <a:pPr algn="ctr" fontAlgn="ctr"/>
                      <a:r>
                        <a:rPr lang="ru-RU" sz="1400" u="none" strike="noStrike">
                          <a:effectLst/>
                        </a:rPr>
                        <a:t>Всего 02 00 (воин учет)</a:t>
                      </a:r>
                      <a:endParaRPr lang="ru-RU" sz="1400" b="1" i="0" u="none" strike="noStrike">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1357,3</a:t>
                      </a:r>
                      <a:endParaRPr lang="ru-RU" sz="1400" b="1" i="0" u="none" strike="noStrike" dirty="0">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973,5</a:t>
                      </a:r>
                      <a:endParaRPr lang="ru-RU" sz="1400" b="0" i="0" u="none" strike="noStrike" dirty="0">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383,8</a:t>
                      </a:r>
                      <a:endParaRPr lang="ru-RU" sz="1400" b="0" i="0" u="none" strike="noStrike" dirty="0">
                        <a:solidFill>
                          <a:srgbClr val="000000"/>
                        </a:solidFill>
                        <a:effectLst/>
                        <a:latin typeface="Calibri" panose="020F0502020204030204" pitchFamily="34" charset="0"/>
                      </a:endParaRPr>
                    </a:p>
                  </a:txBody>
                  <a:tcPr marL="6382" marR="6382" marT="6382" marB="0" anchor="ctr"/>
                </a:tc>
                <a:extLst>
                  <a:ext uri="{0D108BD9-81ED-4DB2-BD59-A6C34878D82A}">
                    <a16:rowId xmlns:a16="http://schemas.microsoft.com/office/drawing/2014/main" val="10006"/>
                  </a:ext>
                </a:extLst>
              </a:tr>
              <a:tr h="221663">
                <a:tc>
                  <a:txBody>
                    <a:bodyPr/>
                    <a:lstStyle/>
                    <a:p>
                      <a:pPr algn="ctr" fontAlgn="ctr"/>
                      <a:r>
                        <a:rPr lang="ru-RU" sz="1400" u="none" strike="noStrike">
                          <a:effectLst/>
                        </a:rPr>
                        <a:t>Всего 03 00 (ЕДДС)</a:t>
                      </a:r>
                      <a:endParaRPr lang="ru-RU" sz="1400" b="1" i="0" u="none" strike="noStrike">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1507,2</a:t>
                      </a:r>
                      <a:endParaRPr lang="ru-RU" sz="1400" b="1" i="0" u="none" strike="noStrike" dirty="0">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1157,6</a:t>
                      </a:r>
                      <a:endParaRPr lang="ru-RU" sz="1400" b="0" i="0" u="none" strike="noStrike" dirty="0">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349,6</a:t>
                      </a:r>
                      <a:endParaRPr lang="ru-RU" sz="1400" b="0" i="0" u="none" strike="noStrike" dirty="0">
                        <a:solidFill>
                          <a:srgbClr val="000000"/>
                        </a:solidFill>
                        <a:effectLst/>
                        <a:latin typeface="Calibri" panose="020F0502020204030204" pitchFamily="34" charset="0"/>
                      </a:endParaRPr>
                    </a:p>
                  </a:txBody>
                  <a:tcPr marL="6382" marR="6382" marT="6382" marB="0" anchor="ctr"/>
                </a:tc>
                <a:extLst>
                  <a:ext uri="{0D108BD9-81ED-4DB2-BD59-A6C34878D82A}">
                    <a16:rowId xmlns:a16="http://schemas.microsoft.com/office/drawing/2014/main" val="10007"/>
                  </a:ext>
                </a:extLst>
              </a:tr>
              <a:tr h="229645">
                <a:tc>
                  <a:txBody>
                    <a:bodyPr/>
                    <a:lstStyle/>
                    <a:p>
                      <a:pPr algn="ctr" fontAlgn="ctr"/>
                      <a:r>
                        <a:rPr lang="ru-RU" sz="1400" u="none" strike="noStrike">
                          <a:effectLst/>
                        </a:rPr>
                        <a:t>Всего 04 00</a:t>
                      </a:r>
                      <a:endParaRPr lang="ru-RU" sz="1400" b="1" i="0" u="none" strike="noStrike">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2281,4</a:t>
                      </a:r>
                      <a:endParaRPr lang="ru-RU" sz="1400" b="1" i="0" u="none" strike="noStrike" dirty="0">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1752,3</a:t>
                      </a:r>
                      <a:endParaRPr lang="ru-RU" sz="1400" b="0" i="0" u="none" strike="noStrike" dirty="0">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529,1</a:t>
                      </a:r>
                      <a:endParaRPr lang="ru-RU" sz="1400" b="0" i="0" u="none" strike="noStrike" dirty="0">
                        <a:solidFill>
                          <a:srgbClr val="000000"/>
                        </a:solidFill>
                        <a:effectLst/>
                        <a:latin typeface="Calibri" panose="020F0502020204030204" pitchFamily="34" charset="0"/>
                      </a:endParaRPr>
                    </a:p>
                  </a:txBody>
                  <a:tcPr marL="6382" marR="6382" marT="6382" marB="0" anchor="ctr"/>
                </a:tc>
                <a:extLst>
                  <a:ext uri="{0D108BD9-81ED-4DB2-BD59-A6C34878D82A}">
                    <a16:rowId xmlns:a16="http://schemas.microsoft.com/office/drawing/2014/main" val="10008"/>
                  </a:ext>
                </a:extLst>
              </a:tr>
              <a:tr h="239214">
                <a:tc>
                  <a:txBody>
                    <a:bodyPr/>
                    <a:lstStyle/>
                    <a:p>
                      <a:pPr algn="ctr" fontAlgn="ctr"/>
                      <a:r>
                        <a:rPr lang="ru-RU" sz="1400" u="none" strike="noStrike">
                          <a:effectLst/>
                        </a:rPr>
                        <a:t>Всего 07 00</a:t>
                      </a:r>
                      <a:endParaRPr lang="ru-RU" sz="1400" b="1" i="0" u="none" strike="noStrike">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310809,1</a:t>
                      </a:r>
                      <a:endParaRPr lang="ru-RU" sz="1400" b="1" i="0" u="none" strike="noStrike" dirty="0">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247979,8</a:t>
                      </a:r>
                      <a:endParaRPr lang="ru-RU" sz="1400" b="1" i="0" u="none" strike="noStrike" dirty="0">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74890</a:t>
                      </a:r>
                      <a:endParaRPr lang="ru-RU" sz="1400" b="1" i="0" u="none" strike="noStrike" dirty="0">
                        <a:solidFill>
                          <a:srgbClr val="000000"/>
                        </a:solidFill>
                        <a:effectLst/>
                        <a:latin typeface="Calibri" panose="020F0502020204030204" pitchFamily="34" charset="0"/>
                      </a:endParaRPr>
                    </a:p>
                  </a:txBody>
                  <a:tcPr marL="6382" marR="6382" marT="6382" marB="0" anchor="ctr"/>
                </a:tc>
                <a:extLst>
                  <a:ext uri="{0D108BD9-81ED-4DB2-BD59-A6C34878D82A}">
                    <a16:rowId xmlns:a16="http://schemas.microsoft.com/office/drawing/2014/main" val="10009"/>
                  </a:ext>
                </a:extLst>
              </a:tr>
              <a:tr h="239214">
                <a:tc>
                  <a:txBody>
                    <a:bodyPr/>
                    <a:lstStyle/>
                    <a:p>
                      <a:pPr algn="l" fontAlgn="ctr"/>
                      <a:r>
                        <a:rPr lang="ru-RU" sz="1400" u="none" strike="noStrike">
                          <a:effectLst/>
                        </a:rPr>
                        <a:t>за счет дотации</a:t>
                      </a:r>
                      <a:endParaRPr lang="ru-RU" sz="1400" b="1" i="0" u="none" strike="noStrike">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90335,1</a:t>
                      </a:r>
                      <a:endParaRPr lang="ru-RU" sz="1400" b="1" i="0" u="none" strike="noStrike" dirty="0">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69381,7</a:t>
                      </a:r>
                      <a:endParaRPr lang="ru-RU" sz="1400" b="1" i="0" u="none" strike="noStrike" dirty="0">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20953,4</a:t>
                      </a:r>
                      <a:endParaRPr lang="ru-RU" sz="1400" b="1" i="0" u="none" strike="noStrike" dirty="0">
                        <a:solidFill>
                          <a:srgbClr val="000000"/>
                        </a:solidFill>
                        <a:effectLst/>
                        <a:latin typeface="Calibri" panose="020F0502020204030204" pitchFamily="34" charset="0"/>
                      </a:endParaRPr>
                    </a:p>
                  </a:txBody>
                  <a:tcPr marL="6382" marR="6382" marT="6382" marB="0" anchor="ctr"/>
                </a:tc>
                <a:extLst>
                  <a:ext uri="{0D108BD9-81ED-4DB2-BD59-A6C34878D82A}">
                    <a16:rowId xmlns:a16="http://schemas.microsoft.com/office/drawing/2014/main" val="10010"/>
                  </a:ext>
                </a:extLst>
              </a:tr>
              <a:tr h="346383">
                <a:tc>
                  <a:txBody>
                    <a:bodyPr/>
                    <a:lstStyle/>
                    <a:p>
                      <a:pPr algn="l" fontAlgn="ctr"/>
                      <a:r>
                        <a:rPr lang="ru-RU" sz="1400" u="none" strike="noStrike">
                          <a:effectLst/>
                        </a:rPr>
                        <a:t>за счет собственных доходов</a:t>
                      </a:r>
                      <a:endParaRPr lang="ru-RU" sz="1400" b="1" i="0" u="none" strike="noStrike">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a:effectLst/>
                        </a:rPr>
                        <a:t>0</a:t>
                      </a:r>
                      <a:endParaRPr lang="ru-RU" sz="1400" b="1" i="0" u="none" strike="noStrike">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a:effectLst/>
                        </a:rPr>
                        <a:t>0</a:t>
                      </a:r>
                      <a:endParaRPr lang="ru-RU" sz="1400" b="1" i="0" u="none" strike="noStrike">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a:effectLst/>
                        </a:rPr>
                        <a:t>0</a:t>
                      </a:r>
                      <a:endParaRPr lang="ru-RU" sz="1400" b="1" i="0" u="none" strike="noStrike" dirty="0">
                        <a:solidFill>
                          <a:srgbClr val="000000"/>
                        </a:solidFill>
                        <a:effectLst/>
                        <a:latin typeface="Calibri" panose="020F0502020204030204" pitchFamily="34" charset="0"/>
                      </a:endParaRPr>
                    </a:p>
                  </a:txBody>
                  <a:tcPr marL="6382" marR="6382" marT="6382" marB="0" anchor="ctr"/>
                </a:tc>
                <a:extLst>
                  <a:ext uri="{0D108BD9-81ED-4DB2-BD59-A6C34878D82A}">
                    <a16:rowId xmlns:a16="http://schemas.microsoft.com/office/drawing/2014/main" val="10011"/>
                  </a:ext>
                </a:extLst>
              </a:tr>
              <a:tr h="239214">
                <a:tc>
                  <a:txBody>
                    <a:bodyPr/>
                    <a:lstStyle/>
                    <a:p>
                      <a:pPr algn="l" fontAlgn="ctr"/>
                      <a:r>
                        <a:rPr lang="ru-RU" sz="1400" u="none" strike="noStrike">
                          <a:effectLst/>
                        </a:rPr>
                        <a:t>за счет субвенций ДОУ</a:t>
                      </a:r>
                      <a:endParaRPr lang="ru-RU" sz="1400" b="1" i="1" u="none" strike="noStrike">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48898</a:t>
                      </a:r>
                      <a:endParaRPr lang="ru-RU" sz="1400" b="1" i="0" u="none" strike="noStrike" dirty="0">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37556,1</a:t>
                      </a:r>
                      <a:endParaRPr lang="ru-RU" sz="1400" b="1" i="0" u="none" strike="noStrike" dirty="0">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b="0" i="0" u="none" strike="noStrike" dirty="0" smtClean="0">
                          <a:solidFill>
                            <a:schemeClr val="dk1"/>
                          </a:solidFill>
                          <a:effectLst/>
                          <a:latin typeface="+mn-lt"/>
                        </a:rPr>
                        <a:t>11341,9</a:t>
                      </a:r>
                      <a:endParaRPr lang="ru-RU" sz="1400" b="1" i="0" u="none" strike="noStrike" dirty="0">
                        <a:solidFill>
                          <a:srgbClr val="000000"/>
                        </a:solidFill>
                        <a:effectLst/>
                        <a:latin typeface="Calibri" panose="020F0502020204030204" pitchFamily="34" charset="0"/>
                      </a:endParaRPr>
                    </a:p>
                  </a:txBody>
                  <a:tcPr marL="6382" marR="6382" marT="6382" marB="0" anchor="ctr"/>
                </a:tc>
                <a:extLst>
                  <a:ext uri="{0D108BD9-81ED-4DB2-BD59-A6C34878D82A}">
                    <a16:rowId xmlns:a16="http://schemas.microsoft.com/office/drawing/2014/main" val="10012"/>
                  </a:ext>
                </a:extLst>
              </a:tr>
              <a:tr h="239214">
                <a:tc>
                  <a:txBody>
                    <a:bodyPr/>
                    <a:lstStyle/>
                    <a:p>
                      <a:pPr algn="l" fontAlgn="ctr"/>
                      <a:r>
                        <a:rPr lang="ru-RU" sz="1400" u="none" strike="noStrike">
                          <a:effectLst/>
                        </a:rPr>
                        <a:t>за счет субвенций ОУ</a:t>
                      </a:r>
                      <a:endParaRPr lang="ru-RU" sz="1400" b="1" i="1" u="none" strike="noStrike">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171194</a:t>
                      </a:r>
                      <a:endParaRPr lang="ru-RU" sz="1400" b="1" i="0" u="none" strike="noStrike" dirty="0">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141042</a:t>
                      </a:r>
                      <a:endParaRPr lang="ru-RU" sz="1400" b="1" i="0" u="none" strike="noStrike" dirty="0">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42594,7</a:t>
                      </a:r>
                      <a:endParaRPr lang="ru-RU" sz="1400" b="1" i="0" u="none" strike="noStrike" dirty="0">
                        <a:solidFill>
                          <a:srgbClr val="000000"/>
                        </a:solidFill>
                        <a:effectLst/>
                        <a:latin typeface="Calibri" panose="020F0502020204030204" pitchFamily="34" charset="0"/>
                      </a:endParaRPr>
                    </a:p>
                  </a:txBody>
                  <a:tcPr marL="6382" marR="6382" marT="6382" marB="0" anchor="ctr"/>
                </a:tc>
                <a:extLst>
                  <a:ext uri="{0D108BD9-81ED-4DB2-BD59-A6C34878D82A}">
                    <a16:rowId xmlns:a16="http://schemas.microsoft.com/office/drawing/2014/main" val="10013"/>
                  </a:ext>
                </a:extLst>
              </a:tr>
              <a:tr h="221663">
                <a:tc>
                  <a:txBody>
                    <a:bodyPr/>
                    <a:lstStyle/>
                    <a:p>
                      <a:pPr algn="ctr" fontAlgn="ctr"/>
                      <a:r>
                        <a:rPr lang="ru-RU" sz="1400" u="none" strike="noStrike">
                          <a:effectLst/>
                        </a:rPr>
                        <a:t>в т.ч.</a:t>
                      </a:r>
                      <a:endParaRPr lang="ru-RU" sz="1400" b="0" i="0" u="none" strike="noStrike">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a:effectLst/>
                        </a:rPr>
                        <a:t>0</a:t>
                      </a:r>
                      <a:endParaRPr lang="ru-RU" sz="1400" b="1" i="0" u="none" strike="noStrike">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a:effectLst/>
                        </a:rPr>
                        <a:t> </a:t>
                      </a:r>
                      <a:endParaRPr lang="ru-RU" sz="1400" b="0" i="0" u="none" strike="noStrike">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a:effectLst/>
                        </a:rPr>
                        <a:t> </a:t>
                      </a:r>
                      <a:endParaRPr lang="ru-RU" sz="1400" b="0" i="0" u="none" strike="noStrike">
                        <a:solidFill>
                          <a:srgbClr val="000000"/>
                        </a:solidFill>
                        <a:effectLst/>
                        <a:latin typeface="Calibri" panose="020F0502020204030204" pitchFamily="34" charset="0"/>
                      </a:endParaRPr>
                    </a:p>
                  </a:txBody>
                  <a:tcPr marL="6382" marR="6382" marT="6382" marB="0" anchor="ctr"/>
                </a:tc>
                <a:extLst>
                  <a:ext uri="{0D108BD9-81ED-4DB2-BD59-A6C34878D82A}">
                    <a16:rowId xmlns:a16="http://schemas.microsoft.com/office/drawing/2014/main" val="10014"/>
                  </a:ext>
                </a:extLst>
              </a:tr>
              <a:tr h="221663">
                <a:tc>
                  <a:txBody>
                    <a:bodyPr/>
                    <a:lstStyle/>
                    <a:p>
                      <a:pPr algn="ctr" fontAlgn="ctr"/>
                      <a:r>
                        <a:rPr lang="ru-RU" sz="1400" u="none" strike="noStrike">
                          <a:effectLst/>
                        </a:rPr>
                        <a:t>аппарат управления</a:t>
                      </a:r>
                      <a:endParaRPr lang="ru-RU" sz="1400" b="1" i="0" u="none" strike="noStrike">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1084,9</a:t>
                      </a:r>
                      <a:endParaRPr lang="ru-RU" sz="1400" b="1" i="0" u="none" strike="noStrike" dirty="0">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833,3</a:t>
                      </a:r>
                      <a:endParaRPr lang="ru-RU" sz="1400" b="0" i="0" u="none" strike="noStrike" dirty="0">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251,6</a:t>
                      </a:r>
                      <a:endParaRPr lang="ru-RU" sz="1400" b="0" i="0" u="none" strike="noStrike" dirty="0">
                        <a:solidFill>
                          <a:srgbClr val="000000"/>
                        </a:solidFill>
                        <a:effectLst/>
                        <a:latin typeface="Calibri" panose="020F0502020204030204" pitchFamily="34" charset="0"/>
                      </a:endParaRPr>
                    </a:p>
                  </a:txBody>
                  <a:tcPr marL="6382" marR="6382" marT="6382" marB="0" anchor="ctr"/>
                </a:tc>
                <a:extLst>
                  <a:ext uri="{0D108BD9-81ED-4DB2-BD59-A6C34878D82A}">
                    <a16:rowId xmlns:a16="http://schemas.microsoft.com/office/drawing/2014/main" val="10015"/>
                  </a:ext>
                </a:extLst>
              </a:tr>
              <a:tr h="221663">
                <a:tc>
                  <a:txBody>
                    <a:bodyPr/>
                    <a:lstStyle/>
                    <a:p>
                      <a:pPr algn="ctr" fontAlgn="ctr"/>
                      <a:r>
                        <a:rPr lang="ru-RU" sz="1400" u="none" strike="noStrike">
                          <a:effectLst/>
                        </a:rPr>
                        <a:t>КДН</a:t>
                      </a:r>
                      <a:endParaRPr lang="ru-RU" sz="1400" b="1" i="0" u="none" strike="noStrike">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382</a:t>
                      </a:r>
                      <a:endParaRPr lang="ru-RU" sz="1400" b="1" i="0" u="none" strike="noStrike" dirty="0">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293,4</a:t>
                      </a:r>
                      <a:endParaRPr lang="ru-RU" sz="1400" b="0" i="0" u="none" strike="noStrike" dirty="0">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88,6</a:t>
                      </a:r>
                      <a:endParaRPr lang="ru-RU" sz="1400" b="0" i="0" u="none" strike="noStrike" dirty="0">
                        <a:solidFill>
                          <a:srgbClr val="000000"/>
                        </a:solidFill>
                        <a:effectLst/>
                        <a:latin typeface="Calibri" panose="020F0502020204030204" pitchFamily="34" charset="0"/>
                      </a:endParaRPr>
                    </a:p>
                  </a:txBody>
                  <a:tcPr marL="6382" marR="6382" marT="6382" marB="0" anchor="ctr"/>
                </a:tc>
                <a:extLst>
                  <a:ext uri="{0D108BD9-81ED-4DB2-BD59-A6C34878D82A}">
                    <a16:rowId xmlns:a16="http://schemas.microsoft.com/office/drawing/2014/main" val="10016"/>
                  </a:ext>
                </a:extLst>
              </a:tr>
              <a:tr h="221663">
                <a:tc>
                  <a:txBody>
                    <a:bodyPr/>
                    <a:lstStyle/>
                    <a:p>
                      <a:pPr algn="ctr" fontAlgn="ctr"/>
                      <a:r>
                        <a:rPr lang="ru-RU" sz="1400" u="none" strike="noStrike">
                          <a:effectLst/>
                        </a:rPr>
                        <a:t>ДОУ</a:t>
                      </a:r>
                      <a:endParaRPr lang="ru-RU" sz="1400" b="1" i="0" u="none" strike="noStrike">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b="0" i="0" u="none" strike="noStrike" dirty="0" smtClean="0">
                          <a:solidFill>
                            <a:schemeClr val="dk1"/>
                          </a:solidFill>
                          <a:effectLst/>
                          <a:latin typeface="+mn-lt"/>
                        </a:rPr>
                        <a:t>79940</a:t>
                      </a:r>
                      <a:endParaRPr lang="ru-RU" sz="1400" b="1" i="0" u="none" strike="noStrike" dirty="0">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61397,8</a:t>
                      </a:r>
                      <a:endParaRPr lang="ru-RU" sz="1400" b="0" i="0" u="none" strike="noStrike" dirty="0">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18542,2</a:t>
                      </a:r>
                      <a:endParaRPr lang="ru-RU" sz="1400" b="0" i="0" u="none" strike="noStrike" dirty="0">
                        <a:solidFill>
                          <a:srgbClr val="000000"/>
                        </a:solidFill>
                        <a:effectLst/>
                        <a:latin typeface="Calibri" panose="020F0502020204030204" pitchFamily="34" charset="0"/>
                      </a:endParaRPr>
                    </a:p>
                  </a:txBody>
                  <a:tcPr marL="6382" marR="6382" marT="6382" marB="0" anchor="ctr"/>
                </a:tc>
                <a:extLst>
                  <a:ext uri="{0D108BD9-81ED-4DB2-BD59-A6C34878D82A}">
                    <a16:rowId xmlns:a16="http://schemas.microsoft.com/office/drawing/2014/main" val="10017"/>
                  </a:ext>
                </a:extLst>
              </a:tr>
              <a:tr h="221663">
                <a:tc>
                  <a:txBody>
                    <a:bodyPr/>
                    <a:lstStyle/>
                    <a:p>
                      <a:pPr algn="ctr" fontAlgn="ctr"/>
                      <a:r>
                        <a:rPr lang="ru-RU" sz="1400" u="none" strike="noStrike">
                          <a:effectLst/>
                        </a:rPr>
                        <a:t>из них педработники ДОУ</a:t>
                      </a:r>
                      <a:endParaRPr lang="ru-RU" sz="1400" b="0" i="0" u="none" strike="noStrike">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a:effectLst/>
                        </a:rPr>
                        <a:t>0</a:t>
                      </a:r>
                      <a:endParaRPr lang="ru-RU" sz="1400" b="1" i="0" u="none" strike="noStrike">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a:effectLst/>
                        </a:rPr>
                        <a:t> </a:t>
                      </a:r>
                      <a:endParaRPr lang="ru-RU" sz="1400" b="0" i="0" u="none" strike="noStrike">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a:effectLst/>
                        </a:rPr>
                        <a:t> </a:t>
                      </a:r>
                      <a:endParaRPr lang="ru-RU" sz="1400" b="0" i="0" u="none" strike="noStrike">
                        <a:solidFill>
                          <a:srgbClr val="000000"/>
                        </a:solidFill>
                        <a:effectLst/>
                        <a:latin typeface="Calibri" panose="020F0502020204030204" pitchFamily="34" charset="0"/>
                      </a:endParaRPr>
                    </a:p>
                  </a:txBody>
                  <a:tcPr marL="6382" marR="6382" marT="6382" marB="0" anchor="ctr"/>
                </a:tc>
                <a:extLst>
                  <a:ext uri="{0D108BD9-81ED-4DB2-BD59-A6C34878D82A}">
                    <a16:rowId xmlns:a16="http://schemas.microsoft.com/office/drawing/2014/main" val="10018"/>
                  </a:ext>
                </a:extLst>
              </a:tr>
              <a:tr h="221663">
                <a:tc>
                  <a:txBody>
                    <a:bodyPr/>
                    <a:lstStyle/>
                    <a:p>
                      <a:pPr algn="ctr" fontAlgn="ctr"/>
                      <a:r>
                        <a:rPr lang="ru-RU" sz="1400" u="none" strike="noStrike">
                          <a:effectLst/>
                        </a:rPr>
                        <a:t>за счет субвенций ДОУ</a:t>
                      </a:r>
                      <a:endParaRPr lang="ru-RU" sz="1400" b="1" i="1" u="none" strike="noStrike">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48898</a:t>
                      </a:r>
                      <a:endParaRPr lang="ru-RU" sz="1400" b="1" i="1" u="none" strike="noStrike" dirty="0">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37556,1</a:t>
                      </a:r>
                      <a:endParaRPr lang="ru-RU" sz="1400" b="1" i="1" u="none" strike="noStrike" dirty="0">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11341,9</a:t>
                      </a:r>
                      <a:endParaRPr lang="ru-RU" sz="1400" b="1" i="1" u="none" strike="noStrike" dirty="0">
                        <a:solidFill>
                          <a:srgbClr val="000000"/>
                        </a:solidFill>
                        <a:effectLst/>
                        <a:latin typeface="Calibri" panose="020F0502020204030204" pitchFamily="34" charset="0"/>
                      </a:endParaRPr>
                    </a:p>
                  </a:txBody>
                  <a:tcPr marL="6382" marR="6382" marT="6382" marB="0" anchor="ctr"/>
                </a:tc>
                <a:extLst>
                  <a:ext uri="{0D108BD9-81ED-4DB2-BD59-A6C34878D82A}">
                    <a16:rowId xmlns:a16="http://schemas.microsoft.com/office/drawing/2014/main" val="10019"/>
                  </a:ext>
                </a:extLst>
              </a:tr>
              <a:tr h="221663">
                <a:tc>
                  <a:txBody>
                    <a:bodyPr/>
                    <a:lstStyle/>
                    <a:p>
                      <a:pPr algn="ctr" fontAlgn="ctr"/>
                      <a:r>
                        <a:rPr lang="ru-RU" sz="1400" u="none" strike="noStrike">
                          <a:effectLst/>
                        </a:rPr>
                        <a:t>за счет дотаций</a:t>
                      </a:r>
                      <a:endParaRPr lang="ru-RU" sz="1400" b="1" i="1" u="none" strike="noStrike">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31042</a:t>
                      </a:r>
                      <a:endParaRPr lang="ru-RU" sz="1400" b="1" i="1" u="none" strike="noStrike" dirty="0">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23841,7</a:t>
                      </a:r>
                      <a:endParaRPr lang="ru-RU" sz="1400" b="1" i="1" u="none" strike="noStrike" dirty="0">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7200,3</a:t>
                      </a:r>
                      <a:endParaRPr lang="ru-RU" sz="1400" b="1" i="1" u="none" strike="noStrike" dirty="0">
                        <a:solidFill>
                          <a:srgbClr val="000000"/>
                        </a:solidFill>
                        <a:effectLst/>
                        <a:latin typeface="Calibri" panose="020F0502020204030204" pitchFamily="34" charset="0"/>
                      </a:endParaRPr>
                    </a:p>
                  </a:txBody>
                  <a:tcPr marL="6382" marR="6382" marT="6382" marB="0" anchor="ctr"/>
                </a:tc>
                <a:extLst>
                  <a:ext uri="{0D108BD9-81ED-4DB2-BD59-A6C34878D82A}">
                    <a16:rowId xmlns:a16="http://schemas.microsoft.com/office/drawing/2014/main" val="10020"/>
                  </a:ext>
                </a:extLst>
              </a:tr>
              <a:tr h="221663">
                <a:tc>
                  <a:txBody>
                    <a:bodyPr/>
                    <a:lstStyle/>
                    <a:p>
                      <a:pPr algn="ctr" fontAlgn="ctr"/>
                      <a:r>
                        <a:rPr lang="ru-RU" sz="1400" u="none" strike="noStrike">
                          <a:effectLst/>
                        </a:rPr>
                        <a:t>ОУ</a:t>
                      </a:r>
                      <a:endParaRPr lang="ru-RU" sz="1400" b="1" i="0" u="none" strike="noStrike">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a:effectLst/>
                        </a:rPr>
                        <a:t>171194</a:t>
                      </a:r>
                      <a:endParaRPr lang="ru-RU" sz="1400" b="1" i="0" u="none" strike="noStrike">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141042</a:t>
                      </a:r>
                      <a:endParaRPr lang="ru-RU" sz="1400" b="0" i="0" u="none" strike="noStrike" dirty="0">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42594,7</a:t>
                      </a:r>
                      <a:endParaRPr lang="ru-RU" sz="1400" b="0" i="0" u="none" strike="noStrike" dirty="0">
                        <a:solidFill>
                          <a:srgbClr val="000000"/>
                        </a:solidFill>
                        <a:effectLst/>
                        <a:latin typeface="Calibri" panose="020F0502020204030204" pitchFamily="34" charset="0"/>
                      </a:endParaRPr>
                    </a:p>
                  </a:txBody>
                  <a:tcPr marL="6382" marR="6382" marT="6382" marB="0" anchor="ctr"/>
                </a:tc>
                <a:extLst>
                  <a:ext uri="{0D108BD9-81ED-4DB2-BD59-A6C34878D82A}">
                    <a16:rowId xmlns:a16="http://schemas.microsoft.com/office/drawing/2014/main" val="10021"/>
                  </a:ext>
                </a:extLst>
              </a:tr>
              <a:tr h="221663">
                <a:tc>
                  <a:txBody>
                    <a:bodyPr/>
                    <a:lstStyle/>
                    <a:p>
                      <a:pPr algn="ctr" fontAlgn="ctr"/>
                      <a:r>
                        <a:rPr lang="ru-RU" sz="1400" u="none" strike="noStrike">
                          <a:effectLst/>
                        </a:rPr>
                        <a:t>за счет субвенций ОУ</a:t>
                      </a:r>
                      <a:endParaRPr lang="ru-RU" sz="1400" b="1" i="1" u="none" strike="noStrike">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a:effectLst/>
                        </a:rPr>
                        <a:t>171194</a:t>
                      </a:r>
                      <a:endParaRPr lang="ru-RU" sz="1400" b="1" i="1" u="none" strike="noStrike">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141042</a:t>
                      </a:r>
                      <a:endParaRPr lang="ru-RU" sz="1400" b="1" i="1" u="none" strike="noStrike" dirty="0">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42594,7</a:t>
                      </a:r>
                      <a:endParaRPr lang="ru-RU" sz="1400" b="1" i="1" u="none" strike="noStrike" dirty="0">
                        <a:solidFill>
                          <a:srgbClr val="000000"/>
                        </a:solidFill>
                        <a:effectLst/>
                        <a:latin typeface="Calibri" panose="020F0502020204030204" pitchFamily="34" charset="0"/>
                      </a:endParaRPr>
                    </a:p>
                  </a:txBody>
                  <a:tcPr marL="6382" marR="6382" marT="6382" marB="0" anchor="ctr"/>
                </a:tc>
                <a:extLst>
                  <a:ext uri="{0D108BD9-81ED-4DB2-BD59-A6C34878D82A}">
                    <a16:rowId xmlns:a16="http://schemas.microsoft.com/office/drawing/2014/main" val="10022"/>
                  </a:ext>
                </a:extLst>
              </a:tr>
              <a:tr h="221663">
                <a:tc>
                  <a:txBody>
                    <a:bodyPr/>
                    <a:lstStyle/>
                    <a:p>
                      <a:pPr algn="ctr" fontAlgn="ctr"/>
                      <a:r>
                        <a:rPr lang="ru-RU" sz="1400" u="none" strike="noStrike">
                          <a:effectLst/>
                        </a:rPr>
                        <a:t>Доп образование</a:t>
                      </a:r>
                      <a:endParaRPr lang="ru-RU" sz="1400" b="1" i="0" u="none" strike="noStrike">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48446,1</a:t>
                      </a:r>
                      <a:endParaRPr lang="ru-RU" sz="1400" b="1" i="0" u="none" strike="noStrike" dirty="0">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37208,9</a:t>
                      </a:r>
                      <a:endParaRPr lang="ru-RU" sz="1400" b="0" i="0" u="none" strike="noStrike" dirty="0">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11237,2</a:t>
                      </a:r>
                      <a:endParaRPr lang="ru-RU" sz="1400" b="0" i="0" u="none" strike="noStrike" dirty="0">
                        <a:solidFill>
                          <a:srgbClr val="000000"/>
                        </a:solidFill>
                        <a:effectLst/>
                        <a:latin typeface="Calibri" panose="020F0502020204030204" pitchFamily="34" charset="0"/>
                      </a:endParaRPr>
                    </a:p>
                  </a:txBody>
                  <a:tcPr marL="6382" marR="6382" marT="6382" marB="0" anchor="ctr"/>
                </a:tc>
                <a:extLst>
                  <a:ext uri="{0D108BD9-81ED-4DB2-BD59-A6C34878D82A}">
                    <a16:rowId xmlns:a16="http://schemas.microsoft.com/office/drawing/2014/main" val="10023"/>
                  </a:ext>
                </a:extLst>
              </a:tr>
              <a:tr h="221663">
                <a:tc>
                  <a:txBody>
                    <a:bodyPr/>
                    <a:lstStyle/>
                    <a:p>
                      <a:pPr algn="ctr" fontAlgn="ctr"/>
                      <a:r>
                        <a:rPr lang="ru-RU" sz="1400" u="none" strike="noStrike">
                          <a:effectLst/>
                        </a:rPr>
                        <a:t>Прочие учр</a:t>
                      </a:r>
                      <a:endParaRPr lang="ru-RU" sz="1400" b="1" i="0" u="none" strike="noStrike">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9762,1</a:t>
                      </a:r>
                      <a:endParaRPr lang="ru-RU" sz="1400" b="1" i="0" u="none" strike="noStrike" dirty="0">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7497,8</a:t>
                      </a:r>
                      <a:endParaRPr lang="ru-RU" sz="1400" b="0" i="0" u="none" strike="noStrike" dirty="0">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2264,3</a:t>
                      </a:r>
                      <a:endParaRPr lang="ru-RU" sz="1400" b="0" i="0" u="none" strike="noStrike" dirty="0">
                        <a:solidFill>
                          <a:srgbClr val="000000"/>
                        </a:solidFill>
                        <a:effectLst/>
                        <a:latin typeface="Calibri" panose="020F0502020204030204" pitchFamily="34" charset="0"/>
                      </a:endParaRPr>
                    </a:p>
                  </a:txBody>
                  <a:tcPr marL="6382" marR="6382" marT="6382" marB="0" anchor="ctr"/>
                </a:tc>
                <a:extLst>
                  <a:ext uri="{0D108BD9-81ED-4DB2-BD59-A6C34878D82A}">
                    <a16:rowId xmlns:a16="http://schemas.microsoft.com/office/drawing/2014/main" val="10024"/>
                  </a:ext>
                </a:extLst>
              </a:tr>
              <a:tr h="287056">
                <a:tc>
                  <a:txBody>
                    <a:bodyPr/>
                    <a:lstStyle/>
                    <a:p>
                      <a:pPr algn="ctr" fontAlgn="ctr"/>
                      <a:r>
                        <a:rPr lang="ru-RU" sz="1400" u="none" strike="noStrike">
                          <a:effectLst/>
                        </a:rPr>
                        <a:t>Всего 08 00</a:t>
                      </a:r>
                      <a:endParaRPr lang="ru-RU" sz="1400" b="1" i="0" u="none" strike="noStrike">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37155,8</a:t>
                      </a:r>
                      <a:endParaRPr lang="ru-RU" sz="1400" b="1" i="0" u="none" strike="noStrike" dirty="0">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28537,6</a:t>
                      </a:r>
                      <a:endParaRPr lang="ru-RU" sz="1400" b="1" i="0" u="none" strike="noStrike" dirty="0">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8618,2</a:t>
                      </a:r>
                      <a:endParaRPr lang="ru-RU" sz="1400" b="1" i="0" u="none" strike="noStrike" dirty="0">
                        <a:solidFill>
                          <a:srgbClr val="000000"/>
                        </a:solidFill>
                        <a:effectLst/>
                        <a:latin typeface="Calibri" panose="020F0502020204030204" pitchFamily="34" charset="0"/>
                      </a:endParaRPr>
                    </a:p>
                  </a:txBody>
                  <a:tcPr marL="6382" marR="6382" marT="6382" marB="0" anchor="ctr"/>
                </a:tc>
                <a:extLst>
                  <a:ext uri="{0D108BD9-81ED-4DB2-BD59-A6C34878D82A}">
                    <a16:rowId xmlns:a16="http://schemas.microsoft.com/office/drawing/2014/main" val="10025"/>
                  </a:ext>
                </a:extLst>
              </a:tr>
              <a:tr h="221663">
                <a:tc>
                  <a:txBody>
                    <a:bodyPr/>
                    <a:lstStyle/>
                    <a:p>
                      <a:pPr algn="ctr" fontAlgn="ctr"/>
                      <a:r>
                        <a:rPr lang="ru-RU" sz="1400" u="none" strike="noStrike" dirty="0">
                          <a:effectLst/>
                        </a:rPr>
                        <a:t>Всего 10 00</a:t>
                      </a:r>
                      <a:endParaRPr lang="ru-RU" sz="1400" b="1" i="0" u="none" strike="noStrike" dirty="0">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2965,5</a:t>
                      </a:r>
                      <a:endParaRPr lang="ru-RU" sz="1400" b="1" i="0" u="none" strike="noStrike" dirty="0">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2277,7</a:t>
                      </a:r>
                      <a:endParaRPr lang="ru-RU" sz="1400" b="0" i="0" u="none" strike="noStrike" dirty="0">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687,8</a:t>
                      </a:r>
                      <a:endParaRPr lang="ru-RU" sz="1400" b="0" i="0" u="none" strike="noStrike" dirty="0">
                        <a:solidFill>
                          <a:srgbClr val="000000"/>
                        </a:solidFill>
                        <a:effectLst/>
                        <a:latin typeface="Calibri" panose="020F0502020204030204" pitchFamily="34" charset="0"/>
                      </a:endParaRPr>
                    </a:p>
                  </a:txBody>
                  <a:tcPr marL="6382" marR="6382" marT="6382" marB="0" anchor="ctr"/>
                </a:tc>
                <a:extLst>
                  <a:ext uri="{0D108BD9-81ED-4DB2-BD59-A6C34878D82A}">
                    <a16:rowId xmlns:a16="http://schemas.microsoft.com/office/drawing/2014/main" val="10026"/>
                  </a:ext>
                </a:extLst>
              </a:tr>
            </a:tbl>
          </a:graphicData>
        </a:graphic>
      </p:graphicFrame>
    </p:spTree>
    <p:extLst>
      <p:ext uri="{BB962C8B-B14F-4D97-AF65-F5344CB8AC3E}">
        <p14:creationId xmlns:p14="http://schemas.microsoft.com/office/powerpoint/2010/main" val="33714871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05469" y="633047"/>
            <a:ext cx="8596668" cy="5430128"/>
          </a:xfrm>
        </p:spPr>
        <p:txBody>
          <a:bodyPr>
            <a:normAutofit/>
          </a:bodyPr>
          <a:lstStyle/>
          <a:p>
            <a:pPr algn="just"/>
            <a:r>
              <a:rPr lang="ru-RU" sz="2800" dirty="0">
                <a:solidFill>
                  <a:schemeClr val="accent2">
                    <a:lumMod val="50000"/>
                  </a:schemeClr>
                </a:solidFill>
              </a:rPr>
              <a:t>По прогнозным данным </a:t>
            </a:r>
            <a:r>
              <a:rPr lang="ru-RU" sz="2800" dirty="0" smtClean="0">
                <a:solidFill>
                  <a:schemeClr val="accent2">
                    <a:lumMod val="50000"/>
                  </a:schemeClr>
                </a:solidFill>
              </a:rPr>
              <a:t>в 2019 году средняя </a:t>
            </a:r>
            <a:r>
              <a:rPr lang="ru-RU" sz="2800" dirty="0">
                <a:solidFill>
                  <a:schemeClr val="accent2">
                    <a:lumMod val="50000"/>
                  </a:schemeClr>
                </a:solidFill>
              </a:rPr>
              <a:t>заработная плата учреждений культуры </a:t>
            </a:r>
            <a:r>
              <a:rPr lang="ru-RU" sz="2800" dirty="0" smtClean="0">
                <a:solidFill>
                  <a:schemeClr val="accent2">
                    <a:lumMod val="50000"/>
                  </a:schemeClr>
                </a:solidFill>
              </a:rPr>
              <a:t>составит </a:t>
            </a:r>
            <a:r>
              <a:rPr lang="ru-RU" sz="2800" dirty="0">
                <a:solidFill>
                  <a:schemeClr val="accent2">
                    <a:lumMod val="50000"/>
                  </a:schemeClr>
                </a:solidFill>
              </a:rPr>
              <a:t>31270 рублей, средняя зарплата педагогических работников общеобразовательных учреждений </a:t>
            </a:r>
            <a:r>
              <a:rPr lang="ru-RU" sz="2800" dirty="0" smtClean="0">
                <a:solidFill>
                  <a:schemeClr val="accent2">
                    <a:lumMod val="50000"/>
                  </a:schemeClr>
                </a:solidFill>
              </a:rPr>
              <a:t>составит </a:t>
            </a:r>
            <a:r>
              <a:rPr lang="ru-RU" sz="2800" dirty="0">
                <a:solidFill>
                  <a:schemeClr val="accent2">
                    <a:lumMod val="50000"/>
                  </a:schemeClr>
                </a:solidFill>
              </a:rPr>
              <a:t>31270 рублей,  педагогических работников дошкольных учреждений 28495 рублей, внешкольных учреждений 31270 рублей</a:t>
            </a:r>
            <a:r>
              <a:rPr lang="ru-RU" sz="2800" dirty="0" smtClean="0">
                <a:solidFill>
                  <a:schemeClr val="accent2">
                    <a:lumMod val="50000"/>
                  </a:schemeClr>
                </a:solidFill>
              </a:rPr>
              <a:t>.</a:t>
            </a:r>
            <a:br>
              <a:rPr lang="ru-RU" sz="2800" dirty="0" smtClean="0">
                <a:solidFill>
                  <a:schemeClr val="accent2">
                    <a:lumMod val="50000"/>
                  </a:schemeClr>
                </a:solidFill>
              </a:rPr>
            </a:br>
            <a:r>
              <a:rPr lang="ru-RU" sz="2800" dirty="0" smtClean="0">
                <a:solidFill>
                  <a:schemeClr val="accent2">
                    <a:lumMod val="50000"/>
                  </a:schemeClr>
                </a:solidFill>
              </a:rPr>
              <a:t>Минимальный размер оплаты труда рассчитан исходя из </a:t>
            </a:r>
            <a:r>
              <a:rPr lang="ru-RU" sz="2800" dirty="0">
                <a:solidFill>
                  <a:schemeClr val="accent2">
                    <a:lumMod val="50000"/>
                  </a:schemeClr>
                </a:solidFill>
              </a:rPr>
              <a:t>21432 </a:t>
            </a:r>
            <a:r>
              <a:rPr lang="ru-RU" sz="2800" dirty="0" smtClean="0">
                <a:solidFill>
                  <a:schemeClr val="accent2">
                    <a:lumMod val="50000"/>
                  </a:schemeClr>
                </a:solidFill>
              </a:rPr>
              <a:t>рублей. </a:t>
            </a:r>
            <a:endParaRPr lang="ru-RU" sz="2800" dirty="0"/>
          </a:p>
        </p:txBody>
      </p:sp>
    </p:spTree>
    <p:extLst>
      <p:ext uri="{BB962C8B-B14F-4D97-AF65-F5344CB8AC3E}">
        <p14:creationId xmlns:p14="http://schemas.microsoft.com/office/powerpoint/2010/main" val="19757817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solidFill>
                  <a:schemeClr val="accent2">
                    <a:lumMod val="50000"/>
                  </a:schemeClr>
                </a:solidFill>
              </a:rPr>
              <a:t>Анализ Фонда оплаты труда с 2016 года по 2018 год</a:t>
            </a:r>
            <a:endParaRPr lang="ru-RU" dirty="0">
              <a:solidFill>
                <a:schemeClr val="accent2">
                  <a:lumMod val="50000"/>
                </a:schemeClr>
              </a:solidFill>
            </a:endParaRPr>
          </a:p>
        </p:txBody>
      </p:sp>
      <p:sp>
        <p:nvSpPr>
          <p:cNvPr id="3" name="Объект 2"/>
          <p:cNvSpPr>
            <a:spLocks noGrp="1"/>
          </p:cNvSpPr>
          <p:nvPr>
            <p:ph idx="1"/>
          </p:nvPr>
        </p:nvSpPr>
        <p:spPr/>
        <p:txBody>
          <a:bodyPr>
            <a:normAutofit fontScale="92500"/>
          </a:bodyPr>
          <a:lstStyle/>
          <a:p>
            <a:r>
              <a:rPr lang="ru-RU" sz="3200" dirty="0" smtClean="0"/>
              <a:t>2016 год исполнено – 332535,2 тыс. рублей.</a:t>
            </a:r>
          </a:p>
          <a:p>
            <a:endParaRPr lang="ru-RU" sz="3200" dirty="0" smtClean="0"/>
          </a:p>
          <a:p>
            <a:r>
              <a:rPr lang="ru-RU" sz="3200" dirty="0" smtClean="0"/>
              <a:t>2017 год исполнено – 362158,4 тыс. рублей, </a:t>
            </a:r>
          </a:p>
          <a:p>
            <a:endParaRPr lang="ru-RU" sz="3200" dirty="0" smtClean="0"/>
          </a:p>
          <a:p>
            <a:r>
              <a:rPr lang="ru-RU" sz="3200" dirty="0" smtClean="0"/>
              <a:t>2018 год прогноз исполнения-437377 тыс. рублей</a:t>
            </a:r>
            <a:endParaRPr lang="ru-RU" sz="3200" dirty="0"/>
          </a:p>
        </p:txBody>
      </p:sp>
    </p:spTree>
    <p:extLst>
      <p:ext uri="{BB962C8B-B14F-4D97-AF65-F5344CB8AC3E}">
        <p14:creationId xmlns:p14="http://schemas.microsoft.com/office/powerpoint/2010/main" val="63835776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726831"/>
          </a:xfrm>
        </p:spPr>
        <p:txBody>
          <a:bodyPr>
            <a:normAutofit/>
          </a:bodyPr>
          <a:lstStyle/>
          <a:p>
            <a:pPr algn="ctr"/>
            <a:r>
              <a:rPr lang="ru-RU" sz="2800" dirty="0" smtClean="0">
                <a:solidFill>
                  <a:schemeClr val="accent2">
                    <a:lumMod val="50000"/>
                  </a:schemeClr>
                </a:solidFill>
              </a:rPr>
              <a:t>Расходы на социальное обеспечения в 2019 году</a:t>
            </a:r>
            <a:endParaRPr lang="ru-RU" sz="2800" dirty="0">
              <a:solidFill>
                <a:schemeClr val="accent2">
                  <a:lumMod val="50000"/>
                </a:schemeClr>
              </a:solidFill>
            </a:endParaRPr>
          </a:p>
        </p:txBody>
      </p:sp>
      <p:graphicFrame>
        <p:nvGraphicFramePr>
          <p:cNvPr id="5" name="Объект 4"/>
          <p:cNvGraphicFramePr>
            <a:graphicFrameLocks noGrp="1"/>
          </p:cNvGraphicFramePr>
          <p:nvPr>
            <p:ph idx="1"/>
            <p:extLst>
              <p:ext uri="{D42A27DB-BD31-4B8C-83A1-F6EECF244321}">
                <p14:modId xmlns:p14="http://schemas.microsoft.com/office/powerpoint/2010/main" val="1256780593"/>
              </p:ext>
            </p:extLst>
          </p:nvPr>
        </p:nvGraphicFramePr>
        <p:xfrm>
          <a:off x="677334" y="1336427"/>
          <a:ext cx="8959035" cy="6094960"/>
        </p:xfrm>
        <a:graphic>
          <a:graphicData uri="http://schemas.openxmlformats.org/drawingml/2006/table">
            <a:tbl>
              <a:tblPr>
                <a:tableStyleId>{5C22544A-7EE6-4342-B048-85BDC9FD1C3A}</a:tableStyleId>
              </a:tblPr>
              <a:tblGrid>
                <a:gridCol w="7861755">
                  <a:extLst>
                    <a:ext uri="{9D8B030D-6E8A-4147-A177-3AD203B41FA5}">
                      <a16:colId xmlns:a16="http://schemas.microsoft.com/office/drawing/2014/main" val="20000"/>
                    </a:ext>
                  </a:extLst>
                </a:gridCol>
                <a:gridCol w="1097280">
                  <a:extLst>
                    <a:ext uri="{9D8B030D-6E8A-4147-A177-3AD203B41FA5}">
                      <a16:colId xmlns:a16="http://schemas.microsoft.com/office/drawing/2014/main" val="20001"/>
                    </a:ext>
                  </a:extLst>
                </a:gridCol>
              </a:tblGrid>
              <a:tr h="231693">
                <a:tc>
                  <a:txBody>
                    <a:bodyPr/>
                    <a:lstStyle/>
                    <a:p>
                      <a:pPr algn="l" fontAlgn="t"/>
                      <a:r>
                        <a:rPr lang="ru-RU" sz="1400" u="none" strike="noStrike" dirty="0">
                          <a:effectLst/>
                        </a:rPr>
                        <a:t>Субвенции на оплату жилищно-коммунальных услуг отдельным категориям граждан</a:t>
                      </a:r>
                      <a:endParaRPr lang="ru-RU" sz="1400" b="0" i="0" u="none" strike="noStrike" dirty="0">
                        <a:solidFill>
                          <a:srgbClr val="000000"/>
                        </a:solidFill>
                        <a:effectLst/>
                        <a:latin typeface="Times New Roman" panose="02020603050405020304" pitchFamily="18" charset="0"/>
                      </a:endParaRPr>
                    </a:p>
                  </a:txBody>
                  <a:tcPr marL="9525" marR="9525" marT="9525" marB="0"/>
                </a:tc>
                <a:tc>
                  <a:txBody>
                    <a:bodyPr/>
                    <a:lstStyle/>
                    <a:p>
                      <a:pPr algn="ctr" fontAlgn="ctr"/>
                      <a:r>
                        <a:rPr lang="ru-RU" sz="1400" u="none" strike="noStrike">
                          <a:effectLst/>
                        </a:rPr>
                        <a:t>4 839,0</a:t>
                      </a:r>
                      <a:endParaRPr lang="ru-RU" sz="1400" b="0" i="0" u="none" strike="noStrike">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000"/>
                  </a:ext>
                </a:extLst>
              </a:tr>
              <a:tr h="602077">
                <a:tc>
                  <a:txBody>
                    <a:bodyPr/>
                    <a:lstStyle/>
                    <a:p>
                      <a:pPr algn="l" fontAlgn="ctr"/>
                      <a:r>
                        <a:rPr lang="ru-RU" sz="1400" u="none" strike="noStrike" dirty="0">
                          <a:effectLst/>
                        </a:rPr>
                        <a:t>Субвенции на реализацию Закона РТ "О мерах социальной поддержки реабилитированных лиц и лиц признанных пострадавшими от политических репрессий"</a:t>
                      </a:r>
                      <a:endParaRPr lang="ru-RU" sz="1400" b="0" i="0" u="none" strike="noStrike" dirty="0">
                        <a:effectLst/>
                        <a:latin typeface="Times New Roman" panose="02020603050405020304" pitchFamily="18" charset="0"/>
                      </a:endParaRPr>
                    </a:p>
                  </a:txBody>
                  <a:tcPr marL="9525" marR="9525" marT="9525" marB="0" anchor="ctr"/>
                </a:tc>
                <a:tc>
                  <a:txBody>
                    <a:bodyPr/>
                    <a:lstStyle/>
                    <a:p>
                      <a:pPr algn="ctr" fontAlgn="b"/>
                      <a:r>
                        <a:rPr lang="ru-RU" sz="1400" u="none" strike="noStrike" dirty="0" smtClean="0">
                          <a:effectLst/>
                        </a:rPr>
                        <a:t>35,6</a:t>
                      </a:r>
                      <a:endParaRPr lang="ru-RU" sz="1400" b="0" i="0" u="none" strike="noStrike" dirty="0">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10001"/>
                  </a:ext>
                </a:extLst>
              </a:tr>
              <a:tr h="453486">
                <a:tc>
                  <a:txBody>
                    <a:bodyPr/>
                    <a:lstStyle/>
                    <a:p>
                      <a:pPr algn="l" fontAlgn="ctr"/>
                      <a:r>
                        <a:rPr lang="ru-RU" sz="1400" u="none" strike="noStrike" dirty="0">
                          <a:effectLst/>
                        </a:rPr>
                        <a:t>Субвенции на предоставление гражданам субсидий на оплату жилого помещения и коммунальных услуг</a:t>
                      </a:r>
                      <a:endParaRPr lang="ru-RU" sz="1400" b="0" i="0" u="none" strike="noStrike" dirty="0">
                        <a:effectLst/>
                        <a:latin typeface="Times New Roman" panose="02020603050405020304" pitchFamily="18" charset="0"/>
                      </a:endParaRPr>
                    </a:p>
                  </a:txBody>
                  <a:tcPr marL="9525" marR="9525" marT="9525" marB="0" anchor="ctr"/>
                </a:tc>
                <a:tc>
                  <a:txBody>
                    <a:bodyPr/>
                    <a:lstStyle/>
                    <a:p>
                      <a:pPr algn="ctr" fontAlgn="ctr"/>
                      <a:r>
                        <a:rPr lang="ru-RU" sz="1400" u="none" strike="noStrike" dirty="0" smtClean="0">
                          <a:effectLst/>
                        </a:rPr>
                        <a:t>11633</a:t>
                      </a:r>
                      <a:endParaRPr lang="ru-RU" sz="1400" b="0" i="0" u="none" strike="noStrike" dirty="0">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002"/>
                  </a:ext>
                </a:extLst>
              </a:tr>
              <a:tr h="453486">
                <a:tc>
                  <a:txBody>
                    <a:bodyPr/>
                    <a:lstStyle/>
                    <a:p>
                      <a:pPr algn="l" fontAlgn="t"/>
                      <a:r>
                        <a:rPr lang="ru-RU" sz="1400" u="none" strike="noStrike" dirty="0">
                          <a:effectLst/>
                        </a:rPr>
                        <a:t>Субвенции на реализацию Закона Республики Тыва "О погребении и похоронном деле в Республике Тыва"</a:t>
                      </a:r>
                      <a:endParaRPr lang="ru-RU" sz="1400" b="0" i="0" u="none" strike="noStrike" dirty="0">
                        <a:effectLst/>
                        <a:latin typeface="Times New Roman" panose="02020603050405020304" pitchFamily="18" charset="0"/>
                      </a:endParaRPr>
                    </a:p>
                  </a:txBody>
                  <a:tcPr marL="9525" marR="9525" marT="9525" marB="0"/>
                </a:tc>
                <a:tc>
                  <a:txBody>
                    <a:bodyPr/>
                    <a:lstStyle/>
                    <a:p>
                      <a:pPr algn="ctr" fontAlgn="ctr"/>
                      <a:r>
                        <a:rPr lang="ru-RU" sz="1400" u="none" strike="noStrike" dirty="0" smtClean="0">
                          <a:effectLst/>
                        </a:rPr>
                        <a:t>379,5</a:t>
                      </a:r>
                      <a:endParaRPr lang="ru-RU" sz="1400" b="0" i="0" u="none" strike="noStrike" dirty="0">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003"/>
                  </a:ext>
                </a:extLst>
              </a:tr>
              <a:tr h="453486">
                <a:tc>
                  <a:txBody>
                    <a:bodyPr/>
                    <a:lstStyle/>
                    <a:p>
                      <a:pPr algn="l" fontAlgn="ctr"/>
                      <a:r>
                        <a:rPr lang="ru-RU" sz="1400" u="none" strike="noStrike">
                          <a:effectLst/>
                        </a:rPr>
                        <a:t>Субвенция на реализацию Закона РТ "О мерах социальной поддержки ветеранов труда и тружеников тыла"</a:t>
                      </a:r>
                      <a:endParaRPr lang="ru-RU" sz="1400" b="0" i="0" u="none" strike="noStrike">
                        <a:effectLst/>
                        <a:latin typeface="Times New Roman" panose="02020603050405020304" pitchFamily="18" charset="0"/>
                      </a:endParaRPr>
                    </a:p>
                  </a:txBody>
                  <a:tcPr marL="9525" marR="9525" marT="9525" marB="0" anchor="ctr"/>
                </a:tc>
                <a:tc>
                  <a:txBody>
                    <a:bodyPr/>
                    <a:lstStyle/>
                    <a:p>
                      <a:pPr algn="ctr" fontAlgn="ctr"/>
                      <a:r>
                        <a:rPr lang="ru-RU" sz="1400" u="none" strike="noStrike" dirty="0" smtClean="0">
                          <a:effectLst/>
                        </a:rPr>
                        <a:t>5235,4</a:t>
                      </a:r>
                      <a:endParaRPr lang="ru-RU" sz="1400" b="0" i="0" u="none" strike="noStrike" dirty="0">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004"/>
                  </a:ext>
                </a:extLst>
              </a:tr>
              <a:tr h="453486">
                <a:tc>
                  <a:txBody>
                    <a:bodyPr/>
                    <a:lstStyle/>
                    <a:p>
                      <a:pPr algn="l" fontAlgn="t"/>
                      <a:r>
                        <a:rPr lang="ru-RU" sz="1400" u="none" strike="noStrike">
                          <a:effectLst/>
                        </a:rPr>
                        <a:t>Субвенции на реализацию Закона Республики Тыва "О порядке назначения выплаты ежемесячного пособия на ребенка"</a:t>
                      </a:r>
                      <a:endParaRPr lang="ru-RU" sz="1400" b="0" i="0" u="none" strike="noStrike">
                        <a:effectLst/>
                        <a:latin typeface="Times New Roman" panose="02020603050405020304" pitchFamily="18" charset="0"/>
                      </a:endParaRPr>
                    </a:p>
                  </a:txBody>
                  <a:tcPr marL="9525" marR="9525" marT="9525" marB="0"/>
                </a:tc>
                <a:tc>
                  <a:txBody>
                    <a:bodyPr/>
                    <a:lstStyle/>
                    <a:p>
                      <a:pPr algn="ctr" fontAlgn="ctr"/>
                      <a:r>
                        <a:rPr lang="ru-RU" sz="1400" u="none" strike="noStrike" dirty="0" smtClean="0">
                          <a:effectLst/>
                        </a:rPr>
                        <a:t>7768</a:t>
                      </a:r>
                      <a:endParaRPr lang="ru-RU" sz="1400" b="0" i="0" u="none" strike="noStrike" dirty="0">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005"/>
                  </a:ext>
                </a:extLst>
              </a:tr>
              <a:tr h="602077">
                <a:tc>
                  <a:txBody>
                    <a:bodyPr/>
                    <a:lstStyle/>
                    <a:p>
                      <a:pPr algn="l" fontAlgn="t"/>
                      <a:r>
                        <a:rPr lang="ru-RU" sz="1400" u="none" strike="noStrike">
                          <a:effectLst/>
                        </a:rPr>
                        <a:t>Субвенции на компенсацию расходов на оплату жилых помещений, отопления и освещения педагогическим работникам, проживающим и работающим в сельской местности</a:t>
                      </a:r>
                      <a:endParaRPr lang="ru-RU" sz="1400" b="0" i="0" u="none" strike="noStrike">
                        <a:effectLst/>
                        <a:latin typeface="Times New Roman" panose="02020603050405020304" pitchFamily="18" charset="0"/>
                      </a:endParaRPr>
                    </a:p>
                  </a:txBody>
                  <a:tcPr marL="9525" marR="9525" marT="9525" marB="0"/>
                </a:tc>
                <a:tc>
                  <a:txBody>
                    <a:bodyPr/>
                    <a:lstStyle/>
                    <a:p>
                      <a:pPr algn="ctr" fontAlgn="ctr"/>
                      <a:r>
                        <a:rPr lang="ru-RU" sz="1400" u="none" strike="noStrike">
                          <a:effectLst/>
                        </a:rPr>
                        <a:t>1 409,9</a:t>
                      </a:r>
                      <a:endParaRPr lang="ru-RU" sz="1400" b="0" i="0" u="none" strike="noStrike">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006"/>
                  </a:ext>
                </a:extLst>
              </a:tr>
              <a:tr h="453486">
                <a:tc>
                  <a:txBody>
                    <a:bodyPr/>
                    <a:lstStyle/>
                    <a:p>
                      <a:pPr algn="l" fontAlgn="b"/>
                      <a:r>
                        <a:rPr lang="ru-RU" sz="1400" u="none" strike="noStrike">
                          <a:effectLst/>
                        </a:rPr>
                        <a:t>Субвенция на обеспечение равной доступности услуг общественного транспорта для отдельных категорий граждан</a:t>
                      </a:r>
                      <a:endParaRPr lang="ru-RU" sz="14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ctr"/>
                      <a:r>
                        <a:rPr lang="ru-RU" sz="1400" u="none" strike="noStrike" dirty="0" smtClean="0">
                          <a:effectLst/>
                        </a:rPr>
                        <a:t>97,3</a:t>
                      </a:r>
                      <a:endParaRPr lang="ru-RU" sz="1400" b="0" i="0" u="none" strike="noStrike" dirty="0">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007"/>
                  </a:ext>
                </a:extLst>
              </a:tr>
              <a:tr h="675278">
                <a:tc>
                  <a:txBody>
                    <a:bodyPr/>
                    <a:lstStyle/>
                    <a:p>
                      <a:pPr algn="l" fontAlgn="ctr"/>
                      <a:r>
                        <a:rPr lang="ru-RU" sz="1400" u="none" strike="noStrike">
                          <a:effectLst/>
                        </a:rPr>
                        <a:t>Субвенции на компенсацию части платы, взимаемой с родителей (законных представителей) за присмотр и уход за детьми, посещающими образовательные организации, реализующие образовательные программы дошкольного образования</a:t>
                      </a:r>
                      <a:endParaRPr lang="ru-RU" sz="1400" b="0" i="0" u="none" strike="noStrike">
                        <a:effectLst/>
                        <a:latin typeface="Times New Roman" panose="02020603050405020304" pitchFamily="18" charset="0"/>
                      </a:endParaRPr>
                    </a:p>
                  </a:txBody>
                  <a:tcPr marL="9525" marR="9525" marT="9525" marB="0" anchor="ctr"/>
                </a:tc>
                <a:tc>
                  <a:txBody>
                    <a:bodyPr/>
                    <a:lstStyle/>
                    <a:p>
                      <a:pPr algn="ctr" fontAlgn="ctr"/>
                      <a:r>
                        <a:rPr lang="ru-RU" sz="1400" u="none" strike="noStrike" dirty="0" smtClean="0">
                          <a:effectLst/>
                        </a:rPr>
                        <a:t>3629,7</a:t>
                      </a:r>
                      <a:endParaRPr lang="ru-RU" sz="1400" b="0" i="0" u="none" strike="noStrike" dirty="0">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008"/>
                  </a:ext>
                </a:extLst>
              </a:tr>
              <a:tr h="675278">
                <a:tc>
                  <a:txBody>
                    <a:bodyPr/>
                    <a:lstStyle/>
                    <a:p>
                      <a:pPr algn="l" fontAlgn="b"/>
                      <a:r>
                        <a:rPr lang="ru-RU" sz="1400" u="none" strike="noStrike" dirty="0">
                          <a:effectLst/>
                        </a:rPr>
                        <a:t>Субвенции на выплату государственных пособий лицам, не подлежащим обязательному социальному страхованию на случай временной нетрудоспособности и в связи с материнством, и лицам, уволенным в связи с ликвидацией организаций </a:t>
                      </a:r>
                      <a:endParaRPr lang="ru-RU" sz="1400" u="none" strike="noStrike" dirty="0" smtClean="0">
                        <a:effectLst/>
                      </a:endParaRPr>
                    </a:p>
                    <a:p>
                      <a:pPr algn="l" fontAlgn="b"/>
                      <a:r>
                        <a:rPr lang="ru-RU" sz="1400" b="0" i="0" u="none" strike="noStrike" dirty="0" smtClean="0">
                          <a:effectLst/>
                          <a:latin typeface="Times New Roman" panose="02020603050405020304" pitchFamily="18" charset="0"/>
                        </a:rPr>
                        <a:t>Субвенции на выплату ежемесячных пособий на первого ребенка, рожденного с 1 января 2018 года, в соответствии с ФЗ-№418 от 28.12.2017г. «О ежемесячных выплатах семьям, имеющим детей»</a:t>
                      </a:r>
                    </a:p>
                    <a:p>
                      <a:pPr algn="l" fontAlgn="b"/>
                      <a:endParaRPr lang="ru-RU" sz="1400" b="0" i="0" u="none" strike="noStrike" dirty="0" smtClean="0">
                        <a:effectLst/>
                        <a:latin typeface="Times New Roman" panose="02020603050405020304" pitchFamily="18" charset="0"/>
                      </a:endParaRPr>
                    </a:p>
                    <a:p>
                      <a:pPr algn="l" fontAlgn="b"/>
                      <a:endParaRPr lang="ru-RU" sz="1400" b="0" i="0" u="none" strike="noStrike" dirty="0" smtClean="0">
                        <a:effectLst/>
                        <a:latin typeface="Times New Roman" panose="02020603050405020304" pitchFamily="18" charset="0"/>
                      </a:endParaRPr>
                    </a:p>
                    <a:p>
                      <a:pPr algn="l" fontAlgn="b"/>
                      <a:endParaRPr lang="ru-RU" sz="1400" b="0" i="0" u="none" strike="noStrike" dirty="0">
                        <a:effectLst/>
                        <a:latin typeface="Times New Roman" panose="02020603050405020304" pitchFamily="18" charset="0"/>
                      </a:endParaRPr>
                    </a:p>
                  </a:txBody>
                  <a:tcPr marL="9525" marR="9525" marT="9525" marB="0" anchor="b"/>
                </a:tc>
                <a:tc>
                  <a:txBody>
                    <a:bodyPr/>
                    <a:lstStyle/>
                    <a:p>
                      <a:pPr algn="ctr" fontAlgn="ctr"/>
                      <a:r>
                        <a:rPr lang="ru-RU" sz="1400" u="none" strike="noStrike" dirty="0" smtClean="0">
                          <a:effectLst/>
                        </a:rPr>
                        <a:t>37048</a:t>
                      </a:r>
                    </a:p>
                    <a:p>
                      <a:pPr algn="ctr" fontAlgn="ctr"/>
                      <a:endParaRPr lang="ru-RU" sz="1400" b="0" i="0" u="none" strike="noStrike" dirty="0" smtClean="0">
                        <a:effectLst/>
                        <a:latin typeface="Times New Roman" panose="02020603050405020304" pitchFamily="18" charset="0"/>
                      </a:endParaRPr>
                    </a:p>
                    <a:p>
                      <a:pPr algn="ctr" fontAlgn="ctr"/>
                      <a:r>
                        <a:rPr lang="ru-RU" sz="1400" b="0" i="0" u="none" strike="noStrike" dirty="0" smtClean="0">
                          <a:effectLst/>
                          <a:latin typeface="Times New Roman" panose="02020603050405020304" pitchFamily="18" charset="0"/>
                        </a:rPr>
                        <a:t>7309,5</a:t>
                      </a:r>
                      <a:endParaRPr lang="ru-RU" sz="1400" b="0" i="0" u="none" strike="noStrike" dirty="0">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16110956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pPr algn="ctr"/>
            <a:r>
              <a:rPr lang="ru-RU" dirty="0" smtClean="0">
                <a:solidFill>
                  <a:srgbClr val="0070C0"/>
                </a:solidFill>
              </a:rPr>
              <a:t>СПАСИБО ЗА ВНИМАНИЕ!</a:t>
            </a:r>
            <a:endParaRPr lang="ru-RU" dirty="0">
              <a:solidFill>
                <a:srgbClr val="0070C0"/>
              </a:solidFill>
            </a:endParaRPr>
          </a:p>
        </p:txBody>
      </p:sp>
      <p:sp>
        <p:nvSpPr>
          <p:cNvPr id="3" name="Подзаголовок 2"/>
          <p:cNvSpPr>
            <a:spLocks noGrp="1"/>
          </p:cNvSpPr>
          <p:nvPr>
            <p:ph type="subTitle" idx="1"/>
          </p:nvPr>
        </p:nvSpPr>
        <p:spPr/>
        <p:txBody>
          <a:bodyPr>
            <a:normAutofit/>
          </a:bodyPr>
          <a:lstStyle/>
          <a:p>
            <a:pPr algn="ctr"/>
            <a:r>
              <a:rPr lang="ru-RU" sz="2800" b="1" dirty="0" smtClean="0">
                <a:solidFill>
                  <a:srgbClr val="0070C0"/>
                </a:solidFill>
              </a:rPr>
              <a:t>ЖЕЛАЕМ УДАЧНОГО ФИНАНСОВОГО ГОДА!</a:t>
            </a:r>
            <a:endParaRPr lang="ru-RU" sz="2800" b="1" dirty="0">
              <a:solidFill>
                <a:srgbClr val="0070C0"/>
              </a:solidFill>
            </a:endParaRPr>
          </a:p>
        </p:txBody>
      </p:sp>
    </p:spTree>
    <p:extLst>
      <p:ext uri="{BB962C8B-B14F-4D97-AF65-F5344CB8AC3E}">
        <p14:creationId xmlns:p14="http://schemas.microsoft.com/office/powerpoint/2010/main" val="1908644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198304"/>
            <a:ext cx="8596668" cy="451691"/>
          </a:xfrm>
        </p:spPr>
        <p:txBody>
          <a:bodyPr>
            <a:normAutofit fontScale="90000"/>
          </a:bodyPr>
          <a:lstStyle/>
          <a:p>
            <a:r>
              <a:rPr lang="ru-RU" sz="2400" dirty="0">
                <a:solidFill>
                  <a:schemeClr val="accent2">
                    <a:lumMod val="50000"/>
                  </a:schemeClr>
                </a:solidFill>
              </a:rPr>
              <a:t>Бюджетное устройство</a:t>
            </a:r>
          </a:p>
        </p:txBody>
      </p:sp>
      <p:sp>
        <p:nvSpPr>
          <p:cNvPr id="3" name="Объект 2"/>
          <p:cNvSpPr>
            <a:spLocks noGrp="1"/>
          </p:cNvSpPr>
          <p:nvPr>
            <p:ph idx="1"/>
          </p:nvPr>
        </p:nvSpPr>
        <p:spPr>
          <a:xfrm>
            <a:off x="677334" y="649995"/>
            <a:ext cx="8596668" cy="6830458"/>
          </a:xfrm>
        </p:spPr>
        <p:txBody>
          <a:bodyPr>
            <a:noAutofit/>
          </a:bodyPr>
          <a:lstStyle/>
          <a:p>
            <a:r>
              <a:rPr lang="ru-RU" sz="1200" dirty="0">
                <a:solidFill>
                  <a:schemeClr val="accent2">
                    <a:lumMod val="50000"/>
                  </a:schemeClr>
                </a:solidFill>
              </a:rPr>
              <a:t>Бюджетное устройство — это принципы, определяющие организацию государственного бюджета и бюджетной системы страны, взаимоотношения между ее отдельными звеньями, состав и структуру бюджетов, формирование и использование бюджетных средств и т.д</a:t>
            </a:r>
            <a:r>
              <a:rPr lang="ru-RU" sz="1200" dirty="0" smtClean="0">
                <a:solidFill>
                  <a:schemeClr val="accent2">
                    <a:lumMod val="50000"/>
                  </a:schemeClr>
                </a:solidFill>
              </a:rPr>
              <a:t>.</a:t>
            </a:r>
            <a:endParaRPr lang="ru-RU" sz="1200" dirty="0">
              <a:solidFill>
                <a:schemeClr val="accent2">
                  <a:lumMod val="50000"/>
                </a:schemeClr>
              </a:solidFill>
            </a:endParaRPr>
          </a:p>
          <a:p>
            <a:r>
              <a:rPr lang="ru-RU" sz="1200" dirty="0">
                <a:solidFill>
                  <a:schemeClr val="accent2">
                    <a:lumMod val="50000"/>
                  </a:schemeClr>
                </a:solidFill>
              </a:rPr>
              <a:t>Наиболее полное выражение бюджетное устройство находит в принципах бюджетной системы</a:t>
            </a:r>
            <a:r>
              <a:rPr lang="ru-RU" sz="1200" dirty="0" smtClean="0">
                <a:solidFill>
                  <a:schemeClr val="accent2">
                    <a:lumMod val="50000"/>
                  </a:schemeClr>
                </a:solidFill>
              </a:rPr>
              <a:t>.</a:t>
            </a:r>
            <a:endParaRPr lang="ru-RU" sz="1200" dirty="0">
              <a:solidFill>
                <a:schemeClr val="accent2">
                  <a:lumMod val="50000"/>
                </a:schemeClr>
              </a:solidFill>
            </a:endParaRPr>
          </a:p>
          <a:p>
            <a:r>
              <a:rPr lang="ru-RU" sz="1200" dirty="0">
                <a:solidFill>
                  <a:schemeClr val="accent2">
                    <a:lumMod val="50000"/>
                  </a:schemeClr>
                </a:solidFill>
              </a:rPr>
              <a:t>Согласно ст. 25 БК РФ бюджетная система РФ основана на следующих принципах</a:t>
            </a:r>
            <a:r>
              <a:rPr lang="ru-RU" sz="1200" dirty="0" smtClean="0">
                <a:solidFill>
                  <a:schemeClr val="accent2">
                    <a:lumMod val="50000"/>
                  </a:schemeClr>
                </a:solidFill>
              </a:rPr>
              <a:t>:</a:t>
            </a:r>
            <a:endParaRPr lang="ru-RU" sz="1200" dirty="0">
              <a:solidFill>
                <a:schemeClr val="accent2">
                  <a:lumMod val="50000"/>
                </a:schemeClr>
              </a:solidFill>
            </a:endParaRPr>
          </a:p>
          <a:p>
            <a:r>
              <a:rPr lang="ru-RU" sz="1200" dirty="0">
                <a:solidFill>
                  <a:schemeClr val="accent2">
                    <a:lumMod val="50000"/>
                  </a:schemeClr>
                </a:solidFill>
              </a:rPr>
              <a:t>Принцип единства — единство правовой базы денежной системы, форм бюджетной документации, принципов бюджетного процесса, единый порядок финансирования расходов бюджетов всех уровней, ведение бухгалтерского учета;</a:t>
            </a:r>
          </a:p>
          <a:p>
            <a:r>
              <a:rPr lang="ru-RU" sz="1200" dirty="0">
                <a:solidFill>
                  <a:schemeClr val="accent2">
                    <a:lumMod val="50000"/>
                  </a:schemeClr>
                </a:solidFill>
              </a:rPr>
              <a:t>Принцип разграничения доходов и расходов — означает закрепление соответствующих видов доходов и полномочий по осуществлению расходов между уровнями бюджетной системы РФ;</a:t>
            </a:r>
          </a:p>
          <a:p>
            <a:r>
              <a:rPr lang="ru-RU" sz="1200" dirty="0">
                <a:solidFill>
                  <a:schemeClr val="accent2">
                    <a:lumMod val="50000"/>
                  </a:schemeClr>
                </a:solidFill>
              </a:rPr>
              <a:t>Принцип самостоятельности бюджета: а) наличие собственных источников доходов всех уровней; самостоятельное; б) самостоятельное распределение расходов бюджетов; в) определение источников финансирования дефицита бюджетов; г) осуществление бюджетного процесса на каждом уровне и т.д.</a:t>
            </a:r>
          </a:p>
          <a:p>
            <a:r>
              <a:rPr lang="ru-RU" sz="1200" dirty="0">
                <a:solidFill>
                  <a:schemeClr val="accent2">
                    <a:lumMod val="50000"/>
                  </a:schemeClr>
                </a:solidFill>
              </a:rPr>
              <a:t>Принцип полноты отражения доходов и расходов — все доходы и расходы подлежат отражению в бюджетах всех уровней в полном объеме;</a:t>
            </a:r>
          </a:p>
          <a:p>
            <a:r>
              <a:rPr lang="ru-RU" sz="1200" dirty="0">
                <a:solidFill>
                  <a:schemeClr val="accent2">
                    <a:lumMod val="50000"/>
                  </a:schemeClr>
                </a:solidFill>
              </a:rPr>
              <a:t>Принцип сбалансированности бюджета — объем предусмотренных бюджетных расходов должен соответствовать объему доходов бюджета, то есть дефицит должен быть минимальным;</a:t>
            </a:r>
          </a:p>
          <a:p>
            <a:r>
              <a:rPr lang="ru-RU" sz="1200" dirty="0">
                <a:solidFill>
                  <a:schemeClr val="accent2">
                    <a:lumMod val="50000"/>
                  </a:schemeClr>
                </a:solidFill>
              </a:rPr>
              <a:t>Принцип эффективности и экономности использования бюджетных средств — соответствие бюджетов должно исходить из необходимости достижения заданных результатов с использованием наименьшего объема средств и достижения наилучшего результата;</a:t>
            </a:r>
          </a:p>
          <a:p>
            <a:r>
              <a:rPr lang="ru-RU" sz="1200" dirty="0">
                <a:solidFill>
                  <a:schemeClr val="accent2">
                    <a:lumMod val="50000"/>
                  </a:schemeClr>
                </a:solidFill>
              </a:rPr>
              <a:t>Принцип общего покрытия расходов — все расходы бюджета должны быть покрыты за счет доходов и поступлений;</a:t>
            </a:r>
          </a:p>
          <a:p>
            <a:r>
              <a:rPr lang="ru-RU" sz="1200" dirty="0">
                <a:solidFill>
                  <a:schemeClr val="accent2">
                    <a:lumMod val="50000"/>
                  </a:schemeClr>
                </a:solidFill>
              </a:rPr>
              <a:t>Принцип гласности — обязательное опубликование в печати, полнота информации в СМИ, открытие для общества, кроме секретных статей, утверждаемых в составе федерального бюджета;</a:t>
            </a:r>
          </a:p>
          <a:p>
            <a:r>
              <a:rPr lang="ru-RU" sz="1200" dirty="0">
                <a:solidFill>
                  <a:schemeClr val="accent2">
                    <a:lumMod val="50000"/>
                  </a:schemeClr>
                </a:solidFill>
              </a:rPr>
              <a:t>Принцип достоверности бюджета — надежность показателей прогноза социально-экономического развития территорий и реальность расчетов доходов и расходов;</a:t>
            </a:r>
          </a:p>
          <a:p>
            <a:r>
              <a:rPr lang="ru-RU" sz="1200" dirty="0">
                <a:solidFill>
                  <a:schemeClr val="accent2">
                    <a:lumMod val="50000"/>
                  </a:schemeClr>
                </a:solidFill>
              </a:rPr>
              <a:t>Принцип адресности и целевого характера — бюджетные средства выделяются конкретно получателю. Нарушение адресности и направлений является нарушением бюджетного законодательства РФ.</a:t>
            </a:r>
          </a:p>
        </p:txBody>
      </p:sp>
    </p:spTree>
    <p:extLst>
      <p:ext uri="{BB962C8B-B14F-4D97-AF65-F5344CB8AC3E}">
        <p14:creationId xmlns:p14="http://schemas.microsoft.com/office/powerpoint/2010/main" val="15173613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403952"/>
          </a:xfrm>
        </p:spPr>
        <p:txBody>
          <a:bodyPr>
            <a:normAutofit/>
          </a:bodyPr>
          <a:lstStyle/>
          <a:p>
            <a:pPr algn="ctr"/>
            <a:r>
              <a:rPr lang="ru-RU" sz="1800" dirty="0">
                <a:solidFill>
                  <a:schemeClr val="accent2">
                    <a:lumMod val="50000"/>
                  </a:schemeClr>
                </a:solidFill>
              </a:rPr>
              <a:t>Бюджетная система Российской Федерации</a:t>
            </a:r>
          </a:p>
        </p:txBody>
      </p:sp>
      <p:sp>
        <p:nvSpPr>
          <p:cNvPr id="3" name="Объект 2"/>
          <p:cNvSpPr>
            <a:spLocks noGrp="1"/>
          </p:cNvSpPr>
          <p:nvPr>
            <p:ph idx="1"/>
          </p:nvPr>
        </p:nvSpPr>
        <p:spPr>
          <a:xfrm>
            <a:off x="677334" y="1013553"/>
            <a:ext cx="8596668" cy="5299112"/>
          </a:xfrm>
        </p:spPr>
        <p:txBody>
          <a:bodyPr>
            <a:normAutofit fontScale="55000" lnSpcReduction="20000"/>
          </a:bodyPr>
          <a:lstStyle/>
          <a:p>
            <a:r>
              <a:rPr lang="ru-RU" dirty="0">
                <a:solidFill>
                  <a:schemeClr val="accent2">
                    <a:lumMod val="50000"/>
                  </a:schemeClr>
                </a:solidFill>
              </a:rPr>
              <a:t>Бюджетная система — это совокупность бюджетов государства, административно-территориальных образований, самостоятельных в бюджетном отношении государственных учреждений и фондов, основанная на экономических отношениях, государственном устройстве и правовых нормах.</a:t>
            </a:r>
          </a:p>
          <a:p>
            <a:endParaRPr lang="ru-RU" dirty="0">
              <a:solidFill>
                <a:schemeClr val="accent2">
                  <a:lumMod val="50000"/>
                </a:schemeClr>
              </a:solidFill>
            </a:endParaRPr>
          </a:p>
          <a:p>
            <a:r>
              <a:rPr lang="ru-RU" dirty="0">
                <a:solidFill>
                  <a:schemeClr val="accent2">
                    <a:lumMod val="50000"/>
                  </a:schemeClr>
                </a:solidFill>
              </a:rPr>
              <a:t>Бюджетная система является главным звеном финансовой системы государства. Основы бюджетного устройства определяются формой государственного устройства страны, действующей в ней законодательной системы, ролью бюджета в стране.</a:t>
            </a:r>
          </a:p>
          <a:p>
            <a:endParaRPr lang="ru-RU" dirty="0">
              <a:solidFill>
                <a:schemeClr val="accent2">
                  <a:lumMod val="50000"/>
                </a:schemeClr>
              </a:solidFill>
            </a:endParaRPr>
          </a:p>
          <a:p>
            <a:r>
              <a:rPr lang="ru-RU" dirty="0">
                <a:solidFill>
                  <a:schemeClr val="accent2">
                    <a:lumMod val="50000"/>
                  </a:schemeClr>
                </a:solidFill>
              </a:rPr>
              <a:t>От формы государственного и административного устройства страны зависит и построение бюджетной системы.</a:t>
            </a:r>
          </a:p>
          <a:p>
            <a:endParaRPr lang="ru-RU" dirty="0">
              <a:solidFill>
                <a:schemeClr val="accent2">
                  <a:lumMod val="50000"/>
                </a:schemeClr>
              </a:solidFill>
            </a:endParaRPr>
          </a:p>
          <a:p>
            <a:r>
              <a:rPr lang="ru-RU" dirty="0">
                <a:solidFill>
                  <a:schemeClr val="accent2">
                    <a:lumMod val="50000"/>
                  </a:schemeClr>
                </a:solidFill>
              </a:rPr>
              <a:t>Основы бюджетного устройства РФ определяются конституцией страны и ее государственного устройства как к федеративной республике, субъектами которой являются республики в составе РФ, края, области, автономные округа.</a:t>
            </a:r>
          </a:p>
          <a:p>
            <a:endParaRPr lang="ru-RU" dirty="0">
              <a:solidFill>
                <a:schemeClr val="accent2">
                  <a:lumMod val="50000"/>
                </a:schemeClr>
              </a:solidFill>
            </a:endParaRPr>
          </a:p>
          <a:p>
            <a:r>
              <a:rPr lang="ru-RU" dirty="0">
                <a:solidFill>
                  <a:schemeClr val="accent2">
                    <a:lumMod val="50000"/>
                  </a:schemeClr>
                </a:solidFill>
              </a:rPr>
              <a:t>В соответствии с конституцией и БК РФ бюджетная система РФ состоит из трех уровней:</a:t>
            </a:r>
          </a:p>
          <a:p>
            <a:endParaRPr lang="ru-RU" dirty="0">
              <a:solidFill>
                <a:schemeClr val="accent2">
                  <a:lumMod val="50000"/>
                </a:schemeClr>
              </a:solidFill>
            </a:endParaRPr>
          </a:p>
          <a:p>
            <a:r>
              <a:rPr lang="ru-RU" dirty="0">
                <a:solidFill>
                  <a:schemeClr val="accent2">
                    <a:lumMod val="50000"/>
                  </a:schemeClr>
                </a:solidFill>
              </a:rPr>
              <a:t>Федеральный бюджет и бюджеты государственных внебюджетных фондов;</a:t>
            </a:r>
          </a:p>
          <a:p>
            <a:r>
              <a:rPr lang="ru-RU" dirty="0">
                <a:solidFill>
                  <a:schemeClr val="accent2">
                    <a:lumMod val="50000"/>
                  </a:schemeClr>
                </a:solidFill>
              </a:rPr>
              <a:t>Бюджеты субъектов РФ и бюджеты территориальных внебюджетных фондов;</a:t>
            </a:r>
          </a:p>
          <a:p>
            <a:r>
              <a:rPr lang="ru-RU" dirty="0">
                <a:solidFill>
                  <a:schemeClr val="accent2">
                    <a:lumMod val="50000"/>
                  </a:schemeClr>
                </a:solidFill>
              </a:rPr>
              <a:t>Местные бюджеты.</a:t>
            </a:r>
          </a:p>
          <a:p>
            <a:r>
              <a:rPr lang="ru-RU" dirty="0">
                <a:solidFill>
                  <a:schemeClr val="accent2">
                    <a:lumMod val="50000"/>
                  </a:schemeClr>
                </a:solidFill>
              </a:rPr>
              <a:t>Государственный бюджет — это финансовая программа деятельности государства, которая выражает все его денежные ресурсы (доходы) и их распределение (расходы).</a:t>
            </a:r>
          </a:p>
          <a:p>
            <a:endParaRPr lang="ru-RU" dirty="0">
              <a:solidFill>
                <a:schemeClr val="accent2">
                  <a:lumMod val="50000"/>
                </a:schemeClr>
              </a:solidFill>
            </a:endParaRPr>
          </a:p>
          <a:p>
            <a:r>
              <a:rPr lang="ru-RU" dirty="0">
                <a:solidFill>
                  <a:schemeClr val="accent2">
                    <a:lumMod val="50000"/>
                  </a:schemeClr>
                </a:solidFill>
              </a:rPr>
              <a:t>Местный бюджет — главный канал доведения до населения конечных результатов производства. Финансирует развитие отраслей производственной сферы, обеспечивающей жизнедеятельность населения.</a:t>
            </a:r>
          </a:p>
          <a:p>
            <a:endParaRPr lang="ru-RU" dirty="0">
              <a:solidFill>
                <a:schemeClr val="accent2">
                  <a:lumMod val="50000"/>
                </a:schemeClr>
              </a:solidFill>
            </a:endParaRPr>
          </a:p>
          <a:p>
            <a:r>
              <a:rPr lang="ru-RU" dirty="0">
                <a:solidFill>
                  <a:schemeClr val="accent2">
                    <a:lumMod val="50000"/>
                  </a:schemeClr>
                </a:solidFill>
              </a:rPr>
              <a:t>Территориальный бюджет — свод региональных и местных бюджетов.</a:t>
            </a:r>
          </a:p>
        </p:txBody>
      </p:sp>
    </p:spTree>
    <p:extLst>
      <p:ext uri="{BB962C8B-B14F-4D97-AF65-F5344CB8AC3E}">
        <p14:creationId xmlns:p14="http://schemas.microsoft.com/office/powerpoint/2010/main" val="14221067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734458"/>
          </a:xfrm>
        </p:spPr>
        <p:txBody>
          <a:bodyPr/>
          <a:lstStyle/>
          <a:p>
            <a:r>
              <a:rPr lang="ru-RU" dirty="0">
                <a:solidFill>
                  <a:schemeClr val="accent2">
                    <a:lumMod val="50000"/>
                  </a:schemeClr>
                </a:solidFill>
              </a:rPr>
              <a:t>Доходы и расходы бюджета</a:t>
            </a:r>
          </a:p>
        </p:txBody>
      </p:sp>
      <p:sp>
        <p:nvSpPr>
          <p:cNvPr id="3" name="Объект 2"/>
          <p:cNvSpPr>
            <a:spLocks noGrp="1"/>
          </p:cNvSpPr>
          <p:nvPr>
            <p:ph idx="1"/>
          </p:nvPr>
        </p:nvSpPr>
        <p:spPr>
          <a:xfrm>
            <a:off x="677334" y="1344058"/>
            <a:ext cx="8596668" cy="5034707"/>
          </a:xfrm>
        </p:spPr>
        <p:txBody>
          <a:bodyPr>
            <a:normAutofit fontScale="92500" lnSpcReduction="20000"/>
          </a:bodyPr>
          <a:lstStyle/>
          <a:p>
            <a:r>
              <a:rPr lang="ru-RU" dirty="0">
                <a:solidFill>
                  <a:schemeClr val="accent2">
                    <a:lumMod val="50000"/>
                  </a:schemeClr>
                </a:solidFill>
              </a:rPr>
              <a:t>Доходы</a:t>
            </a:r>
          </a:p>
          <a:p>
            <a:endParaRPr lang="ru-RU" dirty="0">
              <a:solidFill>
                <a:schemeClr val="accent2">
                  <a:lumMod val="50000"/>
                </a:schemeClr>
              </a:solidFill>
            </a:endParaRPr>
          </a:p>
          <a:p>
            <a:r>
              <a:rPr lang="ru-RU" dirty="0">
                <a:solidFill>
                  <a:schemeClr val="accent2">
                    <a:lumMod val="50000"/>
                  </a:schemeClr>
                </a:solidFill>
              </a:rPr>
              <a:t>Доходы бюджета — денежные средства, поступающие в безвозмездном и безвозвратном порядке в соответствии с законодательством РФ в распоряжении органов государственной власти (федеральный, региональный, местный).</a:t>
            </a:r>
          </a:p>
          <a:p>
            <a:endParaRPr lang="ru-RU" dirty="0">
              <a:solidFill>
                <a:schemeClr val="accent2">
                  <a:lumMod val="50000"/>
                </a:schemeClr>
              </a:solidFill>
            </a:endParaRPr>
          </a:p>
          <a:p>
            <a:r>
              <a:rPr lang="ru-RU" dirty="0">
                <a:solidFill>
                  <a:schemeClr val="accent2">
                    <a:lumMod val="50000"/>
                  </a:schemeClr>
                </a:solidFill>
              </a:rPr>
              <a:t>Состав доходов бюджета:</a:t>
            </a:r>
          </a:p>
          <a:p>
            <a:endParaRPr lang="ru-RU" dirty="0">
              <a:solidFill>
                <a:schemeClr val="accent2">
                  <a:lumMod val="50000"/>
                </a:schemeClr>
              </a:solidFill>
            </a:endParaRPr>
          </a:p>
          <a:p>
            <a:r>
              <a:rPr lang="ru-RU" dirty="0">
                <a:solidFill>
                  <a:schemeClr val="accent2">
                    <a:lumMod val="50000"/>
                  </a:schemeClr>
                </a:solidFill>
              </a:rPr>
              <a:t>Налоговые доходы, предусмотренные налоговым законодательством (федеральным, законодательным, местным). Налоги и сборы. Сумма предоставленных налоговых кредитов, отсрочек и рассрочек по уплате налогов и других платежей. Также учитываются в документах в пределах лимитов.</a:t>
            </a:r>
          </a:p>
          <a:p>
            <a:r>
              <a:rPr lang="ru-RU" dirty="0">
                <a:solidFill>
                  <a:schemeClr val="accent2">
                    <a:lumMod val="50000"/>
                  </a:schemeClr>
                </a:solidFill>
              </a:rPr>
              <a:t>Неналоговые доходы: доходы от использования государственного и </a:t>
            </a:r>
            <a:r>
              <a:rPr lang="ru-RU" dirty="0" smtClean="0">
                <a:solidFill>
                  <a:schemeClr val="accent2">
                    <a:lumMod val="50000"/>
                  </a:schemeClr>
                </a:solidFill>
              </a:rPr>
              <a:t>муниципального </a:t>
            </a:r>
            <a:r>
              <a:rPr lang="ru-RU" dirty="0">
                <a:solidFill>
                  <a:schemeClr val="accent2">
                    <a:lumMod val="50000"/>
                  </a:schemeClr>
                </a:solidFill>
              </a:rPr>
              <a:t>имущества; финансовая помощь и бюджетные ссуды от бюджетов других </a:t>
            </a:r>
            <a:r>
              <a:rPr lang="ru-RU" dirty="0" smtClean="0">
                <a:solidFill>
                  <a:schemeClr val="accent2">
                    <a:lumMod val="50000"/>
                  </a:schemeClr>
                </a:solidFill>
              </a:rPr>
              <a:t>уровней</a:t>
            </a:r>
            <a:r>
              <a:rPr lang="ru-RU" dirty="0">
                <a:solidFill>
                  <a:schemeClr val="accent2">
                    <a:lumMod val="50000"/>
                  </a:schemeClr>
                </a:solidFill>
              </a:rPr>
              <a:t>; штрафы, компенсации, конфискация и т.п.; платные услуги (нотариат).</a:t>
            </a:r>
          </a:p>
        </p:txBody>
      </p:sp>
    </p:spTree>
    <p:extLst>
      <p:ext uri="{BB962C8B-B14F-4D97-AF65-F5344CB8AC3E}">
        <p14:creationId xmlns:p14="http://schemas.microsoft.com/office/powerpoint/2010/main" val="24669903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275422"/>
            <a:ext cx="8596668" cy="616944"/>
          </a:xfrm>
        </p:spPr>
        <p:txBody>
          <a:bodyPr>
            <a:normAutofit fontScale="90000"/>
          </a:bodyPr>
          <a:lstStyle/>
          <a:p>
            <a:r>
              <a:rPr lang="ru-RU" dirty="0">
                <a:solidFill>
                  <a:schemeClr val="accent2">
                    <a:lumMod val="50000"/>
                  </a:schemeClr>
                </a:solidFill>
              </a:rPr>
              <a:t>Расходы</a:t>
            </a:r>
            <a:br>
              <a:rPr lang="ru-RU" dirty="0">
                <a:solidFill>
                  <a:schemeClr val="accent2">
                    <a:lumMod val="50000"/>
                  </a:schemeClr>
                </a:solidFill>
              </a:rPr>
            </a:br>
            <a:endParaRPr lang="ru-RU" dirty="0">
              <a:solidFill>
                <a:schemeClr val="accent2">
                  <a:lumMod val="50000"/>
                </a:schemeClr>
              </a:solidFill>
            </a:endParaRPr>
          </a:p>
        </p:txBody>
      </p:sp>
      <p:sp>
        <p:nvSpPr>
          <p:cNvPr id="3" name="Объект 2"/>
          <p:cNvSpPr>
            <a:spLocks noGrp="1"/>
          </p:cNvSpPr>
          <p:nvPr>
            <p:ph idx="1"/>
          </p:nvPr>
        </p:nvSpPr>
        <p:spPr>
          <a:xfrm>
            <a:off x="677334" y="804231"/>
            <a:ext cx="8596668" cy="5871991"/>
          </a:xfrm>
        </p:spPr>
        <p:txBody>
          <a:bodyPr>
            <a:normAutofit fontScale="70000" lnSpcReduction="20000"/>
          </a:bodyPr>
          <a:lstStyle/>
          <a:p>
            <a:endParaRPr lang="ru-RU" dirty="0"/>
          </a:p>
          <a:p>
            <a:r>
              <a:rPr lang="ru-RU" dirty="0">
                <a:solidFill>
                  <a:schemeClr val="accent2">
                    <a:lumMod val="50000"/>
                  </a:schemeClr>
                </a:solidFill>
              </a:rPr>
              <a:t>Расходы бюджета — денежные средства, направляемые на финансовое обеспечение задач и функций государства и органов местного самоуправления. В зависимости от характера определений, формируются системы бюджетных расходов</a:t>
            </a:r>
            <a:r>
              <a:rPr lang="ru-RU" dirty="0" smtClean="0">
                <a:solidFill>
                  <a:schemeClr val="accent2">
                    <a:lumMod val="50000"/>
                  </a:schemeClr>
                </a:solidFill>
              </a:rPr>
              <a:t>.</a:t>
            </a:r>
            <a:endParaRPr lang="ru-RU" dirty="0">
              <a:solidFill>
                <a:schemeClr val="accent2">
                  <a:lumMod val="50000"/>
                </a:schemeClr>
              </a:solidFill>
            </a:endParaRPr>
          </a:p>
          <a:p>
            <a:r>
              <a:rPr lang="ru-RU" dirty="0">
                <a:solidFill>
                  <a:schemeClr val="accent2">
                    <a:lumMod val="50000"/>
                  </a:schemeClr>
                </a:solidFill>
              </a:rPr>
              <a:t>Расходы</a:t>
            </a:r>
            <a:r>
              <a:rPr lang="ru-RU" dirty="0" smtClean="0">
                <a:solidFill>
                  <a:schemeClr val="accent2">
                    <a:lumMod val="50000"/>
                  </a:schemeClr>
                </a:solidFill>
              </a:rPr>
              <a:t>:</a:t>
            </a:r>
            <a:endParaRPr lang="ru-RU" dirty="0">
              <a:solidFill>
                <a:schemeClr val="accent2">
                  <a:lumMod val="50000"/>
                </a:schemeClr>
              </a:solidFill>
            </a:endParaRPr>
          </a:p>
          <a:p>
            <a:r>
              <a:rPr lang="ru-RU" dirty="0">
                <a:solidFill>
                  <a:schemeClr val="accent2">
                    <a:lumMod val="50000"/>
                  </a:schemeClr>
                </a:solidFill>
              </a:rPr>
              <a:t>Государственное и муниципальное управление;</a:t>
            </a:r>
          </a:p>
          <a:p>
            <a:r>
              <a:rPr lang="ru-RU" dirty="0">
                <a:solidFill>
                  <a:schemeClr val="accent2">
                    <a:lumMod val="50000"/>
                  </a:schemeClr>
                </a:solidFill>
              </a:rPr>
              <a:t>Национальная оборона;</a:t>
            </a:r>
          </a:p>
          <a:p>
            <a:r>
              <a:rPr lang="ru-RU" dirty="0">
                <a:solidFill>
                  <a:schemeClr val="accent2">
                    <a:lumMod val="50000"/>
                  </a:schemeClr>
                </a:solidFill>
              </a:rPr>
              <a:t>Правоохранительная деятельность и обеспечение безопасности;</a:t>
            </a:r>
          </a:p>
          <a:p>
            <a:r>
              <a:rPr lang="ru-RU" dirty="0">
                <a:solidFill>
                  <a:schemeClr val="accent2">
                    <a:lumMod val="50000"/>
                  </a:schemeClr>
                </a:solidFill>
              </a:rPr>
              <a:t>Поддержка отраслей материального производства;</a:t>
            </a:r>
          </a:p>
          <a:p>
            <a:r>
              <a:rPr lang="ru-RU" dirty="0">
                <a:solidFill>
                  <a:schemeClr val="accent2">
                    <a:lumMod val="50000"/>
                  </a:schemeClr>
                </a:solidFill>
              </a:rPr>
              <a:t>Научно-технический прогресс (НТП);</a:t>
            </a:r>
          </a:p>
          <a:p>
            <a:r>
              <a:rPr lang="ru-RU" dirty="0">
                <a:solidFill>
                  <a:schemeClr val="accent2">
                    <a:lumMod val="50000"/>
                  </a:schemeClr>
                </a:solidFill>
              </a:rPr>
              <a:t>Социальная защита населения;</a:t>
            </a:r>
          </a:p>
          <a:p>
            <a:r>
              <a:rPr lang="ru-RU" dirty="0">
                <a:solidFill>
                  <a:schemeClr val="accent2">
                    <a:lumMod val="50000"/>
                  </a:schemeClr>
                </a:solidFill>
              </a:rPr>
              <a:t>Охрана окружающей среды и природных ресурсов;</a:t>
            </a:r>
          </a:p>
          <a:p>
            <a:r>
              <a:rPr lang="ru-RU" dirty="0">
                <a:solidFill>
                  <a:schemeClr val="accent2">
                    <a:lumMod val="50000"/>
                  </a:schemeClr>
                </a:solidFill>
              </a:rPr>
              <a:t>Обслуживание и погашение государственных долгов.</a:t>
            </a:r>
          </a:p>
          <a:p>
            <a:r>
              <a:rPr lang="ru-RU" dirty="0">
                <a:solidFill>
                  <a:schemeClr val="accent2">
                    <a:lumMod val="50000"/>
                  </a:schemeClr>
                </a:solidFill>
              </a:rPr>
              <a:t>В зависимости от экономического содержания, расходы делятся на:</a:t>
            </a:r>
          </a:p>
          <a:p>
            <a:endParaRPr lang="ru-RU" dirty="0">
              <a:solidFill>
                <a:schemeClr val="accent2">
                  <a:lumMod val="50000"/>
                </a:schemeClr>
              </a:solidFill>
            </a:endParaRPr>
          </a:p>
          <a:p>
            <a:r>
              <a:rPr lang="ru-RU" dirty="0">
                <a:solidFill>
                  <a:schemeClr val="accent2">
                    <a:lumMod val="50000"/>
                  </a:schemeClr>
                </a:solidFill>
              </a:rPr>
              <a:t>Текущие — обеспечивают текущее финансирование органов власти, МСУ, оказание государственной поддержки бюджетным учреждениям и отдельным отраслям экономики в виде дотаций, субвенций, субсидий на текущее функционирование, являющееся преобладающей частью;</a:t>
            </a:r>
          </a:p>
          <a:p>
            <a:r>
              <a:rPr lang="ru-RU" dirty="0">
                <a:solidFill>
                  <a:schemeClr val="accent2">
                    <a:lumMod val="50000"/>
                  </a:schemeClr>
                </a:solidFill>
              </a:rPr>
              <a:t>Капитальные — обеспечивают инновационную и инвестиционную деятельность для действующих или вновь создаваемых предприятий в соответствии с утвержденной инвестиции программой (в виде бюджетных кредитов).</a:t>
            </a:r>
          </a:p>
          <a:p>
            <a:r>
              <a:rPr lang="ru-RU" dirty="0">
                <a:solidFill>
                  <a:schemeClr val="accent2">
                    <a:lumMod val="50000"/>
                  </a:schemeClr>
                </a:solidFill>
              </a:rPr>
              <a:t>Расходы бюджета носят в основном безвозвратный характер. Их структура меняется ежегодно в зависимости от экономической ситуации в стране.</a:t>
            </a:r>
          </a:p>
        </p:txBody>
      </p:sp>
    </p:spTree>
    <p:extLst>
      <p:ext uri="{BB962C8B-B14F-4D97-AF65-F5344CB8AC3E}">
        <p14:creationId xmlns:p14="http://schemas.microsoft.com/office/powerpoint/2010/main" val="16969557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209320"/>
            <a:ext cx="8596668" cy="672029"/>
          </a:xfrm>
        </p:spPr>
        <p:txBody>
          <a:bodyPr/>
          <a:lstStyle/>
          <a:p>
            <a:r>
              <a:rPr lang="ru-RU" dirty="0">
                <a:solidFill>
                  <a:schemeClr val="accent2">
                    <a:lumMod val="50000"/>
                  </a:schemeClr>
                </a:solidFill>
              </a:rPr>
              <a:t>Доходы территориальных бюджетов</a:t>
            </a:r>
          </a:p>
        </p:txBody>
      </p:sp>
      <p:sp>
        <p:nvSpPr>
          <p:cNvPr id="3" name="Объект 2"/>
          <p:cNvSpPr>
            <a:spLocks noGrp="1"/>
          </p:cNvSpPr>
          <p:nvPr>
            <p:ph idx="1"/>
          </p:nvPr>
        </p:nvSpPr>
        <p:spPr>
          <a:xfrm>
            <a:off x="677334" y="881349"/>
            <a:ext cx="8596668" cy="5431316"/>
          </a:xfrm>
        </p:spPr>
        <p:txBody>
          <a:bodyPr>
            <a:normAutofit fontScale="85000" lnSpcReduction="10000"/>
          </a:bodyPr>
          <a:lstStyle/>
          <a:p>
            <a:r>
              <a:rPr lang="ru-RU" dirty="0">
                <a:solidFill>
                  <a:schemeClr val="accent2">
                    <a:lumMod val="50000"/>
                  </a:schemeClr>
                </a:solidFill>
              </a:rPr>
              <a:t>Делятся на два вида:</a:t>
            </a:r>
          </a:p>
          <a:p>
            <a:endParaRPr lang="ru-RU" dirty="0">
              <a:solidFill>
                <a:schemeClr val="accent2">
                  <a:lumMod val="50000"/>
                </a:schemeClr>
              </a:solidFill>
            </a:endParaRPr>
          </a:p>
          <a:p>
            <a:r>
              <a:rPr lang="ru-RU" dirty="0">
                <a:solidFill>
                  <a:schemeClr val="accent2">
                    <a:lumMod val="50000"/>
                  </a:schemeClr>
                </a:solidFill>
              </a:rPr>
              <a:t>Собственные — виды доходов, закрепленных на постоянной основе полного или частичного за соответствующими бюджетами законодательства РФ. Составляют меньшую часть доходов;</a:t>
            </a:r>
          </a:p>
          <a:p>
            <a:r>
              <a:rPr lang="ru-RU" dirty="0">
                <a:solidFill>
                  <a:schemeClr val="accent2">
                    <a:lumMod val="50000"/>
                  </a:schemeClr>
                </a:solidFill>
              </a:rPr>
              <a:t>Регулирующие — федеральные и региональные налоги, пошлины по которым установлены нормативы отчислений (в %-ах) в бюджеты субъектов РФ или местные бюджеты на очередной финансовый год.</a:t>
            </a:r>
          </a:p>
          <a:p>
            <a:r>
              <a:rPr lang="ru-RU" dirty="0">
                <a:solidFill>
                  <a:schemeClr val="accent2">
                    <a:lumMod val="50000"/>
                  </a:schemeClr>
                </a:solidFill>
              </a:rPr>
              <a:t>К регулирующим доходам относятся:</a:t>
            </a:r>
          </a:p>
          <a:p>
            <a:endParaRPr lang="ru-RU" dirty="0">
              <a:solidFill>
                <a:schemeClr val="accent2">
                  <a:lumMod val="50000"/>
                </a:schemeClr>
              </a:solidFill>
            </a:endParaRPr>
          </a:p>
          <a:p>
            <a:r>
              <a:rPr lang="ru-RU" dirty="0">
                <a:solidFill>
                  <a:schemeClr val="accent2">
                    <a:lumMod val="50000"/>
                  </a:schemeClr>
                </a:solidFill>
              </a:rPr>
              <a:t>Трансферты — средства, поступающие из федеральных и региональных бюджетов, финансовой поддержки регионов, размер которых рассчитывается по специальной методике и формуле;</a:t>
            </a:r>
          </a:p>
          <a:p>
            <a:r>
              <a:rPr lang="ru-RU" dirty="0">
                <a:solidFill>
                  <a:schemeClr val="accent2">
                    <a:lumMod val="50000"/>
                  </a:schemeClr>
                </a:solidFill>
              </a:rPr>
              <a:t>Дотации — средства, предоставляемые бюджету другого уровня бюджетной системы на безвозмездных и безвозвратных основах для покрытия текущих расходов;</a:t>
            </a:r>
          </a:p>
          <a:p>
            <a:r>
              <a:rPr lang="ru-RU" dirty="0">
                <a:solidFill>
                  <a:schemeClr val="accent2">
                    <a:lumMod val="50000"/>
                  </a:schemeClr>
                </a:solidFill>
              </a:rPr>
              <a:t>Субвенция — средства, бюджету другого уровня или юридическому лицу на безвозмездных и безвозвратных основах для осуществления целевых расходов;</a:t>
            </a:r>
          </a:p>
          <a:p>
            <a:r>
              <a:rPr lang="ru-RU" dirty="0">
                <a:solidFill>
                  <a:schemeClr val="accent2">
                    <a:lumMod val="50000"/>
                  </a:schemeClr>
                </a:solidFill>
              </a:rPr>
              <a:t>Субсидии — бюджетные средства, предоставляемые бюджету другого уровня или юридическому или физическому лицу на условиях дальнейшего финансирования целевых расходов.</a:t>
            </a:r>
          </a:p>
          <a:p>
            <a:endParaRPr lang="ru-RU" dirty="0"/>
          </a:p>
        </p:txBody>
      </p:sp>
    </p:spTree>
    <p:extLst>
      <p:ext uri="{BB962C8B-B14F-4D97-AF65-F5344CB8AC3E}">
        <p14:creationId xmlns:p14="http://schemas.microsoft.com/office/powerpoint/2010/main" val="455531501"/>
      </p:ext>
    </p:extLst>
  </p:cSld>
  <p:clrMapOvr>
    <a:masterClrMapping/>
  </p:clrMapOvr>
  <p:timing>
    <p:tnLst>
      <p:par>
        <p:cTn id="1" dur="indefinite" restart="never" nodeType="tmRoot"/>
      </p:par>
    </p:tnLst>
  </p:timing>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1860</TotalTime>
  <Words>3607</Words>
  <Application>Microsoft Office PowerPoint</Application>
  <PresentationFormat>Широкоэкранный</PresentationFormat>
  <Paragraphs>589</Paragraphs>
  <Slides>44</Slides>
  <Notes>1</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44</vt:i4>
      </vt:variant>
    </vt:vector>
  </HeadingPairs>
  <TitlesOfParts>
    <vt:vector size="50" baseType="lpstr">
      <vt:lpstr>Arial</vt:lpstr>
      <vt:lpstr>Calibri</vt:lpstr>
      <vt:lpstr>Times New Roman</vt:lpstr>
      <vt:lpstr>Trebuchet MS</vt:lpstr>
      <vt:lpstr>Wingdings 3</vt:lpstr>
      <vt:lpstr>Грань</vt:lpstr>
      <vt:lpstr>Бюджет для граждан бюджета муниципального района «Бай-Тайгинский кожуун Республики Тыва» на 2019 год и плановый период 2020-2021 годов» </vt:lpstr>
      <vt:lpstr>Бюджет — это форма образования и расходования фонда денежных средств, предназначенная для финансирования задач и функций государства и местного самоуправления. </vt:lpstr>
      <vt:lpstr>Законодательная база</vt:lpstr>
      <vt:lpstr>Функции бюджета</vt:lpstr>
      <vt:lpstr>Бюджетное устройство</vt:lpstr>
      <vt:lpstr>Бюджетная система Российской Федерации</vt:lpstr>
      <vt:lpstr>Доходы и расходы бюджета</vt:lpstr>
      <vt:lpstr>Расходы </vt:lpstr>
      <vt:lpstr>Доходы территориальных бюджетов</vt:lpstr>
      <vt:lpstr>Бюджет муниципального района «Бай-Тайгинский кожуун Республики Тыва» на 2019 год и плановый период 2020-2021 годов» (далее –бюджет) основан на прогнозе социально-экономического развития муниципального района «Бай-Тайгинский кожуун Республики Тыва» на 2019 год и на плановый период 2020 и 2021 годов (далее – прогноз), Основных направлениях бюджетной и налоговой политики муниципального района «Бай-Тайгинский кожуун Республики Тыва» на 2019 год и на плановый период 2020 и 2021 годов.</vt:lpstr>
      <vt:lpstr>Основной задачей бюджетной политики на 2019 год и плановый период 2020-2021 годов является обеспечение устойчивости и сбалансированности бюджетной системы.   Одним из основных направлений обеспечения сбалансированности бюджета муниципального района является реализация принципа формирования бюджета на основе муниципальных программ, реализация которых повысит обоснованность бюджетных ассигнований на этапе их формирования, обеспечит их большую прозрачность для общества и наличие более широких возможностей для оценки их эффективности.</vt:lpstr>
      <vt:lpstr>Программный бюджет  Бюджет муниципального района на 2019 год и плановый период 2020-2021 годов будет сформирован в «программном» формате с классификацией расходов по муниципальным программам и подпрограммам. К проекту бюджета на 2019 год и плановый период 2020-2021 годов будет реализовано 20 муниципальных программ с общим финансированием в сумме 503481,1 тыс. рублей или 90,94 % расходов кожууного бюджета на 2019 год и плановый период 2020-2021 годов.  Для каждой муниципальной программы определены предельные объемы («потолки») расходов на весь срок ее реализации, обеспечивающие предсказуемость финансовых ресурсов, а также иные источники финансового обеспечения, четко увязанные со стратегическими приоритетами муниципальной политики муниципального района «Бай-Тайгинский кожуун Республики Тыва». </vt:lpstr>
      <vt:lpstr>Формирование бюджета на 2019 год и плановый период 2020-2021 годов по принципу «программного» бюджета позволит сконцентрировать финансовые ресурсы на действительно приоритетных для муниципалитета направлениях социально-экономического развития. Переход к "программному" бюджету должен повысить ответственность и заинтересованность ответственных исполнителей муниципальных программ муниципалитета за достижение наилучших результатов в рамках ограниченных финансовых ресурсов. </vt:lpstr>
      <vt:lpstr>Муниципальные задания, услуги  Дальнейшее повышение эффективности и качества оказываемых муниципальными учреждениями муниципальных услуг должно быть нацелено в первую очередь на достижение измеримых, общественно значимых результатов, установленных указами Президента Российской Федерации от 7 мая 2012 года, основными инструментами которых являются "дорожные карты" изменений в сферах образования, культуры и социального обслуживания населения в муниципальном районе «Бай-Тайгинский кожуун Республики Тыва».  При этом в условиях ограниченности собственных доходных источников решение поставленных задач должно сопровождаться повышением эффективности расходования средств муниципального  бюджета.</vt:lpstr>
      <vt:lpstr>Использование инструмента муниципального задания на оказание муниципальных услуг при стратегическом и бюджетном планировании обеспечит взаимосвязь муниципальных программ и муниципальных заданий в целях создания условий для достижения целей государственной политики в соответствующих сферах и повышения эффективности деятельности учреждений по обеспечению потребностей граждан и общества в муниципальных услугах.   При этом сводные показатели муниципальных заданий будут включены в состав индикаторов муниципальных программ (подпрограмм), а параметры муниципальных заданий будут формироваться в соответствии с целями и ожидаемыми результатами соответствующих муниципальных программ.</vt:lpstr>
      <vt:lpstr>  Общественный контроль  Для обеспечения общественного контроля со стороны населения за деятельностью органов местного самоуправления будет продолжена работа по дальнейшему повышению доступности и понятности для граждан информации о процессах управления муниципальными финансами, о приоритетах муниципальной политики и направлениях расходования средств муниципального бюджета.  Продолжится совершенствование форм муниципального финансового контроля с использованием механизмов контроля, ориентированных на определение результативности и эффективности бюджетных расходов.  Создание системы внутреннего финансового контроля и внутреннего финансового аудита позволит повысить качество и надежность самоконтроля участников бюджетного процесса. </vt:lpstr>
      <vt:lpstr> Правовое регулирование вопросов, положенных в основу формирования проекта "О бюджете муниципального района "Бай-Тайгинский кожуун Республики Тыва" на 2019 год и плановый период 2020-2021 годов ".</vt:lpstr>
      <vt:lpstr>Доходы бюджета муниципального района «Бай-Тайгинский кожуун Республики Тыва» на 2019 год и плановый период 2020-2021 годов</vt:lpstr>
      <vt:lpstr>Динамика роста доходов бюджета 2019, 2020, 2021 годов</vt:lpstr>
      <vt:lpstr>Налоговые и неналоговые доходы кожууного бюджета на 2019,2020,2021 годы</vt:lpstr>
      <vt:lpstr>Динамика роста налоговых неналоговых доходов 2019,2020,2021 годы</vt:lpstr>
      <vt:lpstr>Темп роста поступления налоговых и неналоговых доходов бюджета и финансовой помощи с 2015 года по 2018 год </vt:lpstr>
      <vt:lpstr>Финансовая помощь из республиканского бюджета на 2019,2020,2021 годы</vt:lpstr>
      <vt:lpstr>Анализ поступления финансовой помощи из республиканского бюджета с 2015 года по 2019 год</vt:lpstr>
      <vt:lpstr>Структура доходов кожууного бюджета на 2019,2020,2021 годы</vt:lpstr>
      <vt:lpstr>Структура налоговых и неналоговых доходов кожуунного бюджета на 2019 год</vt:lpstr>
      <vt:lpstr>Структура налоговых и неналоговых доходов кожууного бюджета на плановый период 2020-2021 годов</vt:lpstr>
      <vt:lpstr>Расходы кожууного бюджета на 2019 год и плановый период 2020-2021 годов</vt:lpstr>
      <vt:lpstr>Темп роста расходов кожууного бюджета на 2019 год и плановый период 2020-2021 годов</vt:lpstr>
      <vt:lpstr>Структура и динамика расходов бюджета муниципального района по разделам классификации расходов </vt:lpstr>
      <vt:lpstr>Распределение бюджетных ассигнований на реализацию муниципальных целевых программ на 2019 год.</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Расходы на заработную плату работникам бюджетной сферы муниципального района составляет 74,4 процентов от всех расходов кожууного бюджета на 2019 год</vt:lpstr>
      <vt:lpstr>Презентация PowerPoint</vt:lpstr>
      <vt:lpstr>По прогнозным данным в 2019 году средняя заработная плата учреждений культуры составит 31270 рублей, средняя зарплата педагогических работников общеобразовательных учреждений составит 31270 рублей,  педагогических работников дошкольных учреждений 28495 рублей, внешкольных учреждений 31270 рублей. Минимальный размер оплаты труда рассчитан исходя из 21432 рублей. </vt:lpstr>
      <vt:lpstr>Анализ Фонда оплаты труда с 2016 года по 2018 год</vt:lpstr>
      <vt:lpstr>Расходы на социальное обеспечения в 2019 году</vt:lpstr>
      <vt:lpstr>СПАСИБО ЗА ВНИМАНИЕ!</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Публичные слушания  проекта бюджета муниципального района «Бай-Тайгинский кожуун Республики Тыва» на 2017 год и плановый период 2018-2019 годов»</dc:title>
  <dc:creator>НачФинУпр</dc:creator>
  <cp:lastModifiedBy>Пользователь</cp:lastModifiedBy>
  <cp:revision>158</cp:revision>
  <dcterms:created xsi:type="dcterms:W3CDTF">2016-12-20T01:40:32Z</dcterms:created>
  <dcterms:modified xsi:type="dcterms:W3CDTF">2019-02-14T07:35:57Z</dcterms:modified>
</cp:coreProperties>
</file>