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3FCF6-7B0E-40B5-891A-338EE40C63C7}" type="datetimeFigureOut">
              <a:rPr lang="ru-RU" smtClean="0"/>
              <a:pPr/>
              <a:t>28.02.2011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4F0FF-B2B0-4598-B302-5EA2B4993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11"/>
          <p:cNvSpPr>
            <a:spLocks noGrp="1"/>
          </p:cNvSpPr>
          <p:nvPr>
            <p:ph type="dt" sz="quarter" idx="10"/>
          </p:nvPr>
        </p:nvSpPr>
        <p:spPr>
          <a:xfrm>
            <a:off x="7092280" y="0"/>
            <a:ext cx="2051720" cy="38100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fld id="{ECED9767-3AF1-4E66-8A4C-8EDED01221D8}" type="datetime1">
              <a:rPr lang="ru-RU" sz="2400" b="1" smtClean="0">
                <a:solidFill>
                  <a:schemeClr val="tx1"/>
                </a:solidFill>
                <a:latin typeface="+mj-lt"/>
              </a:rPr>
              <a:pPr algn="ctr"/>
              <a:t>28.02.2011</a:t>
            </a:fld>
            <a:endParaRPr lang="ru-RU" sz="24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8466" y="1556792"/>
            <a:ext cx="326518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Родители!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0059" y="76200"/>
            <a:ext cx="216200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ГОУ НПО ПУ №31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3068" y="908720"/>
            <a:ext cx="19559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Анисимова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Т.В.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4572" y="6488112"/>
            <a:ext cx="20548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</a:rPr>
              <a:t>г. Гурьевск, </a:t>
            </a:r>
            <a:r>
              <a:rPr lang="ru-RU" b="1" dirty="0" smtClean="0">
                <a:latin typeface="+mj-lt"/>
              </a:rPr>
              <a:t>2011</a:t>
            </a:r>
            <a:endParaRPr lang="ru-RU" b="1" dirty="0">
              <a:latin typeface="+mj-lt"/>
            </a:endParaRPr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748464" y="6340475"/>
            <a:ext cx="395536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45090" y="2492896"/>
            <a:ext cx="193194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ЭТО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98628" y="3657798"/>
            <a:ext cx="58248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</a:rPr>
              <a:t>Вы обязаны знать!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pic>
        <p:nvPicPr>
          <p:cNvPr id="13314" name="Picture 2" descr="http://photos.lifeisphoto.ru/1/0/199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340768"/>
            <a:ext cx="727280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10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604417">
            <a:off x="141221" y="2619410"/>
            <a:ext cx="882737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…И что делать?</a:t>
            </a:r>
            <a:endParaRPr lang="ru-RU" sz="9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11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628800"/>
            <a:ext cx="8064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Не давите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на совесть,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не читайте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нравоучения!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ЗНАТЬ,  А  НЕ  БОЯТЬСЯ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9697" name="Picture 1" descr="C:\Documents and Settings\luna.TATIANA\Мои документы\Сайт Планета31\От отца к сыну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72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12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8064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Сообщайте ребёнку о пагубном действии наркотиков на организм не для того, чтобы запугать его: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дети должны знать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ВСЮ ПРАВДУ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 зелье!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ОТ УДОВОЛЬСТВИЯ – К СМЕРТИ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://i.telegraph.co.uk/telegraph/multimedia/archive/01512/boy_1512117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13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04664"/>
            <a:ext cx="80648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Говорите с ребёнком по душам, не скрывайте Ваших чувств, любите его, заинтересуйте его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реальной жизнью –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других лекарств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от наркомании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ПОКА НЕТ!</a:t>
            </a:r>
          </a:p>
        </p:txBody>
      </p:sp>
      <p:pic>
        <p:nvPicPr>
          <p:cNvPr id="27650" name="Picture 2" descr="http://www.photohost.ru/pictures/3654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14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604417">
            <a:off x="141221" y="1926913"/>
            <a:ext cx="882737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есть подозрения</a:t>
            </a:r>
            <a:endParaRPr lang="ru-RU" sz="9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15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748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Признаки, по которым следует заподозрить употребление Вашим ребёнком наркотиков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www.chrab.chel.su/archive/05-04-03/1/A1416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16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856357"/>
            <a:ext cx="8064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Следы от уколов и порезов (особенно на руках);</a:t>
            </a:r>
          </a:p>
          <a:p>
            <a:pPr marL="441325" indent="-441325"/>
            <a:endParaRPr lang="ru-RU" sz="48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Наличие у подростка ложек и (или) узких полых трубочек, шприцов и (или) игл от них;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ОСНОВНЫЕ ПРИЗНАКИ: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://nikportal.net/images/user/411/big_1239676829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41960" cy="6858000"/>
          </a:xfrm>
          <a:prstGeom prst="rect">
            <a:avLst/>
          </a:prstGeom>
          <a:noFill/>
        </p:spPr>
      </p:pic>
      <p:pic>
        <p:nvPicPr>
          <p:cNvPr id="24580" name="Picture 4" descr="http://ebanal.ru/wp-content/uploads/2010/11/drug-addic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-1"/>
            <a:ext cx="4644009" cy="6864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17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856357"/>
            <a:ext cx="80648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Наличие капсул, таблеток, порошков, пузырьков из-под лекарственных или химических препаратов;</a:t>
            </a:r>
          </a:p>
          <a:p>
            <a:pPr marL="441325" indent="-441325"/>
            <a:endParaRPr lang="ru-RU" sz="24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Папиросы (типа «Беломор») в пачках из-под сигарет;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ОСНОВНЫЕ ПРИЗНАКИ: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23554" name="AutoShape 2" descr="http://gazetavremya.ru/uploads/posts/2010-09/1285634618_narkom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gazetavremya.ru/uploads/posts/2010-09/1285634618_narkom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859" y="0"/>
            <a:ext cx="91698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18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280949"/>
            <a:ext cx="8064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Расширенные или суженные зрачки, нарушение речи, походки  и координации движений при отсутствии запаха алкоголя.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ОСНОВНЫЕ ПРИЗНАКИ: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://www.sevkray.ru/files/1/file2796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19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80648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Лживость, изворотливость;</a:t>
            </a:r>
          </a:p>
          <a:p>
            <a:pPr marL="441325" indent="-441325"/>
            <a:endParaRPr lang="ru-RU" sz="24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Проведение времени в компаниях асоциального типа;</a:t>
            </a:r>
          </a:p>
          <a:p>
            <a:pPr marL="441325" indent="-441325"/>
            <a:endParaRPr lang="ru-RU" sz="24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Вымогательство и (или) кража денег у окружающих;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ДОПОЛНИТЕЛЬНЫЕ ПРИЗНАКИ: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://farm1.static.flickr.com/135/405528958_5d17556f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2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651460"/>
            <a:ext cx="8064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Маленькие детки – маленькие </a:t>
            </a:r>
            <a:r>
              <a:rPr lang="ru-RU" sz="4800" b="1" dirty="0" err="1" smtClean="0">
                <a:solidFill>
                  <a:schemeClr val="bg1"/>
                </a:solidFill>
              </a:rPr>
              <a:t>бедки</a:t>
            </a:r>
            <a:r>
              <a:rPr lang="ru-RU" sz="4800" b="1" dirty="0" smtClean="0">
                <a:solidFill>
                  <a:schemeClr val="bg1"/>
                </a:solidFill>
              </a:rPr>
              <a:t>!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Постараемся, чтобы выросшие дети не принесли нам и себе больших бед. 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830251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Таких, например, как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604417">
            <a:off x="141221" y="2388578"/>
            <a:ext cx="88273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istral" pitchFamily="66" charset="0"/>
              </a:rPr>
              <a:t>НАРКОМАНИЯ</a:t>
            </a:r>
            <a:endParaRPr lang="ru-RU" sz="12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20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74333"/>
            <a:ext cx="8064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Нарушение сна;</a:t>
            </a:r>
          </a:p>
          <a:p>
            <a:pPr marL="441325" indent="-441325"/>
            <a:endParaRPr lang="ru-RU" sz="24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Телефонные разговоры (особенно «зашифрованные») с незнакомыми Вам лицами;</a:t>
            </a:r>
          </a:p>
          <a:p>
            <a:pPr marL="441325" indent="-441325"/>
            <a:endParaRPr lang="ru-RU" sz="24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Внешняя неопрятность;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ДОПОЛНИТЕЛЬНЫЕ ПРИЗНАКИ: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://wsysanie.pl/wp-content/uploads/2010/07/d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4536094" cy="6858000"/>
          </a:xfrm>
          <a:prstGeom prst="rect">
            <a:avLst/>
          </a:prstGeom>
          <a:noFill/>
        </p:spPr>
      </p:pic>
      <p:pic>
        <p:nvPicPr>
          <p:cNvPr id="20484" name="Picture 4" descr="http://www.preobrinfo.ru/images/arti/poppy_04012010_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0"/>
            <a:ext cx="4644008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21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974333"/>
            <a:ext cx="8064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Частые беспричинные смены настроения;</a:t>
            </a:r>
          </a:p>
          <a:p>
            <a:pPr marL="441325" indent="-441325"/>
            <a:endParaRPr lang="ru-RU" sz="24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Снижение успеваемости в учебном заведении;</a:t>
            </a:r>
          </a:p>
          <a:p>
            <a:pPr marL="441325" indent="-441325"/>
            <a:endParaRPr lang="ru-RU" sz="24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800" b="1" dirty="0" smtClean="0">
                <a:solidFill>
                  <a:schemeClr val="bg1"/>
                </a:solidFill>
              </a:rPr>
              <a:t>Пропажа из дома ценных вещей;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ДОПОЛНИТЕЛЬНЫЕ ПРИЗНАКИ: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http://www.mnenie.dp.ua/wp-content/uploads/2009/05/narkom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22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199649"/>
            <a:ext cx="806489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Сужение круга интересов;</a:t>
            </a:r>
          </a:p>
          <a:p>
            <a:pPr marL="441325" indent="-441325"/>
            <a:endParaRPr lang="ru-RU" sz="24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Частый беспричинный кашель;</a:t>
            </a:r>
          </a:p>
          <a:p>
            <a:pPr marL="441325" indent="-441325"/>
            <a:endParaRPr lang="ru-RU" sz="2400" b="1" dirty="0" smtClean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Частое питье;</a:t>
            </a:r>
          </a:p>
          <a:p>
            <a:pPr marL="441325" indent="-441325">
              <a:buFont typeface="Wingdings" pitchFamily="2" charset="2"/>
              <a:buChar char="Ø"/>
            </a:pPr>
            <a:endParaRPr lang="ru-RU" sz="2400" b="1" dirty="0">
              <a:solidFill>
                <a:schemeClr val="bg1"/>
              </a:solidFill>
            </a:endParaRPr>
          </a:p>
          <a:p>
            <a:pPr marL="441325" indent="-441325">
              <a:buFont typeface="Wingdings" pitchFamily="2" charset="2"/>
              <a:buChar char="Ø"/>
            </a:pPr>
            <a:r>
              <a:rPr lang="ru-RU" sz="4000" b="1" dirty="0" smtClean="0">
                <a:solidFill>
                  <a:schemeClr val="bg1"/>
                </a:solidFill>
              </a:rPr>
              <a:t>Постоянно щелкает семечки, хотя ранее этого не делал никогда.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ДОПОЛНИТЕЛЬНЫЕ ПРИЗНАКИ: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http://www.mvdrb.ru/files/631737_norm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23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620688"/>
            <a:ext cx="80648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 algn="ctr"/>
            <a:r>
              <a:rPr lang="ru-RU" sz="5400" b="1" dirty="0" smtClean="0">
                <a:solidFill>
                  <a:schemeClr val="bg1"/>
                </a:solidFill>
              </a:rPr>
              <a:t>Если у Вас возникли подозрения, то ОБЯЗАТЕЛЬНО обращайтесь с ребёнком к СПЕЦИАЛИСТУ-НАРКОЛОГУ!</a:t>
            </a:r>
          </a:p>
        </p:txBody>
      </p:sp>
      <p:pic>
        <p:nvPicPr>
          <p:cNvPr id="17412" name="Picture 4" descr="http://gizlenmisklasor.files.wordpress.com/2010/03/doktor-kitap.jpg"/>
          <p:cNvPicPr>
            <a:picLocks noChangeAspect="1" noChangeArrowheads="1"/>
          </p:cNvPicPr>
          <p:nvPr/>
        </p:nvPicPr>
        <p:blipFill>
          <a:blip r:embed="rId2" cstate="email"/>
          <a:srcRect l="4326" t="3968" r="5901" b="3275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24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60648"/>
            <a:ext cx="80648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1325" indent="-441325" algn="ctr"/>
            <a:r>
              <a:rPr lang="ru-RU" sz="5400" b="1" dirty="0" smtClean="0">
                <a:solidFill>
                  <a:schemeClr val="bg1"/>
                </a:solidFill>
              </a:rPr>
              <a:t>Не дайте себя убедить в том, что ваши опасения беспочвенны! </a:t>
            </a:r>
          </a:p>
          <a:p>
            <a:pPr marL="441325" indent="-441325" algn="ctr"/>
            <a:r>
              <a:rPr lang="ru-RU" sz="5400" b="1" dirty="0" smtClean="0">
                <a:solidFill>
                  <a:schemeClr val="bg1"/>
                </a:solidFill>
              </a:rPr>
              <a:t>Недели (даже дни!) </a:t>
            </a:r>
          </a:p>
          <a:p>
            <a:pPr marL="441325" indent="-441325" algn="ctr"/>
            <a:r>
              <a:rPr lang="ru-RU" sz="5400" b="1" dirty="0" smtClean="0">
                <a:solidFill>
                  <a:schemeClr val="bg1"/>
                </a:solidFill>
              </a:rPr>
              <a:t>могут решить </a:t>
            </a:r>
          </a:p>
          <a:p>
            <a:pPr marL="441325" indent="-441325" algn="ctr"/>
            <a:r>
              <a:rPr lang="ru-RU" sz="5400" b="1" dirty="0" smtClean="0">
                <a:solidFill>
                  <a:schemeClr val="bg1"/>
                </a:solidFill>
              </a:rPr>
              <a:t>судьбу вашего ребенка! </a:t>
            </a:r>
          </a:p>
          <a:p>
            <a:pPr marL="441325" indent="-441325" algn="ctr"/>
            <a:r>
              <a:rPr lang="ru-RU" sz="5400" b="1" dirty="0" smtClean="0">
                <a:solidFill>
                  <a:schemeClr val="bg1"/>
                </a:solidFill>
              </a:rPr>
              <a:t>НЕ УПУСТИТЕ ВРЕМЯ! </a:t>
            </a:r>
          </a:p>
        </p:txBody>
      </p:sp>
      <p:pic>
        <p:nvPicPr>
          <p:cNvPr id="16386" name="Picture 2" descr="http://www.playcast.ru/uploads/2009/11/25/13551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588" y="1700808"/>
            <a:ext cx="7416824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/>
                <a:solidFill>
                  <a:schemeClr val="bg1"/>
                </a:solidFill>
                <a:latin typeface="+mj-lt"/>
              </a:rPr>
              <a:t>Спасибо</a:t>
            </a:r>
          </a:p>
          <a:p>
            <a:pPr algn="ctr">
              <a:defRPr/>
            </a:pPr>
            <a:r>
              <a:rPr lang="ru-RU" sz="8000" b="1" dirty="0">
                <a:ln/>
                <a:solidFill>
                  <a:schemeClr val="bg1"/>
                </a:solidFill>
                <a:latin typeface="+mj-lt"/>
              </a:rPr>
              <a:t>за внимание!</a:t>
            </a:r>
          </a:p>
        </p:txBody>
      </p:sp>
      <p:sp>
        <p:nvSpPr>
          <p:cNvPr id="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25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3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536174"/>
            <a:ext cx="80648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Что же нужно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сделать,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чтобы ребенок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не стал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наркоманом?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7890" name="Picture 2" descr="http://fc01.deviantart.com/fs30/f/2008/064/d/8/Drugs_II_by_DopeSta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53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4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604417">
            <a:off x="141221" y="2619410"/>
            <a:ext cx="8827372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0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Чего не делать…</a:t>
            </a:r>
            <a:endParaRPr lang="ru-RU" sz="90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5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806489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Большинство наркоманов – из семей, где дети оказываются безнадзорными – лишенными ласки, внимания.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Снижение внимания – ГИПООПЕКА.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В ЗОНЕ ОСОБОГО ВНИМАНИЯ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6866" name="Picture 2" descr="http://www.aif.by/media/k2/items/cache/391d45802a606be64095bd7b66c67316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160"/>
            <a:ext cx="9144000" cy="6868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6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52957"/>
            <a:ext cx="8064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ГИПООПЕКА иного рода – благополучная семья, ребенок сыт, одет, обут.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Однако, помимо физических потребностей у ребенка есть и душевные!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ЧЕГО ЕМУ ЕЩЁ БЫЛО НАДО?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://img.oboz.obozrevatel.com/files/NewsPhoto/2008/10/15/263464/123711_image_lar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7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52957"/>
            <a:ext cx="80648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ГИПЕРОПЕКА – чрезмерная опека, постоянный контроль.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Ребёнок рвётся к свободе, и возникают или открытый бунт, или тихий уход в наркоманию.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Я ВСЁ СДЕЛАЮ ВМЕСТО ТЕБЯ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4818" name="Picture 2" descr="http://alabama-drug-rehab.com/wp-content/uploads/2009/11/drug-addic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8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764704"/>
            <a:ext cx="806489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«Да ты дворником станешь!»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«Наркоманом!»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«Ты – плохой!»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 «Из тебя ничего не выйдет!»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Эту программу действий вспыльчивые родители вкладывают в мозги отпрыска.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ТЫ – ТУПОЙ !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3794" name="Picture 2" descr="C:\Documents and Settings\luna.TATIANA\Мои документы\Сайт Планета31\От отца к сыну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149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604448" y="6340475"/>
            <a:ext cx="539552" cy="5175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EC70B2-6D5F-49C2-B56C-FEC931630DE2}" type="slidenum">
              <a:rPr lang="ru-RU" sz="2400" b="1">
                <a:solidFill>
                  <a:schemeClr val="tx1"/>
                </a:solidFill>
                <a:latin typeface="+mj-lt"/>
              </a:rPr>
              <a:pPr/>
              <a:t>9</a:t>
            </a:fld>
            <a:endParaRPr lang="ru-RU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74333"/>
            <a:ext cx="80648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Родительская ложь.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Детям не следует лгать.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У них очень скоро возникает ощущение –  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«Если ОНИ меня обманывают, то я тоже ВПРАВЕ лгать».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0"/>
            <a:ext cx="8064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Я   ВРУ,   ТЫ   ВРЁШЬ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30721" name="Picture 1" descr="C:\Documents and Settings\luna.TATIANA\Мои документы\Сайт Планета31\От отца к сыну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544</Words>
  <Application>Microsoft Office PowerPoint</Application>
  <PresentationFormat>Экран (4:3)</PresentationFormat>
  <Paragraphs>124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Анисимова</dc:creator>
  <cp:lastModifiedBy>Анисимова</cp:lastModifiedBy>
  <cp:revision>18</cp:revision>
  <dcterms:created xsi:type="dcterms:W3CDTF">2011-02-18T13:09:04Z</dcterms:created>
  <dcterms:modified xsi:type="dcterms:W3CDTF">2011-02-28T13:44:31Z</dcterms:modified>
</cp:coreProperties>
</file>