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93" r:id="rId3"/>
    <p:sldId id="314" r:id="rId4"/>
    <p:sldId id="315" r:id="rId5"/>
    <p:sldId id="311" r:id="rId6"/>
    <p:sldId id="316" r:id="rId7"/>
    <p:sldId id="318" r:id="rId8"/>
    <p:sldId id="317" r:id="rId9"/>
    <p:sldId id="30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6D267-1799-455D-81CD-761CD1E636CD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C241F-7B40-43A9-950F-A1245BBC0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3A5D20-A081-4313-9A1E-4D3286F47159}" type="slidenum">
              <a:rPr lang="ru-RU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11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219200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fld id="{ECED9767-3AF1-4E66-8A4C-8EDED01221D8}" type="datetime1">
              <a:rPr lang="ru-RU" sz="1400" b="1" smtClean="0">
                <a:solidFill>
                  <a:schemeClr val="bg1"/>
                </a:solidFill>
              </a:rPr>
              <a:pPr algn="ctr"/>
              <a:t>14.11.2010</a:t>
            </a:fld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7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8748464" y="6340475"/>
            <a:ext cx="395536" cy="5175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1EC70B2-6D5F-49C2-B56C-FEC931630DE2}" type="slidenum">
              <a:rPr lang="ru-RU" sz="1400" b="1">
                <a:solidFill>
                  <a:schemeClr val="bg1"/>
                </a:solidFill>
              </a:rPr>
              <a:pPr/>
              <a:t>1</a:t>
            </a:fld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76226" y="533400"/>
            <a:ext cx="740664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Второй закон Ньютона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7413" y="76200"/>
            <a:ext cx="22891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ГОУ НПО ПУ №31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8144" y="5661248"/>
            <a:ext cx="28844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Автор: Анисимова Т.В.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78550" y="6019800"/>
            <a:ext cx="22653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Гурьевск, 2010</a:t>
            </a:r>
          </a:p>
        </p:txBody>
      </p:sp>
      <p:pic>
        <p:nvPicPr>
          <p:cNvPr id="23554" name="Picture 2" descr="http://www.daneshema.com/upload/mayor/upload/image/technology_engineering/physics/article/earth_p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44978"/>
            <a:ext cx="5544616" cy="4548318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14" name="Прямоугольник 13"/>
          <p:cNvSpPr/>
          <p:nvPr/>
        </p:nvSpPr>
        <p:spPr>
          <a:xfrm>
            <a:off x="6732240" y="1772816"/>
            <a:ext cx="1467019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0" b="1" i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itchFamily="18" charset="0"/>
              </a:rPr>
              <a:t>2</a:t>
            </a:r>
            <a:endParaRPr lang="ru-RU" sz="20000" b="1" i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11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115616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fld id="{ECED9767-3AF1-4E66-8A4C-8EDED01221D8}" type="datetime1">
              <a:rPr lang="ru-RU" sz="1400" b="1" smtClean="0">
                <a:solidFill>
                  <a:schemeClr val="bg1"/>
                </a:solidFill>
              </a:rPr>
              <a:pPr algn="ctr"/>
              <a:t>14.11.2010</a:t>
            </a:fld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6" name="Номер слайда 12"/>
          <p:cNvSpPr txBox="1">
            <a:spLocks/>
          </p:cNvSpPr>
          <p:nvPr/>
        </p:nvSpPr>
        <p:spPr>
          <a:xfrm>
            <a:off x="8748464" y="6340475"/>
            <a:ext cx="395536" cy="51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EC70B2-6D5F-49C2-B56C-FEC931630DE2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97802" y="0"/>
            <a:ext cx="382944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Отвечайка: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568" y="1052736"/>
            <a:ext cx="8460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1. Дайте определение ускорения.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1628800"/>
            <a:ext cx="8460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2. Чему равно ускорение в случае равномерного прямолинейного движения ?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2564904"/>
            <a:ext cx="8460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3. Что является единицей ускорения в СИ?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3068960"/>
            <a:ext cx="8460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4. Что такое сила?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3573016"/>
            <a:ext cx="8460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5. Как называется прямая, вдоль которой направлена сила?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4365104"/>
            <a:ext cx="8460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6. Как называется называют раздел механики, в котором изучают различные виды механических движений с учетом взаимодействия тел между собой?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11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115616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fld id="{ECED9767-3AF1-4E66-8A4C-8EDED01221D8}" type="datetime1">
              <a:rPr lang="ru-RU" sz="1400" b="1" smtClean="0">
                <a:solidFill>
                  <a:schemeClr val="bg1"/>
                </a:solidFill>
              </a:rPr>
              <a:pPr algn="ctr"/>
              <a:t>14.11.2010</a:t>
            </a:fld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6" name="Номер слайда 12"/>
          <p:cNvSpPr txBox="1">
            <a:spLocks/>
          </p:cNvSpPr>
          <p:nvPr/>
        </p:nvSpPr>
        <p:spPr>
          <a:xfrm>
            <a:off x="8748464" y="6340475"/>
            <a:ext cx="395536" cy="51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EC70B2-6D5F-49C2-B56C-FEC931630DE2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97802" y="0"/>
            <a:ext cx="382944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Отвечайка: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568" y="1052736"/>
            <a:ext cx="8460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7. Дайте определение инерции.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1628800"/>
            <a:ext cx="8460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8. Сформулируйте первый закон Ньютона.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2219380"/>
            <a:ext cx="8460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9. Как называются системы отсчета, относительно которых поступательно движущиеся тела сохраняют свою скорость постоянной, если на них не действуют другие тела или равнодействующая всех сил равна нулю?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3789040"/>
            <a:ext cx="8460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10. Как называется система отсчета, относительно которой тело движется с ускорением?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4653136"/>
            <a:ext cx="8460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11. Как называется свойство тел оказывать сопротивление изменению их скорости ?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5517232"/>
            <a:ext cx="8460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12. Как называется мера инертности тела?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11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115616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fld id="{ECED9767-3AF1-4E66-8A4C-8EDED01221D8}" type="datetime1">
              <a:rPr lang="ru-RU" sz="1400" b="1" smtClean="0">
                <a:solidFill>
                  <a:schemeClr val="bg1"/>
                </a:solidFill>
              </a:rPr>
              <a:pPr algn="ctr"/>
              <a:t>14.11.2010</a:t>
            </a:fld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6" name="Номер слайда 12"/>
          <p:cNvSpPr txBox="1">
            <a:spLocks/>
          </p:cNvSpPr>
          <p:nvPr/>
        </p:nvSpPr>
        <p:spPr>
          <a:xfrm>
            <a:off x="8748464" y="6340475"/>
            <a:ext cx="395536" cy="51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EC70B2-6D5F-49C2-B56C-FEC931630DE2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908720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Дайте обратимся к опыту. Для этого посмотрим фильм.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" name="Picture 1" descr="C:\Documents and Settings\luna.TATIANA\Мои документы\Новый учебный год\КМО физика 2007-2008\smile1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5661248"/>
            <a:ext cx="857250" cy="85725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619672" y="-27384"/>
            <a:ext cx="75243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Второй закон Ньютона</a:t>
            </a:r>
            <a:endParaRPr lang="ru-RU" sz="48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3131840" y="4653136"/>
          <a:ext cx="2760499" cy="1728192"/>
        </p:xfrm>
        <a:graphic>
          <a:graphicData uri="http://schemas.openxmlformats.org/presentationml/2006/ole">
            <p:oleObj spid="_x0000_s77826" name="Формула" r:id="rId4" imgW="419040" imgH="41904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14847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Что мы увидели?</a:t>
            </a:r>
          </a:p>
          <a:p>
            <a:pPr algn="ctr"/>
            <a:r>
              <a:rPr lang="ru-RU" sz="2400" b="1" dirty="0" smtClean="0"/>
              <a:t>Скорость более тяжелой тележки меньше, не смотря на то, что силы приложенные к тележкам одинаковы</a:t>
            </a:r>
            <a:r>
              <a:rPr lang="ru-RU" sz="2400" b="1" dirty="0" smtClean="0"/>
              <a:t>.</a:t>
            </a:r>
            <a:endParaRPr lang="ru-RU" sz="2400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0" y="270892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Опыт </a:t>
            </a:r>
            <a:r>
              <a:rPr lang="ru-RU" sz="3200" dirty="0" smtClean="0"/>
              <a:t>показал нам, что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ускорения, </a:t>
            </a:r>
            <a:r>
              <a:rPr lang="ru-RU" sz="3200" b="1" dirty="0" smtClean="0"/>
              <a:t>сообщаемые телам одной и той же </a:t>
            </a:r>
            <a:r>
              <a:rPr lang="ru-RU" sz="3200" b="1" dirty="0" smtClean="0">
                <a:solidFill>
                  <a:srgbClr val="C00000"/>
                </a:solidFill>
              </a:rPr>
              <a:t>постоянной силой, </a:t>
            </a:r>
            <a:r>
              <a:rPr lang="ru-RU" sz="3200" b="1" dirty="0" smtClean="0">
                <a:solidFill>
                  <a:srgbClr val="FF0000"/>
                </a:solidFill>
              </a:rPr>
              <a:t>обратно пропорциональны массам </a:t>
            </a:r>
            <a:r>
              <a:rPr lang="ru-RU" sz="3200" b="1" dirty="0" smtClean="0"/>
              <a:t>этих тел. </a:t>
            </a:r>
            <a:endParaRPr lang="ru-RU" sz="3200" b="1" baseline="30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11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115616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fld id="{ECED9767-3AF1-4E66-8A4C-8EDED01221D8}" type="datetime1">
              <a:rPr lang="ru-RU" sz="1400" b="1" smtClean="0">
                <a:solidFill>
                  <a:schemeClr val="bg1"/>
                </a:solidFill>
              </a:rPr>
              <a:pPr algn="ctr"/>
              <a:t>14.11.2010</a:t>
            </a:fld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6" name="Номер слайда 12"/>
          <p:cNvSpPr txBox="1">
            <a:spLocks/>
          </p:cNvSpPr>
          <p:nvPr/>
        </p:nvSpPr>
        <p:spPr>
          <a:xfrm>
            <a:off x="8748464" y="6340475"/>
            <a:ext cx="395536" cy="51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EC70B2-6D5F-49C2-B56C-FEC931630DE2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12474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От чего зависит ускорение тел?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155679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4463" indent="279400">
              <a:buFont typeface="Wingdings" pitchFamily="2" charset="2"/>
              <a:buChar char="Ø"/>
            </a:pPr>
            <a:r>
              <a:rPr lang="ru-RU" sz="2400" dirty="0" smtClean="0"/>
              <a:t>от силы, действующей на тело;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328498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Зависит ли ускорение тел от их свойств?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191683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4463" lvl="0" indent="279400">
              <a:buFont typeface="Wingdings" pitchFamily="2" charset="2"/>
              <a:buChar char="Ø"/>
            </a:pPr>
            <a:r>
              <a:rPr lang="ru-RU" sz="2400" dirty="0" smtClean="0"/>
              <a:t>от рода поверхности, по которой оно движется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11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115616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fld id="{ECED9767-3AF1-4E66-8A4C-8EDED01221D8}" type="datetime1">
              <a:rPr lang="ru-RU" sz="1400" b="1" smtClean="0">
                <a:solidFill>
                  <a:schemeClr val="bg1"/>
                </a:solidFill>
              </a:rPr>
              <a:pPr algn="ctr"/>
              <a:t>14.11.2010</a:t>
            </a:fld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6" name="Номер слайда 12"/>
          <p:cNvSpPr txBox="1">
            <a:spLocks/>
          </p:cNvSpPr>
          <p:nvPr/>
        </p:nvSpPr>
        <p:spPr>
          <a:xfrm>
            <a:off x="8748464" y="6340475"/>
            <a:ext cx="395536" cy="51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EC70B2-6D5F-49C2-B56C-FEC931630DE2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8864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Дайте посмотрим еще один опыт 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и посмотрим еще один фильм.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" name="Picture 1" descr="C:\Documents and Settings\luna.TATIANA\Мои документы\Новый учебный год\КМО физика 2007-2008\smile1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5661248"/>
            <a:ext cx="857250" cy="85725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0" y="98072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Что мы увидели?</a:t>
            </a:r>
          </a:p>
          <a:p>
            <a:pPr algn="ctr"/>
            <a:r>
              <a:rPr lang="ru-RU" sz="2400" b="1" dirty="0" smtClean="0"/>
              <a:t>Чем </a:t>
            </a:r>
            <a:r>
              <a:rPr lang="ru-RU" sz="2400" b="1" dirty="0" smtClean="0">
                <a:solidFill>
                  <a:srgbClr val="0070C0"/>
                </a:solidFill>
              </a:rPr>
              <a:t>больше масса </a:t>
            </a:r>
            <a:r>
              <a:rPr lang="ru-RU" sz="2400" b="1" dirty="0" smtClean="0"/>
              <a:t>тела, тем </a:t>
            </a:r>
            <a:r>
              <a:rPr lang="ru-RU" sz="2400" b="1" dirty="0" smtClean="0">
                <a:solidFill>
                  <a:srgbClr val="0070C0"/>
                </a:solidFill>
              </a:rPr>
              <a:t>меньше</a:t>
            </a:r>
            <a:r>
              <a:rPr lang="ru-RU" sz="2400" b="1" dirty="0" smtClean="0"/>
              <a:t> его </a:t>
            </a:r>
            <a:r>
              <a:rPr lang="ru-RU" sz="2400" b="1" dirty="0" smtClean="0">
                <a:solidFill>
                  <a:srgbClr val="0070C0"/>
                </a:solidFill>
              </a:rPr>
              <a:t>скорость</a:t>
            </a:r>
            <a:r>
              <a:rPr lang="ru-RU" sz="2400" b="1" dirty="0" smtClean="0"/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184482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Опыт показал нам, что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ускорения, </a:t>
            </a:r>
            <a:r>
              <a:rPr lang="ru-RU" sz="3200" b="1" dirty="0" smtClean="0"/>
              <a:t>приобретаемые телами, </a:t>
            </a:r>
            <a:r>
              <a:rPr lang="ru-RU" sz="3200" b="1" dirty="0" smtClean="0">
                <a:solidFill>
                  <a:srgbClr val="FF0000"/>
                </a:solidFill>
              </a:rPr>
              <a:t>прямо</a:t>
            </a: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пропорциональны массам </a:t>
            </a:r>
            <a:r>
              <a:rPr lang="ru-RU" sz="3200" b="1" dirty="0" smtClean="0"/>
              <a:t>этих тел. </a:t>
            </a:r>
            <a:endParaRPr lang="ru-RU" sz="3200" b="1" baseline="30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356992"/>
            <a:ext cx="9144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Прямая пропорциональность между модулями ускорения и силы означает, что </a:t>
            </a:r>
            <a:r>
              <a:rPr lang="ru-RU" sz="3000" b="1" dirty="0" smtClean="0"/>
              <a:t>отношение модуля силы к модулю ускорения является постоянной величиной, не зависящей от силы: </a:t>
            </a:r>
            <a:endParaRPr lang="ru-RU" sz="3000" b="1" baseline="30000" dirty="0"/>
          </a:p>
        </p:txBody>
      </p:sp>
      <p:graphicFrame>
        <p:nvGraphicFramePr>
          <p:cNvPr id="78851" name="Object 1"/>
          <p:cNvGraphicFramePr>
            <a:graphicFrameLocks noChangeAspect="1"/>
          </p:cNvGraphicFramePr>
          <p:nvPr/>
        </p:nvGraphicFramePr>
        <p:xfrm>
          <a:off x="2699792" y="5157192"/>
          <a:ext cx="3816424" cy="1486670"/>
        </p:xfrm>
        <a:graphic>
          <a:graphicData uri="http://schemas.openxmlformats.org/presentationml/2006/ole">
            <p:oleObj spid="_x0000_s78851" name="Формула" r:id="rId4" imgW="672840" imgH="419040" progId="Equation.3">
              <p:embed/>
            </p:oleObj>
          </a:graphicData>
        </a:graphic>
      </p:graphicFrame>
      <p:pic>
        <p:nvPicPr>
          <p:cNvPr id="10" name="Picture 1" descr="C:\Documents and Settings\luna.TATIANA\Мои документы\Новый учебный год\КМО физика 2007-2008\smile1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50" y="2636912"/>
            <a:ext cx="85725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11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115616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fld id="{ECED9767-3AF1-4E66-8A4C-8EDED01221D8}" type="datetime1">
              <a:rPr lang="ru-RU" sz="1400" b="1" smtClean="0">
                <a:solidFill>
                  <a:schemeClr val="bg1"/>
                </a:solidFill>
              </a:rPr>
              <a:pPr algn="ctr"/>
              <a:t>14.11.2010</a:t>
            </a:fld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6" name="Номер слайда 12"/>
          <p:cNvSpPr txBox="1">
            <a:spLocks/>
          </p:cNvSpPr>
          <p:nvPr/>
        </p:nvSpPr>
        <p:spPr>
          <a:xfrm>
            <a:off x="8748464" y="6340475"/>
            <a:ext cx="395536" cy="51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EC70B2-6D5F-49C2-B56C-FEC931630DE2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1" descr="C:\Documents and Settings\luna.TATIANA\Мои документы\Новый учебный год\КМО физика 2007-2008\smile1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5661248"/>
            <a:ext cx="857250" cy="857250"/>
          </a:xfrm>
          <a:prstGeom prst="rect">
            <a:avLst/>
          </a:prstGeom>
          <a:noFill/>
        </p:spPr>
      </p:pic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395536" y="4149080"/>
          <a:ext cx="8371909" cy="1008112"/>
        </p:xfrm>
        <a:graphic>
          <a:graphicData uri="http://schemas.openxmlformats.org/presentationml/2006/ole">
            <p:oleObj spid="_x0000_s80898" name="Формула" r:id="rId4" imgW="1320480" imgH="2538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27584" y="548680"/>
            <a:ext cx="83164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Величину </a:t>
            </a:r>
            <a:r>
              <a:rPr lang="en-US" sz="2400" b="1" dirty="0" smtClean="0"/>
              <a:t>F/</a:t>
            </a:r>
            <a:r>
              <a:rPr lang="ru-RU" sz="2400" b="1" dirty="0" smtClean="0"/>
              <a:t>а</a:t>
            </a:r>
            <a:r>
              <a:rPr lang="ru-RU" sz="2400" dirty="0" smtClean="0"/>
              <a:t>, равную отношению модуля силы к модулю ускорения, называют </a:t>
            </a:r>
            <a:r>
              <a:rPr lang="ru-RU" sz="2800" b="1" dirty="0" smtClean="0"/>
              <a:t>инертной массой </a:t>
            </a:r>
            <a:r>
              <a:rPr lang="ru-RU" sz="2400" dirty="0" smtClean="0"/>
              <a:t>тела.</a:t>
            </a:r>
            <a:endParaRPr lang="ru-RU" sz="3200" b="1" baseline="30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2204864"/>
            <a:ext cx="9144000" cy="2082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Сформулируем окончательно </a:t>
            </a:r>
            <a:r>
              <a:rPr lang="ru-RU" sz="3600" b="1" dirty="0" smtClean="0"/>
              <a:t>второй закон Ньютона</a:t>
            </a:r>
            <a:endParaRPr lang="ru-RU" sz="2400" dirty="0" smtClean="0"/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Произведение массы тела на ускорение равно сумме действующих на тело сил:</a:t>
            </a:r>
          </a:p>
          <a:p>
            <a:pPr algn="ctr"/>
            <a:endParaRPr lang="ru-RU" sz="3200" b="1" baseline="30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" name="Picture 1" descr="C:\Documents and Settings\luna.TATIANA\Мои документы\Новый учебный год\КМО физика 2007-2008\smile1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1196752"/>
            <a:ext cx="85725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11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115616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fld id="{ECED9767-3AF1-4E66-8A4C-8EDED01221D8}" type="datetime1">
              <a:rPr lang="ru-RU" sz="1400" b="1" smtClean="0">
                <a:solidFill>
                  <a:schemeClr val="bg1"/>
                </a:solidFill>
              </a:rPr>
              <a:pPr algn="ctr"/>
              <a:t>14.11.2010</a:t>
            </a:fld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6" name="Номер слайда 12"/>
          <p:cNvSpPr txBox="1">
            <a:spLocks/>
          </p:cNvSpPr>
          <p:nvPr/>
        </p:nvSpPr>
        <p:spPr>
          <a:xfrm>
            <a:off x="8748464" y="6340475"/>
            <a:ext cx="395536" cy="51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EC70B2-6D5F-49C2-B56C-FEC931630DE2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836712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В инерциальной системе отсчета </a:t>
            </a:r>
          </a:p>
          <a:p>
            <a:pPr algn="ctr"/>
            <a:r>
              <a:rPr lang="ru-RU" sz="3600" b="1" dirty="0" smtClean="0"/>
              <a:t>ускорение тела </a:t>
            </a:r>
            <a:r>
              <a:rPr lang="ru-RU" sz="3600" b="1" dirty="0" smtClean="0">
                <a:solidFill>
                  <a:srgbClr val="0070C0"/>
                </a:solidFill>
              </a:rPr>
              <a:t>прямо пропорционально </a:t>
            </a:r>
            <a:r>
              <a:rPr lang="ru-RU" sz="3600" b="1" dirty="0" smtClean="0"/>
              <a:t>векторной </a:t>
            </a:r>
            <a:r>
              <a:rPr lang="ru-RU" sz="3600" b="1" dirty="0" smtClean="0">
                <a:solidFill>
                  <a:srgbClr val="0070C0"/>
                </a:solidFill>
              </a:rPr>
              <a:t>сумме всех </a:t>
            </a:r>
            <a:r>
              <a:rPr lang="ru-RU" sz="3600" b="1" dirty="0" smtClean="0"/>
              <a:t>действующих на тело </a:t>
            </a:r>
            <a:r>
              <a:rPr lang="ru-RU" sz="3600" b="1" dirty="0" smtClean="0">
                <a:solidFill>
                  <a:srgbClr val="0070C0"/>
                </a:solidFill>
              </a:rPr>
              <a:t>сил</a:t>
            </a:r>
            <a:r>
              <a:rPr lang="ru-RU" sz="3600" b="1" dirty="0" smtClean="0"/>
              <a:t> и </a:t>
            </a:r>
            <a:r>
              <a:rPr lang="ru-RU" sz="3600" b="1" dirty="0" smtClean="0">
                <a:solidFill>
                  <a:srgbClr val="FF0000"/>
                </a:solidFill>
              </a:rPr>
              <a:t>обратно пропорционально массе</a:t>
            </a:r>
            <a:r>
              <a:rPr lang="ru-RU" sz="3600" b="1" dirty="0" smtClean="0"/>
              <a:t> тела:</a:t>
            </a:r>
            <a:endParaRPr lang="ru-RU" sz="3600" b="1" dirty="0"/>
          </a:p>
        </p:txBody>
      </p:sp>
      <p:pic>
        <p:nvPicPr>
          <p:cNvPr id="9" name="Picture 1" descr="C:\Documents and Settings\luna.TATIANA\Мои документы\Новый учебный год\КМО физика 2007-2008\smile1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5661248"/>
            <a:ext cx="857250" cy="857250"/>
          </a:xfrm>
          <a:prstGeom prst="rect">
            <a:avLst/>
          </a:prstGeom>
          <a:noFill/>
        </p:spPr>
      </p:pic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2483768" y="3933056"/>
          <a:ext cx="4014788" cy="1833562"/>
        </p:xfrm>
        <a:graphic>
          <a:graphicData uri="http://schemas.openxmlformats.org/presentationml/2006/ole">
            <p:oleObj spid="_x0000_s79874" name="Формула" r:id="rId4" imgW="60948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Дата 11"/>
          <p:cNvSpPr>
            <a:spLocks noGrp="1"/>
          </p:cNvSpPr>
          <p:nvPr>
            <p:ph type="dt" sz="quarter" idx="10"/>
          </p:nvPr>
        </p:nvSpPr>
        <p:spPr>
          <a:xfrm>
            <a:off x="7924800" y="0"/>
            <a:ext cx="1219200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8A7B3B8F-F980-493C-AC07-99FF056EFD8D}" type="datetime1">
              <a:rPr lang="ru-RU" sz="1400" b="1" smtClean="0">
                <a:solidFill>
                  <a:srgbClr val="002060"/>
                </a:solidFill>
              </a:rPr>
              <a:pPr/>
              <a:t>14.11.2010</a:t>
            </a:fld>
            <a:endParaRPr lang="ru-RU" sz="1400" b="1" smtClean="0">
              <a:solidFill>
                <a:srgbClr val="002060"/>
              </a:solidFill>
            </a:endParaRPr>
          </a:p>
        </p:txBody>
      </p:sp>
      <p:sp>
        <p:nvSpPr>
          <p:cNvPr id="22531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0" y="6340475"/>
            <a:ext cx="609600" cy="5175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476DB64-F49C-4261-86DC-383EBBF72414}" type="slidenum">
              <a:rPr lang="ru-RU">
                <a:solidFill>
                  <a:srgbClr val="002060"/>
                </a:solidFill>
              </a:rPr>
              <a:pPr/>
              <a:t>9</a:t>
            </a:fld>
            <a:endParaRPr lang="ru-RU">
              <a:solidFill>
                <a:srgbClr val="002060"/>
              </a:solidFill>
            </a:endParaRPr>
          </a:p>
        </p:txBody>
      </p:sp>
      <p:sp>
        <p:nvSpPr>
          <p:cNvPr id="22532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5486400" y="6473825"/>
            <a:ext cx="3657600" cy="38417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r"/>
            <a:r>
              <a:rPr lang="ru-RU" smtClean="0"/>
              <a:t>Физика и методы научного познания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51720" y="0"/>
            <a:ext cx="5059398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/>
                <a:solidFill>
                  <a:schemeClr val="accent3"/>
                </a:solidFill>
              </a:rPr>
              <a:t>Спасибо</a:t>
            </a:r>
          </a:p>
          <a:p>
            <a:pPr algn="ctr">
              <a:defRPr/>
            </a:pPr>
            <a:r>
              <a:rPr lang="ru-RU" sz="5400" b="1" dirty="0">
                <a:ln/>
                <a:solidFill>
                  <a:schemeClr val="accent3"/>
                </a:solidFill>
              </a:rPr>
              <a:t>за внимание!</a:t>
            </a:r>
          </a:p>
        </p:txBody>
      </p:sp>
      <p:pic>
        <p:nvPicPr>
          <p:cNvPr id="122882" name="Picture 2" descr="http://mrc.net.ua/uploads/posts/2009-01/1231065596_cx344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844824"/>
            <a:ext cx="3525837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</TotalTime>
  <Words>404</Words>
  <Application>Microsoft Office PowerPoint</Application>
  <PresentationFormat>Экран (4:3)</PresentationFormat>
  <Paragraphs>63</Paragraphs>
  <Slides>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Механическое движение. Траектория, путь, перемещение Подготовка к ГИА</dc:title>
  <cp:lastModifiedBy>Анисимова</cp:lastModifiedBy>
  <cp:revision>146</cp:revision>
  <dcterms:modified xsi:type="dcterms:W3CDTF">2010-11-14T14:32:01Z</dcterms:modified>
</cp:coreProperties>
</file>