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74" r:id="rId6"/>
    <p:sldId id="265" r:id="rId7"/>
    <p:sldId id="264" r:id="rId8"/>
    <p:sldId id="263" r:id="rId9"/>
    <p:sldId id="262" r:id="rId10"/>
    <p:sldId id="261" r:id="rId11"/>
    <p:sldId id="258" r:id="rId12"/>
    <p:sldId id="259" r:id="rId13"/>
    <p:sldId id="260" r:id="rId14"/>
    <p:sldId id="271" r:id="rId15"/>
    <p:sldId id="266" r:id="rId16"/>
    <p:sldId id="267" r:id="rId17"/>
    <p:sldId id="26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9" autoAdjust="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9DAEB-8FD9-4A7D-9A93-51A740EE6473}" type="datetimeFigureOut">
              <a:rPr lang="ru-RU" smtClean="0"/>
              <a:t>25.11.2010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ED8F-641A-4AF4-A65C-DF6B2D7F50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EB5-0136-4C33-B5DE-0F87F21F17B2}" type="datetime1">
              <a:rPr lang="ru-RU" smtClean="0"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4035-FABF-4FBB-A606-1C1B09A36E60}" type="datetime1">
              <a:rPr lang="ru-RU" smtClean="0"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7310-9A16-4B78-AA74-B8C940AA1A96}" type="datetime1">
              <a:rPr lang="ru-RU" smtClean="0"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7D3-42D6-4311-AD0E-78E6556D41D8}" type="datetime1">
              <a:rPr lang="ru-RU" smtClean="0"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C1AA-42F0-4439-BB3E-C1671BCC7147}" type="datetime1">
              <a:rPr lang="ru-RU" smtClean="0"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9B6-1A22-4E4B-91EF-7550CADF3904}" type="datetime1">
              <a:rPr lang="ru-RU" smtClean="0"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5FC-88CA-4079-9835-35E69B9C6395}" type="datetime1">
              <a:rPr lang="ru-RU" smtClean="0"/>
              <a:t>25.11.2010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EF7-E23C-4EAE-9337-E0A003F76F91}" type="datetime1">
              <a:rPr lang="ru-RU" smtClean="0"/>
              <a:t>25.11.2010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t>25.11.2010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6B14-346B-4D6E-93E4-699B86BAD023}" type="datetime1">
              <a:rPr lang="ru-RU" smtClean="0"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C7E-2468-4664-A6A3-FD5EBAACA331}" type="datetime1">
              <a:rPr lang="ru-RU" smtClean="0"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1392-39B6-4E0F-BE30-D4B9AD8C7C10}" type="datetime1">
              <a:rPr lang="ru-RU" smtClean="0"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9EB5-518B-4D60-887B-AD08DC5F08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1844" y="214313"/>
            <a:ext cx="2500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ГОУ НПО ПУ №31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1844" y="6000750"/>
            <a:ext cx="2500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Гурьевск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38" y="614615"/>
            <a:ext cx="328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Анисимова Т.В.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0313" y="4246308"/>
            <a:ext cx="4143375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Доклад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методическом  объединении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классных руководителей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8905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Инновационная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классного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pPr algn="r"/>
            <a:fld id="{25D3DA07-0BDC-4C0E-BDB8-D2F78B548ACF}" type="datetime1">
              <a:rPr lang="ru-RU" sz="2000" b="1" smtClean="0">
                <a:solidFill>
                  <a:srgbClr val="FF0000"/>
                </a:solidFill>
              </a:rPr>
              <a:pPr algn="r"/>
              <a:t>25.11.2010</a:t>
            </a:fld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76456" y="6165304"/>
            <a:ext cx="467544" cy="365125"/>
          </a:xfrm>
        </p:spPr>
        <p:txBody>
          <a:bodyPr/>
          <a:lstStyle/>
          <a:p>
            <a:pPr algn="ctr"/>
            <a:fld id="{D1889EB5-518B-4D60-887B-AD08DC5F0800}" type="slidenum">
              <a:rPr lang="ru-RU" sz="2000" b="1" smtClean="0">
                <a:solidFill>
                  <a:srgbClr val="FF0000"/>
                </a:solidFill>
              </a:rPr>
              <a:pPr algn="ctr"/>
              <a:t>1</a:t>
            </a:fld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183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48680"/>
            <a:ext cx="871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Социальные нововведения </a:t>
            </a:r>
            <a:r>
              <a:rPr lang="ru-RU" sz="2000" b="1" dirty="0">
                <a:latin typeface="Verdana" pitchFamily="34" charset="0"/>
              </a:rPr>
              <a:t>проявляются в форме активизации человеческого фактора путем разработки и внедрения системы усовершенствования кадровой политики; системы профессиональной подготовки и повышение квалификации работников; системы социально-профессиональной адаптации вновь принятых на работу лиц; системы вознаграждения и оценки результатов труда.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3140968"/>
            <a:ext cx="864096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Юридические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инновации </a:t>
            </a:r>
            <a:r>
              <a:rPr lang="ru-RU" sz="2000" b="1" dirty="0">
                <a:latin typeface="Verdana" pitchFamily="34" charset="0"/>
              </a:rPr>
              <a:t>- это новые и измененные законы и нормативно-правовые документы, определяющие и регулирующие все виды деятельности образовательных учреждений.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3" y="4581128"/>
            <a:ext cx="8784976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Экономические инновации </a:t>
            </a:r>
            <a:r>
              <a:rPr lang="ru-RU" sz="2000" b="1" dirty="0">
                <a:latin typeface="Verdana" pitchFamily="34" charset="0"/>
              </a:rPr>
              <a:t>охватывают положительные изменения в финансовой, платежной, бухгалтерской областях, а также в планировании, мотивации и оплате труда и оценке результатов деятельности в образовании</a:t>
            </a:r>
            <a:r>
              <a:rPr lang="ru-RU" sz="2000" b="1" dirty="0" smtClean="0">
                <a:latin typeface="Verdana" pitchFamily="34" charset="0"/>
              </a:rPr>
              <a:t>.</a:t>
            </a:r>
          </a:p>
          <a:p>
            <a:pPr algn="ctr"/>
            <a:endParaRPr lang="ru-RU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Теоретические инновации</a:t>
            </a:r>
          </a:p>
          <a:p>
            <a:pPr algn="ctr"/>
            <a:r>
              <a:rPr lang="ru-RU" sz="2000" b="1" dirty="0">
                <a:latin typeface="Verdana" pitchFamily="34" charset="0"/>
              </a:rPr>
              <a:t>К теоретическим относятся новые концепции, подходы, гипотезы, направления, закономерности, классификации, принципы в обучении и воспитании, методике преподавания, полученные в результате научно-исследовательской деятельности, положенные в основу инновационных процессов.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Практические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инновации</a:t>
            </a:r>
          </a:p>
          <a:p>
            <a:pPr algn="ctr"/>
            <a:r>
              <a:rPr lang="ru-RU" sz="2000" b="1" dirty="0">
                <a:latin typeface="Verdana" pitchFamily="34" charset="0"/>
              </a:rPr>
              <a:t>К практическим – новые методики, правила, алгоритмы, программы, рекомендации в области дидактики, теории воспитания, технические средства обучения, демонстрационная аппаратура, обучающие и контролирующие устройства, приборы и модели, натуральные объекты, аудиовизуальные средства.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764704"/>
            <a:ext cx="828091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Проект  </a:t>
            </a:r>
            <a:r>
              <a:rPr lang="ru-RU" sz="2000" b="1" dirty="0">
                <a:latin typeface="Verdana" pitchFamily="34" charset="0"/>
              </a:rPr>
              <a:t>(от лат. </a:t>
            </a:r>
            <a:r>
              <a:rPr lang="ru-RU" sz="2000" b="1" dirty="0" err="1">
                <a:latin typeface="Verdana" pitchFamily="34" charset="0"/>
              </a:rPr>
              <a:t>projectus</a:t>
            </a:r>
            <a:r>
              <a:rPr lang="ru-RU" sz="2000" b="1" dirty="0">
                <a:latin typeface="Verdana" pitchFamily="34" charset="0"/>
              </a:rPr>
              <a:t> – брошенный вперед, выступающий, выдающийся вперёд, торчащий) – это уникальная </a:t>
            </a:r>
            <a:r>
              <a:rPr lang="ru-RU" sz="2000" b="1" dirty="0" smtClean="0">
                <a:latin typeface="Verdana" pitchFamily="34" charset="0"/>
              </a:rPr>
              <a:t>деятельность</a:t>
            </a:r>
            <a:r>
              <a:rPr lang="ru-RU" sz="2000" b="1" dirty="0">
                <a:latin typeface="Verdana" pitchFamily="34" charset="0"/>
              </a:rPr>
              <a:t>, имеющая начало и конец во времени, направленная на достижение заранее определённого </a:t>
            </a:r>
            <a:r>
              <a:rPr lang="ru-RU" sz="2000" b="1" dirty="0" smtClean="0">
                <a:latin typeface="Verdana" pitchFamily="34" charset="0"/>
              </a:rPr>
              <a:t>результата/цели, </a:t>
            </a:r>
            <a:r>
              <a:rPr lang="ru-RU" sz="2000" b="1" dirty="0">
                <a:latin typeface="Verdana" pitchFamily="34" charset="0"/>
              </a:rPr>
              <a:t>создание определённого, уникального продукта или услуги, при заданных ограничениях по ресурсам и срокам, а также требованиям к качеству и допустимому уровню риска.</a:t>
            </a:r>
            <a:endParaRPr lang="ru-RU" sz="2000" b="1" dirty="0">
              <a:latin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864095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Основные требования к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проектной деятельности</a:t>
            </a: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30225" indent="-530225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latin typeface="Verdana" pitchFamily="34" charset="0"/>
              </a:rPr>
              <a:t>Наличие значимой в исследовательском, творческом плане проблемы/задачи, требующей </a:t>
            </a:r>
            <a:r>
              <a:rPr lang="ru-RU" sz="2000" b="1" dirty="0" smtClean="0">
                <a:latin typeface="Verdana" pitchFamily="34" charset="0"/>
              </a:rPr>
              <a:t>исследовательского </a:t>
            </a:r>
            <a:r>
              <a:rPr lang="ru-RU" sz="2000" b="1" dirty="0">
                <a:latin typeface="Verdana" pitchFamily="34" charset="0"/>
              </a:rPr>
              <a:t>поиска для ее </a:t>
            </a:r>
            <a:r>
              <a:rPr lang="ru-RU" sz="2000" b="1" dirty="0" smtClean="0">
                <a:latin typeface="Verdana" pitchFamily="34" charset="0"/>
              </a:rPr>
              <a:t>решения;</a:t>
            </a:r>
            <a:endParaRPr lang="ru-RU" sz="2000" b="1" dirty="0">
              <a:latin typeface="Verdana" pitchFamily="34" charset="0"/>
            </a:endParaRPr>
          </a:p>
          <a:p>
            <a:pPr marL="530225" indent="-530225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latin typeface="Verdana" pitchFamily="34" charset="0"/>
              </a:rPr>
              <a:t>Практическая, теоретическая, познавательная значимость предполагаемых </a:t>
            </a:r>
            <a:r>
              <a:rPr lang="ru-RU" sz="2000" b="1" dirty="0" smtClean="0">
                <a:latin typeface="Verdana" pitchFamily="34" charset="0"/>
              </a:rPr>
              <a:t>результатов;</a:t>
            </a:r>
            <a:endParaRPr lang="ru-RU" sz="2000" b="1" dirty="0">
              <a:latin typeface="Verdana" pitchFamily="34" charset="0"/>
            </a:endParaRPr>
          </a:p>
          <a:p>
            <a:pPr marL="530225" indent="-530225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latin typeface="Verdana" pitchFamily="34" charset="0"/>
              </a:rPr>
              <a:t>Самостоятельная (индивидуальная, парная, групповая) </a:t>
            </a:r>
            <a:r>
              <a:rPr lang="ru-RU" sz="2000" b="1" dirty="0" smtClean="0">
                <a:latin typeface="Verdana" pitchFamily="34" charset="0"/>
              </a:rPr>
              <a:t>деятельность;</a:t>
            </a:r>
            <a:endParaRPr lang="ru-RU" sz="2000" b="1" dirty="0">
              <a:latin typeface="Verdana" pitchFamily="34" charset="0"/>
            </a:endParaRPr>
          </a:p>
          <a:p>
            <a:pPr marL="530225" indent="-530225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latin typeface="Verdana" pitchFamily="34" charset="0"/>
              </a:rPr>
              <a:t>Структурирование содержательной части проекта (с указанием поэтапных результатов</a:t>
            </a:r>
            <a:r>
              <a:rPr lang="ru-RU" sz="2000" b="1" dirty="0" smtClean="0">
                <a:latin typeface="Verdana" pitchFamily="34" charset="0"/>
              </a:rPr>
              <a:t>)</a:t>
            </a:r>
            <a:r>
              <a:rPr lang="ru-RU" sz="2000" b="1" dirty="0" smtClean="0">
                <a:latin typeface="Verdana" pitchFamily="34" charset="0"/>
              </a:rPr>
              <a:t>;</a:t>
            </a:r>
            <a:endParaRPr lang="ru-RU" sz="2000" b="1" dirty="0">
              <a:latin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864095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indent="-441325">
              <a:buFont typeface="Wingdings" pitchFamily="2" charset="2"/>
              <a:buChar char="Ø"/>
            </a:pPr>
            <a:r>
              <a:rPr lang="ru-RU" sz="2000" b="1" dirty="0" smtClean="0">
                <a:latin typeface="Verdana" pitchFamily="34" charset="0"/>
              </a:rPr>
              <a:t>Использование </a:t>
            </a:r>
            <a:r>
              <a:rPr lang="ru-RU" sz="2000" b="1" dirty="0">
                <a:latin typeface="Verdana" pitchFamily="34" charset="0"/>
              </a:rPr>
              <a:t>исследовательских методов: определение </a:t>
            </a:r>
            <a:r>
              <a:rPr lang="ru-RU" sz="2000" b="1" u="sng" dirty="0">
                <a:latin typeface="Verdana" pitchFamily="34" charset="0"/>
              </a:rPr>
              <a:t>проблемы</a:t>
            </a:r>
            <a:r>
              <a:rPr lang="ru-RU" sz="2000" b="1" dirty="0">
                <a:latin typeface="Verdana" pitchFamily="34" charset="0"/>
              </a:rPr>
              <a:t>, вытекающих из нее </a:t>
            </a:r>
            <a:r>
              <a:rPr lang="ru-RU" sz="2000" b="1" u="sng" dirty="0">
                <a:latin typeface="Verdana" pitchFamily="34" charset="0"/>
              </a:rPr>
              <a:t>задач</a:t>
            </a:r>
            <a:r>
              <a:rPr lang="ru-RU" sz="2000" b="1" dirty="0">
                <a:latin typeface="Verdana" pitchFamily="34" charset="0"/>
              </a:rPr>
              <a:t> исследования, выдвижение </a:t>
            </a:r>
            <a:r>
              <a:rPr lang="ru-RU" sz="2000" b="1" u="sng" dirty="0">
                <a:latin typeface="Verdana" pitchFamily="34" charset="0"/>
              </a:rPr>
              <a:t>гипотезы</a:t>
            </a:r>
            <a:r>
              <a:rPr lang="ru-RU" sz="2000" b="1" dirty="0">
                <a:latin typeface="Verdana" pitchFamily="34" charset="0"/>
              </a:rPr>
              <a:t> их решения, обсуждение </a:t>
            </a:r>
            <a:r>
              <a:rPr lang="ru-RU" sz="2000" b="1" u="sng" dirty="0">
                <a:latin typeface="Verdana" pitchFamily="34" charset="0"/>
              </a:rPr>
              <a:t>методов</a:t>
            </a:r>
            <a:r>
              <a:rPr lang="ru-RU" sz="2000" b="1" dirty="0">
                <a:latin typeface="Verdana" pitchFamily="34" charset="0"/>
              </a:rPr>
              <a:t> исследования, оформление конечных результатов, анализ полученных данных, подведение итогов, корректировка, выводы (использование в ходе совместного исследования метода </a:t>
            </a:r>
            <a:r>
              <a:rPr lang="ru-RU" sz="2000" b="1" dirty="0" smtClean="0">
                <a:latin typeface="Verdana" pitchFamily="34" charset="0"/>
              </a:rPr>
              <a:t>«мозговой атаки», «круглого стола», </a:t>
            </a:r>
            <a:r>
              <a:rPr lang="ru-RU" sz="2000" b="1" dirty="0">
                <a:latin typeface="Verdana" pitchFamily="34" charset="0"/>
              </a:rPr>
              <a:t>статистических методов, творческих отчетов, просмотров, пр.).</a:t>
            </a:r>
            <a:endParaRPr lang="ru-RU" sz="2000" b="1" dirty="0">
              <a:latin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2656"/>
            <a:ext cx="8712968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Проблема (тема) проекта</a:t>
            </a:r>
            <a:r>
              <a:rPr lang="ru-RU" sz="2400" dirty="0"/>
              <a:t> </a:t>
            </a:r>
            <a:r>
              <a:rPr lang="ru-RU" sz="2000" b="1" dirty="0">
                <a:latin typeface="Verdana" pitchFamily="34" charset="0"/>
              </a:rPr>
              <a:t>(от греч. задача, вопрос, загадка, что предложено на разрешенье) ситуация рассогласования между тем, что хочется, и тем, что есть.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Актуальность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проекта</a:t>
            </a:r>
            <a:r>
              <a:rPr lang="ru-RU" sz="2000" b="1" dirty="0">
                <a:latin typeface="Verdana" pitchFamily="34" charset="0"/>
              </a:rPr>
              <a:t> – это степень его важности в данный момент, в данной ситуации для решения конкретной проблемы</a:t>
            </a:r>
            <a:r>
              <a:rPr lang="ru-RU" sz="2000" b="1" dirty="0" smtClean="0">
                <a:latin typeface="Verdana" pitchFamily="34" charset="0"/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Гипотеза</a:t>
            </a:r>
            <a:r>
              <a:rPr lang="ru-RU" sz="2400" dirty="0" smtClean="0"/>
              <a:t> </a:t>
            </a:r>
            <a:r>
              <a:rPr lang="ru-RU" sz="2000" b="1" dirty="0">
                <a:latin typeface="Verdana" pitchFamily="34" charset="0"/>
              </a:rPr>
              <a:t>(от </a:t>
            </a:r>
            <a:r>
              <a:rPr lang="ru-RU" sz="2000" b="1" dirty="0" err="1">
                <a:latin typeface="Verdana" pitchFamily="34" charset="0"/>
              </a:rPr>
              <a:t>др.-греч</a:t>
            </a:r>
            <a:r>
              <a:rPr lang="ru-RU" sz="2000" b="1" dirty="0">
                <a:latin typeface="Verdana" pitchFamily="34" charset="0"/>
              </a:rPr>
              <a:t>. </a:t>
            </a:r>
            <a:r>
              <a:rPr lang="ru-RU" sz="2000" b="1" dirty="0" err="1">
                <a:latin typeface="Verdana" pitchFamily="34" charset="0"/>
              </a:rPr>
              <a:t>gipotus</a:t>
            </a:r>
            <a:r>
              <a:rPr lang="ru-RU" sz="2000" b="1" dirty="0">
                <a:latin typeface="Verdana" pitchFamily="34" charset="0"/>
              </a:rPr>
              <a:t> — «основание», «предположение») — недоказанное утверждение, предположение или </a:t>
            </a:r>
            <a:r>
              <a:rPr lang="ru-RU" sz="2000" b="1" dirty="0" smtClean="0">
                <a:latin typeface="Verdana" pitchFamily="34" charset="0"/>
              </a:rPr>
              <a:t>догадка (Если…., то……).</a:t>
            </a:r>
            <a:endParaRPr lang="ru-RU" sz="2000" b="1" dirty="0">
              <a:latin typeface="Verdana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Цель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проекта</a:t>
            </a:r>
            <a:r>
              <a:rPr lang="ru-RU" sz="2000" b="1" dirty="0">
                <a:latin typeface="Verdana" pitchFamily="34" charset="0"/>
              </a:rPr>
              <a:t> – это то, чего вы хотите достичь. Цель направлена на решение проблемы</a:t>
            </a:r>
            <a:r>
              <a:rPr lang="ru-RU" sz="2000" b="1" dirty="0" smtClean="0">
                <a:latin typeface="Verdana" pitchFamily="34" charset="0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Задачи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проекта</a:t>
            </a:r>
            <a:r>
              <a:rPr lang="ru-RU" sz="2000" b="1" dirty="0">
                <a:latin typeface="Verdana" pitchFamily="34" charset="0"/>
              </a:rPr>
              <a:t> – шаги (этапы) в достижении поставленной </a:t>
            </a:r>
            <a:r>
              <a:rPr lang="ru-RU" sz="2000" b="1" dirty="0" smtClean="0">
                <a:latin typeface="Verdana" pitchFamily="34" charset="0"/>
              </a:rPr>
              <a:t>цели (глаголы).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Условия реализации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проекта</a:t>
            </a:r>
            <a:r>
              <a:rPr lang="ru-RU" sz="2800" b="1" dirty="0" smtClean="0">
                <a:latin typeface="Verdana" pitchFamily="34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 ресурсы</a:t>
            </a:r>
            <a:r>
              <a:rPr lang="ru-RU" sz="2000" b="1" dirty="0" smtClean="0">
                <a:latin typeface="Verdana" pitchFamily="34" charset="0"/>
              </a:rPr>
              <a:t>– </a:t>
            </a:r>
            <a:r>
              <a:rPr lang="ru-RU" sz="2000" b="1" dirty="0">
                <a:latin typeface="Verdana" pitchFamily="34" charset="0"/>
              </a:rPr>
              <a:t>действия, направленные на получение результата и выполнение задач </a:t>
            </a:r>
            <a:r>
              <a:rPr lang="ru-RU" sz="2000" b="1" dirty="0" smtClean="0">
                <a:latin typeface="Verdana" pitchFamily="34" charset="0"/>
              </a:rPr>
              <a:t>проекта</a:t>
            </a:r>
            <a:r>
              <a:rPr lang="ru-RU" sz="2000" b="1" dirty="0" smtClean="0">
                <a:latin typeface="Verdana" pitchFamily="34" charset="0"/>
              </a:rPr>
              <a:t> и средства, необходимые для проведения мероприятий.</a:t>
            </a:r>
            <a:endParaRPr lang="ru-RU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20688"/>
            <a:ext cx="8640960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Календарный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рабочий план</a:t>
            </a:r>
            <a:r>
              <a:rPr lang="ru-RU" sz="2000" b="1" dirty="0">
                <a:latin typeface="Verdana" pitchFamily="34" charset="0"/>
              </a:rPr>
              <a:t> – </a:t>
            </a:r>
            <a:r>
              <a:rPr lang="ru-RU" sz="2000" b="1" dirty="0" err="1">
                <a:latin typeface="Verdana" pitchFamily="34" charset="0"/>
              </a:rPr>
              <a:t>план</a:t>
            </a:r>
            <a:r>
              <a:rPr lang="ru-RU" sz="2000" b="1" dirty="0">
                <a:latin typeface="Verdana" pitchFamily="34" charset="0"/>
              </a:rPr>
              <a:t> мероприятий, привязанный к конкретным датам. </a:t>
            </a:r>
            <a:r>
              <a:rPr lang="ru-RU" sz="2000" b="1" dirty="0">
                <a:latin typeface="Verdana" pitchFamily="34" charset="0"/>
              </a:rPr>
              <a:t>Устанавливает взаимосвязь между участниками проекта, выполняемой ими работой и сроками её выполнения</a:t>
            </a:r>
            <a:r>
              <a:rPr lang="ru-RU" sz="2000" b="1" dirty="0" smtClean="0">
                <a:latin typeface="Verdana" pitchFamily="34" charset="0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Технология</a:t>
            </a:r>
            <a:r>
              <a:rPr lang="ru-RU" sz="2400" b="1" dirty="0" smtClean="0">
                <a:latin typeface="Verdana" pitchFamily="34" charset="0"/>
              </a:rPr>
              <a:t> </a:t>
            </a:r>
            <a:r>
              <a:rPr lang="ru-RU" sz="2000" b="1" dirty="0" smtClean="0">
                <a:latin typeface="Verdana" pitchFamily="34" charset="0"/>
              </a:rPr>
              <a:t>– совокупность методов и процессов, научное описание способов обучения.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Результаты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проекта</a:t>
            </a:r>
            <a:r>
              <a:rPr lang="ru-RU" sz="2400" b="1" dirty="0" smtClean="0">
                <a:latin typeface="Verdana" pitchFamily="34" charset="0"/>
              </a:rPr>
              <a:t> </a:t>
            </a:r>
            <a:r>
              <a:rPr lang="ru-RU" sz="2000" b="1" dirty="0">
                <a:latin typeface="Verdana" pitchFamily="34" charset="0"/>
              </a:rPr>
              <a:t>– количественные и качественные изменения, которые должны произойти в обществе в ходе выполнения проекта.</a:t>
            </a:r>
            <a:endParaRPr lang="ru-RU" sz="2000" b="1" dirty="0">
              <a:latin typeface="Verdana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Оценка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эффективности результатов проекта</a:t>
            </a:r>
            <a:r>
              <a:rPr lang="ru-RU" sz="2000" b="1" dirty="0">
                <a:latin typeface="Verdana" pitchFamily="34" charset="0"/>
              </a:rPr>
              <a:t> – сравнение планируемых результатов с фактически полученными и их анализ. </a:t>
            </a:r>
            <a:r>
              <a:rPr lang="ru-RU" sz="2000" b="1" dirty="0">
                <a:latin typeface="Verdana" pitchFamily="34" charset="0"/>
              </a:rPr>
              <a:t>Проводится после завершения проекта. </a:t>
            </a:r>
            <a:r>
              <a:rPr lang="ru-RU" sz="2000" b="1" dirty="0">
                <a:latin typeface="Verdana" pitchFamily="34" charset="0"/>
              </a:rPr>
              <a:t>Оценка может проводиться по количественным и качественным показателям</a:t>
            </a:r>
            <a:r>
              <a:rPr lang="ru-RU" sz="2000" b="1" dirty="0" smtClean="0">
                <a:latin typeface="Verdana" pitchFamily="34" charset="0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Критерий</a:t>
            </a:r>
            <a:r>
              <a:rPr lang="ru-RU" sz="2000" b="1" dirty="0">
                <a:latin typeface="Verdana" pitchFamily="34" charset="0"/>
              </a:rPr>
              <a:t> – признак, на основании которого производится оценка чего-либо, мерило оценки</a:t>
            </a:r>
            <a:r>
              <a:rPr lang="ru-RU" sz="2000" b="1" dirty="0" smtClean="0">
                <a:latin typeface="Verdana" pitchFamily="34" charset="0"/>
              </a:rPr>
              <a:t>.</a:t>
            </a:r>
            <a:endParaRPr lang="ru-RU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92696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 следующем методическом объединении </a:t>
            </a:r>
          </a:p>
          <a:p>
            <a:pPr algn="ctr"/>
            <a:r>
              <a:rPr lang="ru-RU" sz="2800" b="1" u="sng" dirty="0" smtClean="0">
                <a:latin typeface="Verdana" pitchFamily="34" charset="0"/>
              </a:rPr>
              <a:t>Тема:</a:t>
            </a:r>
            <a:r>
              <a:rPr lang="ru-RU" sz="2800" b="1" dirty="0" smtClean="0">
                <a:latin typeface="Verdana" pitchFamily="34" charset="0"/>
              </a:rPr>
              <a:t> «Инновационная деятельность классного руководителя в ОУ НПО по направлению «Интеллект: самосовершенствование познавательной активности обучающихся»</a:t>
            </a:r>
          </a:p>
          <a:p>
            <a:pPr algn="ctr"/>
            <a:r>
              <a:rPr lang="ru-RU" sz="2800" b="1" u="sng" dirty="0" smtClean="0">
                <a:latin typeface="Verdana" pitchFamily="34" charset="0"/>
              </a:rPr>
              <a:t>Практикум</a:t>
            </a:r>
            <a:r>
              <a:rPr lang="ru-RU" sz="2800" b="1" dirty="0" smtClean="0">
                <a:latin typeface="Verdana" pitchFamily="34" charset="0"/>
              </a:rPr>
              <a:t> по созданию проекта воспитательной программы «Ступени успешной учебы».</a:t>
            </a:r>
          </a:p>
          <a:p>
            <a:r>
              <a:rPr lang="ru-RU" sz="2000" b="1" dirty="0" smtClean="0">
                <a:latin typeface="Verdana" pitchFamily="34" charset="0"/>
              </a:rPr>
              <a:t> </a:t>
            </a:r>
            <a:endParaRPr lang="ru-RU" sz="2000" b="1" dirty="0">
              <a:latin typeface="Verdana" pitchFamily="34" charset="0"/>
            </a:endParaRPr>
          </a:p>
          <a:p>
            <a:r>
              <a:rPr lang="ru-RU" sz="2000" b="1" dirty="0">
                <a:latin typeface="Verdana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1857364"/>
            <a:ext cx="542928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260648"/>
            <a:ext cx="914400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«ИННОВАЦИОННЫЙ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ПОДХОД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ПОДГОТОВКЕ РАБОЧИХ КАДРОВ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СПЕЦИАЛИСТОВ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ЭКОНОМИКИ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КУЗБАССА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2786063" y="3254375"/>
            <a:ext cx="3500437" cy="3317875"/>
            <a:chOff x="2786050" y="1357298"/>
            <a:chExt cx="3500462" cy="3318478"/>
          </a:xfrm>
        </p:grpSpPr>
        <p:grpSp>
          <p:nvGrpSpPr>
            <p:cNvPr id="3" name="Группа 12"/>
            <p:cNvGrpSpPr>
              <a:grpSpLocks/>
            </p:cNvGrpSpPr>
            <p:nvPr/>
          </p:nvGrpSpPr>
          <p:grpSpPr bwMode="auto">
            <a:xfrm>
              <a:off x="2928926" y="1461066"/>
              <a:ext cx="3214710" cy="3214710"/>
              <a:chOff x="3857620" y="2000240"/>
              <a:chExt cx="3214710" cy="3214710"/>
            </a:xfrm>
          </p:grpSpPr>
          <p:grpSp>
            <p:nvGrpSpPr>
              <p:cNvPr id="4" name="Группа 11"/>
              <p:cNvGrpSpPr>
                <a:grpSpLocks/>
              </p:cNvGrpSpPr>
              <p:nvPr/>
            </p:nvGrpSpPr>
            <p:grpSpPr bwMode="auto">
              <a:xfrm>
                <a:off x="3857620" y="2000240"/>
                <a:ext cx="3214710" cy="3214710"/>
                <a:chOff x="1576366" y="2071678"/>
                <a:chExt cx="3214710" cy="3214710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1576366" y="2071117"/>
                  <a:ext cx="3214710" cy="3215271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2004994" y="2071117"/>
                  <a:ext cx="2362217" cy="236262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pic>
            <p:nvPicPr>
              <p:cNvPr id="6171" name="Picture 9" descr="C:\Documents and Settings\Tanya.HOME-577CA22FDD\Рабочий стол\Подготовка защиты\РисунокА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50595" y="2214554"/>
                <a:ext cx="1554930" cy="1882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Прямоугольник 13"/>
            <p:cNvSpPr/>
            <p:nvPr/>
          </p:nvSpPr>
          <p:spPr>
            <a:xfrm>
              <a:off x="2786050" y="1357298"/>
              <a:ext cx="3500462" cy="2649983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2141429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Инновационное</a:t>
              </a:r>
            </a:p>
            <a:p>
              <a:pPr algn="ctr">
                <a:defRPr/>
              </a:pPr>
              <a:r>
                <a:rPr lang="ru-RU" sz="2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образование</a:t>
              </a:r>
            </a:p>
          </p:txBody>
        </p:sp>
      </p:grp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198438" y="4179888"/>
            <a:ext cx="2516187" cy="2320925"/>
            <a:chOff x="198290" y="4179522"/>
            <a:chExt cx="2516322" cy="2321312"/>
          </a:xfrm>
        </p:grpSpPr>
        <p:sp>
          <p:nvSpPr>
            <p:cNvPr id="20" name="Овал 19"/>
            <p:cNvSpPr/>
            <p:nvPr/>
          </p:nvSpPr>
          <p:spPr>
            <a:xfrm>
              <a:off x="571372" y="4357352"/>
              <a:ext cx="2143240" cy="2143482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0345462">
              <a:off x="198290" y="4179522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024070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восприятие нового</a:t>
              </a:r>
            </a:p>
          </p:txBody>
        </p:sp>
      </p:grpSp>
      <p:grpSp>
        <p:nvGrpSpPr>
          <p:cNvPr id="6" name="Группа 26"/>
          <p:cNvGrpSpPr>
            <a:grpSpLocks/>
          </p:cNvGrpSpPr>
          <p:nvPr/>
        </p:nvGrpSpPr>
        <p:grpSpPr bwMode="auto">
          <a:xfrm>
            <a:off x="655638" y="1625600"/>
            <a:ext cx="2559050" cy="2232025"/>
            <a:chOff x="655313" y="1625954"/>
            <a:chExt cx="2559365" cy="2231674"/>
          </a:xfrm>
        </p:grpSpPr>
        <p:sp>
          <p:nvSpPr>
            <p:cNvPr id="17" name="Овал 16"/>
            <p:cNvSpPr/>
            <p:nvPr/>
          </p:nvSpPr>
          <p:spPr>
            <a:xfrm>
              <a:off x="1142976" y="1785926"/>
              <a:ext cx="2071702" cy="2071702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2000" t="-4000" r="2000" b="-3000"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19609106">
              <a:off x="655313" y="1625954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509648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нестандартное</a:t>
              </a:r>
            </a:p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мышление</a:t>
              </a:r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5929313" y="1706563"/>
            <a:ext cx="2649537" cy="2151062"/>
            <a:chOff x="5929322" y="1705834"/>
            <a:chExt cx="2649036" cy="2151794"/>
          </a:xfrm>
        </p:grpSpPr>
        <p:sp>
          <p:nvSpPr>
            <p:cNvPr id="18" name="Овал 17"/>
            <p:cNvSpPr/>
            <p:nvPr/>
          </p:nvSpPr>
          <p:spPr>
            <a:xfrm>
              <a:off x="5929322" y="1785926"/>
              <a:ext cx="2071702" cy="2071702"/>
            </a:xfrm>
            <a:prstGeom prst="ellipse">
              <a:avLst/>
            </a:prstGeom>
            <a:blipFill dpi="0" rotWithShape="1">
              <a:blip r:embed="rId5" cstate="screen"/>
              <a:srcRect/>
              <a:stretch>
                <a:fillRect r="-29000"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465632">
              <a:off x="6084110" y="1705834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509648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активная жизненная</a:t>
              </a:r>
            </a:p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позиция</a:t>
              </a:r>
            </a:p>
          </p:txBody>
        </p:sp>
      </p:grp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6357938" y="4244975"/>
            <a:ext cx="2613025" cy="2255838"/>
            <a:chOff x="6357950" y="4245028"/>
            <a:chExt cx="2612602" cy="2255806"/>
          </a:xfrm>
        </p:grpSpPr>
        <p:sp>
          <p:nvSpPr>
            <p:cNvPr id="19" name="Овал 18"/>
            <p:cNvSpPr/>
            <p:nvPr/>
          </p:nvSpPr>
          <p:spPr>
            <a:xfrm>
              <a:off x="6357950" y="4357694"/>
              <a:ext cx="2143140" cy="2143140"/>
            </a:xfrm>
            <a:prstGeom prst="ellipse">
              <a:avLst/>
            </a:prstGeom>
            <a:blipFill dpi="0" rotWithShape="1">
              <a:blip r:embed="rId6" cstate="screen"/>
              <a:srcRect/>
              <a:stretch>
                <a:fillRect l="-13000" r="-60000"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391837">
              <a:off x="6476304" y="4245028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509648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инициативность</a:t>
              </a:r>
            </a:p>
          </p:txBody>
        </p:sp>
      </p:grpSp>
      <p:grpSp>
        <p:nvGrpSpPr>
          <p:cNvPr id="9" name="Группа 27"/>
          <p:cNvGrpSpPr>
            <a:grpSpLocks/>
          </p:cNvGrpSpPr>
          <p:nvPr/>
        </p:nvGrpSpPr>
        <p:grpSpPr bwMode="auto">
          <a:xfrm>
            <a:off x="3286125" y="928688"/>
            <a:ext cx="2493963" cy="2286000"/>
            <a:chOff x="3286116" y="928670"/>
            <a:chExt cx="2494248" cy="2286016"/>
          </a:xfrm>
        </p:grpSpPr>
        <p:sp>
          <p:nvSpPr>
            <p:cNvPr id="16" name="Овал 15"/>
            <p:cNvSpPr/>
            <p:nvPr/>
          </p:nvSpPr>
          <p:spPr>
            <a:xfrm>
              <a:off x="3463936" y="1071546"/>
              <a:ext cx="2143370" cy="2143140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86116" y="928670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уникальный</a:t>
              </a:r>
            </a:p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опыт творческого </a:t>
              </a:r>
            </a:p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отношения к жизни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357688" y="4143375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«Семья»</a:t>
            </a:r>
          </a:p>
        </p:txBody>
      </p:sp>
      <p:sp>
        <p:nvSpPr>
          <p:cNvPr id="4" name="Овал 3"/>
          <p:cNvSpPr/>
          <p:nvPr/>
        </p:nvSpPr>
        <p:spPr>
          <a:xfrm>
            <a:off x="2786050" y="1857364"/>
            <a:ext cx="3286148" cy="3143272"/>
          </a:xfrm>
          <a:prstGeom prst="ellips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Воспитательно-образовательный процесс</a:t>
            </a:r>
          </a:p>
        </p:txBody>
      </p:sp>
      <p:sp>
        <p:nvSpPr>
          <p:cNvPr id="5" name="Овал 4"/>
          <p:cNvSpPr/>
          <p:nvPr/>
        </p:nvSpPr>
        <p:spPr>
          <a:xfrm>
            <a:off x="4214813" y="0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«Отечество»</a:t>
            </a:r>
          </a:p>
        </p:txBody>
      </p:sp>
      <p:sp>
        <p:nvSpPr>
          <p:cNvPr id="6" name="Овал 5"/>
          <p:cNvSpPr/>
          <p:nvPr/>
        </p:nvSpPr>
        <p:spPr>
          <a:xfrm>
            <a:off x="5715000" y="1928813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«Культура»</a:t>
            </a:r>
          </a:p>
        </p:txBody>
      </p:sp>
      <p:sp>
        <p:nvSpPr>
          <p:cNvPr id="7" name="Овал 6"/>
          <p:cNvSpPr/>
          <p:nvPr/>
        </p:nvSpPr>
        <p:spPr>
          <a:xfrm>
            <a:off x="1571625" y="0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«Интеллект»</a:t>
            </a:r>
          </a:p>
        </p:txBody>
      </p:sp>
      <p:sp>
        <p:nvSpPr>
          <p:cNvPr id="8" name="Овал 7"/>
          <p:cNvSpPr/>
          <p:nvPr/>
        </p:nvSpPr>
        <p:spPr>
          <a:xfrm>
            <a:off x="1643063" y="4143375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ru-RU" b="1" dirty="0" err="1">
                <a:solidFill>
                  <a:srgbClr val="7030A0"/>
                </a:solidFill>
              </a:rPr>
              <a:t>Взаимо-действие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</p:txBody>
      </p:sp>
      <p:sp>
        <p:nvSpPr>
          <p:cNvPr id="9" name="Овал 8"/>
          <p:cNvSpPr/>
          <p:nvPr/>
        </p:nvSpPr>
        <p:spPr>
          <a:xfrm>
            <a:off x="214313" y="2071688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«Здоровье»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Tanya.HOME-577CA22FDD\Рабочий стол\Подготовка защиты\Рисунок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714375"/>
            <a:ext cx="380523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уб 2"/>
          <p:cNvSpPr/>
          <p:nvPr/>
        </p:nvSpPr>
        <p:spPr>
          <a:xfrm>
            <a:off x="214282" y="5572140"/>
            <a:ext cx="8715436" cy="1071570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опыт социализации личности</a:t>
            </a:r>
          </a:p>
        </p:txBody>
      </p:sp>
      <p:sp>
        <p:nvSpPr>
          <p:cNvPr id="6" name="Куб 5"/>
          <p:cNvSpPr/>
          <p:nvPr/>
        </p:nvSpPr>
        <p:spPr>
          <a:xfrm>
            <a:off x="214282" y="4643446"/>
            <a:ext cx="6500858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НОВЫЕ ВИДЫ ДЕЯТЕЛЬНОСТИ: проектная, творческая, исследовательская</a:t>
            </a:r>
          </a:p>
        </p:txBody>
      </p:sp>
      <p:sp>
        <p:nvSpPr>
          <p:cNvPr id="7" name="Куб 6"/>
          <p:cNvSpPr/>
          <p:nvPr/>
        </p:nvSpPr>
        <p:spPr>
          <a:xfrm>
            <a:off x="214282" y="3714752"/>
            <a:ext cx="5072098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ИСКУССТВО ОБЩЕНИЯ</a:t>
            </a:r>
          </a:p>
        </p:txBody>
      </p:sp>
      <p:sp>
        <p:nvSpPr>
          <p:cNvPr id="9" name="Куб 8"/>
          <p:cNvSpPr/>
          <p:nvPr/>
        </p:nvSpPr>
        <p:spPr>
          <a:xfrm>
            <a:off x="214282" y="2786058"/>
            <a:ext cx="3571900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sp>
        <p:nvSpPr>
          <p:cNvPr id="8" name="Куб 7"/>
          <p:cNvSpPr/>
          <p:nvPr/>
        </p:nvSpPr>
        <p:spPr>
          <a:xfrm>
            <a:off x="3714744" y="2786058"/>
            <a:ext cx="3571900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ТРАДИЦИИ</a:t>
            </a:r>
          </a:p>
        </p:txBody>
      </p:sp>
      <p:sp>
        <p:nvSpPr>
          <p:cNvPr id="10" name="Куб 9"/>
          <p:cNvSpPr/>
          <p:nvPr/>
        </p:nvSpPr>
        <p:spPr>
          <a:xfrm>
            <a:off x="214282" y="1857364"/>
            <a:ext cx="5072098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КУЛЬТУРА ЧЕЛОВЕЧЕСКИХ ОТНОШЕНИЙ</a:t>
            </a:r>
          </a:p>
        </p:txBody>
      </p:sp>
      <p:sp>
        <p:nvSpPr>
          <p:cNvPr id="11" name="Куб 10"/>
          <p:cNvSpPr/>
          <p:nvPr/>
        </p:nvSpPr>
        <p:spPr>
          <a:xfrm>
            <a:off x="214282" y="928670"/>
            <a:ext cx="6072230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ПОТРЕБНОСТЬ В ПОЛНОЙ САМОРЕАЛИЗАЦИИ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7001" y="-27384"/>
            <a:ext cx="3269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Глоссарий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Новация </a:t>
            </a:r>
            <a:r>
              <a:rPr lang="ru-RU" sz="2400" b="1" dirty="0">
                <a:latin typeface="Verdana" pitchFamily="34" charset="0"/>
              </a:rPr>
              <a:t>(лат. </a:t>
            </a:r>
            <a:r>
              <a:rPr lang="ru-RU" sz="2400" b="1" dirty="0" err="1">
                <a:latin typeface="Verdana" pitchFamily="34" charset="0"/>
              </a:rPr>
              <a:t>novation</a:t>
            </a:r>
            <a:r>
              <a:rPr lang="ru-RU" sz="2400" b="1" dirty="0">
                <a:latin typeface="Verdana" pitchFamily="34" charset="0"/>
              </a:rPr>
              <a:t> — изменение, обновление) представляет собой какое-то новшество, которого не было раньше: новое явление, открытие, изобретение, новый метод удовлетворения общественных </a:t>
            </a:r>
            <a:r>
              <a:rPr lang="ru-RU" sz="2400" b="1" dirty="0" smtClean="0">
                <a:latin typeface="Verdana" pitchFamily="34" charset="0"/>
              </a:rPr>
              <a:t>потребностей</a:t>
            </a:r>
            <a:endParaRPr lang="ru-RU" sz="2400" b="1" dirty="0">
              <a:latin typeface="Verdana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953975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Инновация </a:t>
            </a:r>
            <a:r>
              <a:rPr lang="ru-RU" sz="2400" b="1" dirty="0">
                <a:latin typeface="Verdana" pitchFamily="34" charset="0"/>
              </a:rPr>
              <a:t>(нововведение) — конечный результат инновационной деятельности, получивший реализацию в виде нового или усовершенствованного продукта, реализуемого на рынке, нового или усовершенствованного технологического процесса, используемого в практической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4664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Verdana" pitchFamily="34" charset="0"/>
              </a:rPr>
              <a:t>Процесс создания, освоения и распространения инноваций называется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инновационной деятельностью </a:t>
            </a:r>
            <a:r>
              <a:rPr lang="ru-RU" sz="2200" b="1" dirty="0">
                <a:latin typeface="Verdana" pitchFamily="34" charset="0"/>
              </a:rPr>
              <a:t>или инновационным процессом.</a:t>
            </a:r>
          </a:p>
          <a:p>
            <a:pPr algn="ctr"/>
            <a:r>
              <a:rPr lang="ru-RU" sz="2200" b="1" dirty="0">
                <a:latin typeface="Verdana" pitchFamily="34" charset="0"/>
              </a:rPr>
              <a:t>Он направлен на качественное улучшение системы, в которую вносится новшество, и предполагает стимулирование его участников и изменение их взглядов с позиции нововведения</a:t>
            </a:r>
            <a:r>
              <a:rPr lang="ru-RU" sz="2200" b="1" dirty="0" smtClean="0">
                <a:latin typeface="Verdana" pitchFamily="34" charset="0"/>
              </a:rPr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3645024"/>
            <a:ext cx="7200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u="sng" dirty="0">
                <a:latin typeface="Verdana" pitchFamily="34" charset="0"/>
              </a:rPr>
              <a:t>В зависимости от глубины вносимых изменений выделяют</a:t>
            </a:r>
            <a:r>
              <a:rPr lang="ru-RU" sz="1900" b="1" dirty="0">
                <a:latin typeface="Verdana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Радикальные</a:t>
            </a:r>
            <a:r>
              <a:rPr lang="ru-RU" sz="1900" b="1" dirty="0" smtClean="0">
                <a:latin typeface="Verdana" pitchFamily="34" charset="0"/>
              </a:rPr>
              <a:t> инновации</a:t>
            </a:r>
            <a:r>
              <a:rPr lang="ru-RU" sz="1900" b="1" dirty="0">
                <a:latin typeface="Verdana" pitchFamily="34" charset="0"/>
              </a:rPr>
              <a:t>, которые </a:t>
            </a:r>
            <a:r>
              <a:rPr lang="ru-RU" sz="1900" b="1" dirty="0" smtClean="0">
                <a:latin typeface="Verdana" pitchFamily="34" charset="0"/>
              </a:rPr>
              <a:t>формируют совершенно новые направления развития чего-либо;</a:t>
            </a:r>
            <a:endParaRPr lang="ru-RU" sz="1900" b="1" dirty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Улучшающие</a:t>
            </a:r>
            <a:r>
              <a:rPr lang="ru-RU" sz="1900" b="1" dirty="0" smtClean="0">
                <a:latin typeface="Verdana" pitchFamily="34" charset="0"/>
              </a:rPr>
              <a:t> </a:t>
            </a:r>
            <a:r>
              <a:rPr lang="ru-RU" sz="1900" b="1" dirty="0">
                <a:latin typeface="Verdana" pitchFamily="34" charset="0"/>
              </a:rPr>
              <a:t>инновации, которые реализуют </a:t>
            </a:r>
            <a:r>
              <a:rPr lang="ru-RU" sz="1900" b="1" dirty="0" smtClean="0">
                <a:latin typeface="Verdana" pitchFamily="34" charset="0"/>
              </a:rPr>
              <a:t>небольшие изменения</a:t>
            </a:r>
            <a:r>
              <a:rPr lang="ru-RU" sz="1900" b="1" dirty="0" smtClean="0">
                <a:latin typeface="Verdana" pitchFamily="34" charset="0"/>
              </a:rPr>
              <a:t> развития чего-либо</a:t>
            </a:r>
            <a:r>
              <a:rPr lang="ru-RU" sz="1900" b="1" dirty="0" smtClean="0">
                <a:latin typeface="Verdana" pitchFamily="34" charset="0"/>
              </a:rPr>
              <a:t>;</a:t>
            </a:r>
            <a:endParaRPr lang="ru-RU" sz="1900" b="1" dirty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Модификационные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(частные) </a:t>
            </a:r>
            <a:r>
              <a:rPr lang="ru-RU" sz="1900" b="1" dirty="0">
                <a:latin typeface="Verdana" pitchFamily="34" charset="0"/>
              </a:rPr>
              <a:t>инновации, направленные на частичное улучшение устаревших </a:t>
            </a:r>
            <a:r>
              <a:rPr lang="ru-RU" sz="1900" b="1" dirty="0" smtClean="0">
                <a:latin typeface="Verdana" pitchFamily="34" charset="0"/>
              </a:rPr>
              <a:t>технологий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9" y="548680"/>
            <a:ext cx="856895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Инновация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системе образования </a:t>
            </a:r>
            <a:r>
              <a:rPr lang="ru-RU" sz="2400" b="1" dirty="0" smtClean="0"/>
              <a:t>предполагает:</a:t>
            </a:r>
          </a:p>
          <a:p>
            <a:pPr marL="442913" indent="-442913">
              <a:buFont typeface="Wingdings" pitchFamily="2" charset="2"/>
              <a:buChar char="Ø"/>
            </a:pPr>
            <a:r>
              <a:rPr lang="ru-RU" sz="2400" b="1" dirty="0" smtClean="0"/>
              <a:t>введение </a:t>
            </a:r>
            <a:r>
              <a:rPr lang="ru-RU" sz="2400" b="1" dirty="0"/>
              <a:t>нового в цели образования; </a:t>
            </a:r>
            <a:endParaRPr lang="ru-RU" sz="2400" b="1" dirty="0" smtClean="0"/>
          </a:p>
          <a:p>
            <a:pPr marL="442913" indent="-442913">
              <a:buFont typeface="Wingdings" pitchFamily="2" charset="2"/>
              <a:buChar char="Ø"/>
            </a:pPr>
            <a:r>
              <a:rPr lang="ru-RU" sz="2400" b="1" dirty="0" smtClean="0"/>
              <a:t>разработку </a:t>
            </a:r>
            <a:r>
              <a:rPr lang="ru-RU" sz="2400" b="1" dirty="0"/>
              <a:t>нового содержания, новых методов и форм обучения и воспитания, внедрение и распространение уже существующих педагогических систем; </a:t>
            </a:r>
            <a:endParaRPr lang="ru-RU" sz="2400" b="1" dirty="0" smtClean="0"/>
          </a:p>
          <a:p>
            <a:pPr marL="442913" indent="-442913">
              <a:buFont typeface="Wingdings" pitchFamily="2" charset="2"/>
              <a:buChar char="Ø"/>
            </a:pPr>
            <a:r>
              <a:rPr lang="ru-RU" sz="2400" b="1" dirty="0" smtClean="0"/>
              <a:t>разработку </a:t>
            </a:r>
            <a:r>
              <a:rPr lang="ru-RU" sz="2400" b="1" dirty="0"/>
              <a:t>новых технологий управления </a:t>
            </a:r>
            <a:r>
              <a:rPr lang="ru-RU" sz="2400" b="1" dirty="0" smtClean="0"/>
              <a:t>ОУ, его </a:t>
            </a:r>
            <a:r>
              <a:rPr lang="ru-RU" sz="2400" b="1" dirty="0"/>
              <a:t>развитие; </a:t>
            </a:r>
            <a:endParaRPr lang="ru-RU" sz="2400" b="1" dirty="0" smtClean="0"/>
          </a:p>
          <a:p>
            <a:pPr marL="442913" indent="-442913">
              <a:buFont typeface="Wingdings" pitchFamily="2" charset="2"/>
              <a:buChar char="Ø"/>
            </a:pPr>
            <a:r>
              <a:rPr lang="ru-RU" sz="2400" b="1" dirty="0" smtClean="0"/>
              <a:t>ОУ </a:t>
            </a:r>
            <a:r>
              <a:rPr lang="ru-RU" sz="2400" b="1" dirty="0"/>
              <a:t>как экспериментальную площадку; </a:t>
            </a:r>
            <a:endParaRPr lang="ru-RU" sz="2400" b="1" dirty="0" smtClean="0"/>
          </a:p>
          <a:p>
            <a:pPr marL="442913" indent="-442913">
              <a:buFont typeface="Wingdings" pitchFamily="2" charset="2"/>
              <a:buChar char="Ø"/>
            </a:pPr>
            <a:r>
              <a:rPr lang="ru-RU" sz="2400" b="1" dirty="0" smtClean="0"/>
              <a:t>ситуацию</a:t>
            </a:r>
            <a:r>
              <a:rPr lang="ru-RU" sz="2400" b="1" dirty="0"/>
              <a:t>, когда </a:t>
            </a:r>
            <a:r>
              <a:rPr lang="ru-RU" sz="2400" b="1" dirty="0" smtClean="0"/>
              <a:t>ОУ имеет </a:t>
            </a:r>
            <a:r>
              <a:rPr lang="ru-RU" sz="2400" b="1" dirty="0"/>
              <a:t>принципиально новую образовательную ориентацию и осуществляет обновление образования и воспитания, которые имеют системный характер, затрагивающий цели, содержание, методы, формы и другие компоненты системы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DA07-0BDC-4C0E-BDB8-D2F78B548ACF}" type="datetime1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25.11.2010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89EB5-518B-4D60-887B-AD08DC5F080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2596" y="44624"/>
            <a:ext cx="64188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инноваций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92696"/>
            <a:ext cx="8568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Технологические инновации </a:t>
            </a:r>
            <a:r>
              <a:rPr lang="ru-RU" sz="2000" b="1" dirty="0" smtClean="0">
                <a:latin typeface="Verdana" pitchFamily="34" charset="0"/>
              </a:rPr>
              <a:t>– применение в </a:t>
            </a:r>
            <a:r>
              <a:rPr lang="ru-RU" sz="2000" b="1" dirty="0" smtClean="0">
                <a:latin typeface="Verdana" pitchFamily="34" charset="0"/>
              </a:rPr>
              <a:t>образовательном </a:t>
            </a:r>
            <a:r>
              <a:rPr lang="ru-RU" sz="2000" b="1" dirty="0" smtClean="0">
                <a:latin typeface="Verdana" pitchFamily="34" charset="0"/>
              </a:rPr>
              <a:t>процессе новшеств, касающихся </a:t>
            </a:r>
            <a:r>
              <a:rPr lang="ru-RU" sz="2000" b="1" dirty="0">
                <a:latin typeface="Verdana" pitchFamily="34" charset="0"/>
              </a:rPr>
              <a:t>различных технических средств и </a:t>
            </a:r>
            <a:r>
              <a:rPr lang="ru-RU" sz="2000" b="1" dirty="0" smtClean="0">
                <a:latin typeface="Verdana" pitchFamily="34" charset="0"/>
              </a:rPr>
              <a:t>оборудования.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Методические инновации </a:t>
            </a:r>
            <a:r>
              <a:rPr lang="ru-RU" sz="2000" b="1" dirty="0">
                <a:latin typeface="Verdana" pitchFamily="34" charset="0"/>
              </a:rPr>
              <a:t>– это инновации в области методики обучения и воспитания, преподавания и учения, организации учебно-воспитательного процесса</a:t>
            </a:r>
            <a:r>
              <a:rPr lang="ru-RU" sz="2000" b="1" dirty="0" smtClean="0">
                <a:latin typeface="Verdana" pitchFamily="34" charset="0"/>
              </a:rPr>
              <a:t>.</a:t>
            </a:r>
            <a:r>
              <a:rPr lang="ru-RU" sz="2000" dirty="0"/>
              <a:t> 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140968"/>
            <a:ext cx="8784976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Организационные нововведения </a:t>
            </a:r>
            <a:r>
              <a:rPr lang="ru-RU" sz="2000" b="1" dirty="0">
                <a:latin typeface="Verdana" pitchFamily="34" charset="0"/>
              </a:rPr>
              <a:t>касаются освоения новых форм и методов организации труда, а также инноваций, предполагающих изменения соотношения сфер влияния </a:t>
            </a:r>
            <a:r>
              <a:rPr lang="ru-RU" sz="2000" b="1" dirty="0" smtClean="0">
                <a:latin typeface="Verdana" pitchFamily="34" charset="0"/>
              </a:rPr>
              <a:t>структурных </a:t>
            </a:r>
            <a:r>
              <a:rPr lang="ru-RU" sz="2000" b="1" dirty="0">
                <a:latin typeface="Verdana" pitchFamily="34" charset="0"/>
              </a:rPr>
              <a:t>подразделений, социальных групп или отдельных лиц.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869160"/>
            <a:ext cx="8568952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Управленческие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нововведения </a:t>
            </a:r>
            <a:r>
              <a:rPr lang="ru-RU" sz="2000" b="1" dirty="0" smtClean="0">
                <a:latin typeface="Verdana" pitchFamily="34" charset="0"/>
              </a:rPr>
              <a:t>затрагивают </a:t>
            </a:r>
            <a:r>
              <a:rPr lang="ru-RU" sz="2000" b="1" dirty="0">
                <a:latin typeface="Verdana" pitchFamily="34" charset="0"/>
              </a:rPr>
              <a:t>структуру, методы </a:t>
            </a:r>
            <a:r>
              <a:rPr lang="ru-RU" sz="2000" b="1" dirty="0" smtClean="0">
                <a:latin typeface="Verdana" pitchFamily="34" charset="0"/>
              </a:rPr>
              <a:t>управления, ориентированы </a:t>
            </a:r>
            <a:r>
              <a:rPr lang="ru-RU" sz="2000" b="1" dirty="0">
                <a:latin typeface="Verdana" pitchFamily="34" charset="0"/>
              </a:rPr>
              <a:t>на замену элементов системы управления (или всей системы в целом) с целью ускорения, облегчения или улучшения решения поставленных задач.</a:t>
            </a:r>
            <a:endParaRPr lang="ru-RU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683</Words>
  <Application>Microsoft Office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Анисимова</dc:creator>
  <cp:lastModifiedBy>Анисимова</cp:lastModifiedBy>
  <cp:revision>27</cp:revision>
  <dcterms:created xsi:type="dcterms:W3CDTF">2010-11-25T11:47:11Z</dcterms:created>
  <dcterms:modified xsi:type="dcterms:W3CDTF">2010-11-25T16:09:36Z</dcterms:modified>
</cp:coreProperties>
</file>