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96" r:id="rId3"/>
    <p:sldId id="302" r:id="rId4"/>
    <p:sldId id="293" r:id="rId5"/>
    <p:sldId id="294" r:id="rId6"/>
    <p:sldId id="299" r:id="rId7"/>
    <p:sldId id="300" r:id="rId8"/>
    <p:sldId id="301" r:id="rId9"/>
    <p:sldId id="298" r:id="rId10"/>
    <p:sldId id="297" r:id="rId11"/>
    <p:sldId id="304" r:id="rId12"/>
    <p:sldId id="305" r:id="rId13"/>
    <p:sldId id="295" r:id="rId14"/>
    <p:sldId id="306" r:id="rId15"/>
    <p:sldId id="308" r:id="rId16"/>
    <p:sldId id="303" r:id="rId17"/>
    <p:sldId id="287" r:id="rId18"/>
    <p:sldId id="309" r:id="rId19"/>
    <p:sldId id="310" r:id="rId20"/>
    <p:sldId id="312" r:id="rId21"/>
    <p:sldId id="313" r:id="rId22"/>
    <p:sldId id="311" r:id="rId23"/>
    <p:sldId id="30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6D267-1799-455D-81CD-761CD1E636CD}" type="datetimeFigureOut">
              <a:rPr lang="ru-RU" smtClean="0"/>
              <a:t>07.11.2010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C241F-7B40-43A9-950F-A1245BBC04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3A5D20-A081-4313-9A1E-4D3286F47159}" type="slidenum">
              <a:rPr lang="ru-RU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gif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gif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219200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7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8748464" y="6340475"/>
            <a:ext cx="395536" cy="5175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1EC70B2-6D5F-49C2-B56C-FEC931630DE2}" type="slidenum">
              <a:rPr lang="ru-RU" sz="1400" b="1">
                <a:solidFill>
                  <a:schemeClr val="bg1"/>
                </a:solidFill>
              </a:rPr>
              <a:pPr/>
              <a:t>1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38624" y="533400"/>
            <a:ext cx="768184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Первый закон Ньютона</a:t>
            </a:r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7413" y="76200"/>
            <a:ext cx="22891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ГОУ НПО ПУ №31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8144" y="5661248"/>
            <a:ext cx="28844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Автор: Анисимова Т.В.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78550" y="6019800"/>
            <a:ext cx="22653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 Гурьевск, 2010</a:t>
            </a:r>
          </a:p>
        </p:txBody>
      </p:sp>
      <p:pic>
        <p:nvPicPr>
          <p:cNvPr id="23554" name="Picture 2" descr="http://www.daneshema.com/upload/mayor/upload/image/technology_engineering/physics/article/earth_p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44978"/>
            <a:ext cx="5544616" cy="4548318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14" name="Прямоугольник 13"/>
          <p:cNvSpPr/>
          <p:nvPr/>
        </p:nvSpPr>
        <p:spPr>
          <a:xfrm>
            <a:off x="6732240" y="1772816"/>
            <a:ext cx="1467019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0" b="1" i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ook Antiqua" pitchFamily="18" charset="0"/>
              </a:rPr>
              <a:t>1</a:t>
            </a:r>
            <a:endParaRPr lang="ru-RU" sz="20000" b="1" i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-27384"/>
            <a:ext cx="597666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/>
                <a:solidFill>
                  <a:schemeClr val="accent3">
                    <a:lumMod val="50000"/>
                  </a:schemeClr>
                </a:solidFill>
                <a:effectLst/>
              </a:rPr>
              <a:t>СИЛА</a:t>
            </a:r>
            <a:endParaRPr lang="ru-RU" sz="8000" b="1" cap="none" spc="0" dirty="0">
              <a:ln/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124744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Дайте определение этому физическому понятию.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1628800"/>
            <a:ext cx="896448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СИЛОЙ называется векторная физическая величина, являющаяся мерой механического воздействия на тело со стороны других тел или полей, в результате которого само тело приобретает ускорение или деформируется.</a:t>
            </a:r>
          </a:p>
          <a:p>
            <a:pPr algn="ctr"/>
            <a:endParaRPr lang="ru-RU" sz="1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Она характеризуется МОДУЛЕМ (абсолютной величиной), НАПРАВЛЕНИЕМ и ТОЧКОЙ ПРИЛОЖЕНИЯ.</a:t>
            </a:r>
          </a:p>
          <a:p>
            <a:pPr algn="ctr"/>
            <a:endParaRPr lang="ru-RU" sz="1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Прямая, вдоль которой направлена сила, называется ЛИНИЕЙ ДЕЙСТВИЯ СИЛЫ.</a:t>
            </a:r>
          </a:p>
          <a:p>
            <a:pPr algn="ctr"/>
            <a:endParaRPr lang="ru-RU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Единица силы в СИ – ньютон: 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F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=1 Н; 1 Н = кг•м/с</a:t>
            </a:r>
            <a:r>
              <a:rPr lang="ru-RU" sz="3200" b="1" baseline="30000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ru-RU" sz="3200" b="1" baseline="30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9" name="Picture 1" descr="C:\Documents and Settings\luna.TATIANA\Мои документы\Новый учебный год\КМО физика 2007-2008\smile1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5661248"/>
            <a:ext cx="85725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260648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Рассмотрим условие покоя. </a:t>
            </a: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Если тело находится в покое, значит ли, что на него не действуют другие тела?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0178" name="Picture 2" descr="http://bulk.destructoid.com/ul/user/5/57103-182139-imagesjpg-620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4828490" cy="468052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788024" y="1661899"/>
            <a:ext cx="4355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Например, КНИГА ЛЕЖИТ НА ПАРТЕ.  </a:t>
            </a:r>
            <a:endParaRPr lang="ru-RU" sz="10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8064" y="2564904"/>
            <a:ext cx="367240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Она находится в покое относительно парты, т.к. на неё действуют 2 силы: сила тяжести и сила упругости. Они компенсируют друг друга, поэтому равнодействующая этих сил равна нулю.</a:t>
            </a:r>
          </a:p>
          <a:p>
            <a:pPr algn="ctr"/>
            <a:endParaRPr lang="ru-RU" sz="10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8" name="Picture 4" descr="http://news.ferra.ru/images/263/263086.jpg"/>
          <p:cNvPicPr>
            <a:picLocks noChangeAspect="1" noChangeArrowheads="1"/>
          </p:cNvPicPr>
          <p:nvPr/>
        </p:nvPicPr>
        <p:blipFill>
          <a:blip r:embed="rId2" cstate="print"/>
          <a:srcRect l="3448" t="7318" r="7759" b="9750"/>
          <a:stretch>
            <a:fillRect/>
          </a:stretch>
        </p:blipFill>
        <p:spPr bwMode="auto">
          <a:xfrm>
            <a:off x="0" y="3573016"/>
            <a:ext cx="9144000" cy="2448272"/>
          </a:xfrm>
          <a:prstGeom prst="rect">
            <a:avLst/>
          </a:prstGeom>
          <a:noFill/>
        </p:spPr>
      </p:pic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260648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Рассмотрим равномерное прямолинейное движение.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556792"/>
            <a:ext cx="43559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Например, ПОКАТИМ ПО ПАРТЕ ШАРИК. Больше мы на него не действуем, у него нет мотора, но почему он так долго движется?  </a:t>
            </a:r>
            <a:endParaRPr lang="ru-RU" sz="10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5661248"/>
            <a:ext cx="42119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Ответ: </a:t>
            </a: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Шарик движет по инерции.</a:t>
            </a:r>
          </a:p>
          <a:p>
            <a:pPr algn="ctr"/>
            <a:endParaRPr lang="ru-RU" sz="10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444208" y="3140968"/>
            <a:ext cx="936104" cy="936104"/>
          </a:xfrm>
          <a:prstGeom prst="ellipse">
            <a:avLst/>
          </a:prstGeom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dk1">
                <a:shade val="60000"/>
                <a:satMod val="110000"/>
              </a:schemeClr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ru-RU" b="1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6 L -0.82691 0.24143 " pathEditMode="relative" ptsTypes="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0" y="1196752"/>
            <a:ext cx="9144000" cy="511256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R="0" lvl="0" indent="-342900" algn="ctr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ДИНАМИКОЙ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называют раздел механики, в котором изучают различные виды механических движений с учетом взаимодействия тел между собой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R="0" lvl="0" indent="-342900" algn="ctr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R="0" lvl="0" indent="-342900" algn="ctr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Основы динамики составляют три закона Ньютона, являющиеся результатом обобщения наблюдений и опытов в области механических явлений, которые были известны еще до Ньютона и осуществлены самим Ньютоном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R="0" lvl="0" indent="-342900" algn="ctr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indent="-342900" algn="ctr">
              <a:spcBef>
                <a:spcPct val="20000"/>
              </a:spcBef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Они справедливы для макроскопических тел, движущихся со скоростями, много меньшими, чем скорость света в вакууме.</a:t>
            </a:r>
          </a:p>
          <a:p>
            <a:pPr marR="0" lvl="0" indent="-342900" algn="ctr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260648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Мы переходим к изучению нового раздела механики – раздела ДИНАМИКА.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3009" name="Picture 1" descr="C:\Documents and Settings\luna.TATIANA\Мои документы\Новый учебный год\КМО физика 2007-2008\smile1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2276872"/>
            <a:ext cx="85725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0" y="1556792"/>
            <a:ext cx="9144000" cy="401249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R="0" lvl="0" indent="-342900" algn="ctr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Явление сохранения скорости тела при отсутствии действия на него других тел называют 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ИНЕРЦИЕЙ. </a:t>
            </a:r>
          </a:p>
          <a:p>
            <a:pPr marR="0" lvl="0" indent="-342900" algn="ctr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Движение тела в отсутствие такой силы называют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ДВИЖЕНИЕМ ПО ИНЕРЦИИ.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В земных условиях из-за трения и сопротивления среды движение по инерции происходит с уменьшающейся скоростью.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260648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Во втором примере шарик движется по инерции. Что такое ИНЕРЦИЯ?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3009" name="Picture 1" descr="C:\Documents and Settings\luna.TATIANA\Мои документы\Новый учебный год\КМО физика 2007-2008\smile1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3068960"/>
            <a:ext cx="85725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0" y="1556792"/>
            <a:ext cx="9144000" cy="401249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R="0" lvl="0" indent="-342900" algn="ctr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Явление сохранения скорости тела при отсутствии действия на него других тел называют 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ИНЕРЦИЕЙ. </a:t>
            </a:r>
          </a:p>
          <a:p>
            <a:pPr marR="0" lvl="0" indent="-342900" algn="ctr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Движение тела в отсутствие такой силы называют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ДВИЖЕНИЕМ ПО ИНЕРЦИИ.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В земных условиях из-за трения и сопротивления среды движение по инерции происходит с уменьшающейся скоростью.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260648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Во втором примере шарик движется по инерции. Что такое ИНЕРЦИЯ?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3009" name="Picture 1" descr="C:\Documents and Settings\luna.TATIANA\Мои документы\Новый учебный год\КМО физика 2007-2008\smile1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3068960"/>
            <a:ext cx="85725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-27384"/>
            <a:ext cx="80283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>
                    <a:lumMod val="50000"/>
                  </a:schemeClr>
                </a:solidFill>
                <a:effectLst/>
              </a:rPr>
              <a:t>Первый закон Ньютона</a:t>
            </a:r>
            <a:endParaRPr lang="ru-RU" sz="5400" b="1" cap="none" spc="0" dirty="0">
              <a:ln/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836712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Существуют такие системы отсчета (инерциальные системы отсчёта), относительно которых поступательно движущиеся тела сохраняют свою скорость постоянной, если на них не действуют другие тела или равнодействующая всех сил равна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нулю.</a:t>
            </a:r>
          </a:p>
          <a:p>
            <a:pPr algn="ctr"/>
            <a:endParaRPr lang="ru-RU" sz="3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F=0,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R=0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</a:rPr>
              <a:t>следовательно,</a:t>
            </a:r>
          </a:p>
          <a:p>
            <a:pPr algn="ctr"/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V=0 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</a:rPr>
              <a:t>или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 V=const, (a=0)</a:t>
            </a:r>
            <a:endParaRPr lang="ru-RU" sz="4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9" name="Picture 1" descr="C:\Documents and Settings\luna.TATIANA\Мои документы\Новый учебный год\КМО физика 2007-2008\smile1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5517232"/>
            <a:ext cx="85725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4320480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</a:rPr>
              <a:t>Первый з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акон Ньютона (или закон инерции) из всего </a:t>
            </a:r>
            <a:r>
              <a:rPr lang="ru-RU" b="1" dirty="0" smtClean="0">
                <a:solidFill>
                  <a:schemeClr val="bg1"/>
                </a:solidFill>
              </a:rPr>
              <a:t>м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ногообразия систем отсчета выделяет класс так называемых инерциальных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систем отсчета (ИСО). </a:t>
            </a:r>
            <a:endParaRPr lang="ru-RU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Так как движение и покой относительны, в различных системах отсчета движение изолированного тела будет разным.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В одной системе отсчета тело может находиться в покое или двигаться с постоянной скоростью, в другой системе это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же тело может двигаться с ускорением.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4104362"/>
            <a:ext cx="9144000" cy="249299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Системы отсчета, в которых выполняется первый закон Ньютона, называют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ИНЕРЦИАЛЬНЫМИ СИСТЕМАМИ ОТСЧЕТА</a:t>
            </a:r>
            <a:endParaRPr lang="ru-RU" sz="3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2800" b="1" dirty="0">
              <a:solidFill>
                <a:srgbClr val="C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836712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Любая система отсчета, движущаяся относительно данной инерциальной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системы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отсчёта равномерно и прямолинейно, также является ИНЕРЦИАЛЬНОЙ. </a:t>
            </a:r>
          </a:p>
          <a:p>
            <a:pPr algn="ctr"/>
            <a:endParaRPr lang="ru-RU" sz="3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Система отсчета, относительно которой тело не сохраняет скорость движения неизменной, т.е.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движется с ускорением, называется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НЕИНЕРЦИАЛЬНОЙ.</a:t>
            </a:r>
            <a:endParaRPr lang="ru-RU" sz="3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9" name="Picture 1" descr="C:\Documents and Settings\luna.TATIANA\Мои документы\Новый учебный год\КМО физика 2007-2008\smile1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5517232"/>
            <a:ext cx="857250" cy="857250"/>
          </a:xfrm>
          <a:prstGeom prst="rect">
            <a:avLst/>
          </a:prstGeom>
          <a:noFill/>
        </p:spPr>
      </p:pic>
      <p:pic>
        <p:nvPicPr>
          <p:cNvPr id="7" name="Picture 1" descr="C:\Documents and Settings\luna.TATIANA\Мои документы\Новый учебный год\КМО физика 2007-2008\smile1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2348880"/>
            <a:ext cx="85725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836712"/>
            <a:ext cx="9144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Примеры ИСО: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Гелиоцентрическая, 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связанная с Солнцем;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Геоцентрическая, 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связанная с поверхностью Земли. </a:t>
            </a:r>
            <a:endParaRPr lang="ru-RU" sz="3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7" name="Picture 1" descr="C:\Documents and Settings\luna.TATIANA\Мои документы\Новый учебный год\КМО физика 2007-2008\smile1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2348880"/>
            <a:ext cx="857250" cy="857250"/>
          </a:xfrm>
          <a:prstGeom prst="rect">
            <a:avLst/>
          </a:prstGeom>
          <a:noFill/>
        </p:spPr>
      </p:pic>
      <p:pic>
        <p:nvPicPr>
          <p:cNvPr id="53250" name="Picture 2" descr="http://dssp.petrsu.ru/~KOF/OLD/phys/do/mech/lectures/images/sola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068960"/>
            <a:ext cx="3319393" cy="3024336"/>
          </a:xfrm>
          <a:prstGeom prst="rect">
            <a:avLst/>
          </a:prstGeom>
          <a:noFill/>
        </p:spPr>
      </p:pic>
      <p:pic>
        <p:nvPicPr>
          <p:cNvPr id="53252" name="Picture 4" descr="http://www.nau-ra.ru/upload/konkursi/zemla/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3068960"/>
            <a:ext cx="2304256" cy="30167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268760"/>
            <a:ext cx="9144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РАВНОУСКОРЕННОЕ ДВИЖЕНИЕ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– движение с постоянным ускорением. 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При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равноускоренном движении скорость тела за любые равные промежутки времени изменяется одинаково. 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-27384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Введем в обиход еще несколько понятий: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0" y="3284984"/>
            <a:ext cx="9144000" cy="3026663"/>
            <a:chOff x="0" y="3284984"/>
            <a:chExt cx="9144000" cy="3026663"/>
          </a:xfrm>
        </p:grpSpPr>
        <p:sp>
          <p:nvSpPr>
            <p:cNvPr id="8" name="TextBox 7"/>
            <p:cNvSpPr txBox="1"/>
            <p:nvPr/>
          </p:nvSpPr>
          <p:spPr>
            <a:xfrm>
              <a:off x="0" y="3356992"/>
              <a:ext cx="9144000" cy="2954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УСКОРЕНИЕ </a:t>
              </a:r>
              <a:r>
                <a:rPr lang="ru-RU" sz="2400" b="1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endParaRPr lang="ru-RU" sz="24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/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– векторная физическая величина, равная 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отношению 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изменения скорости, произошедшего за 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промежуток 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времени к этому промежутку времени. </a:t>
              </a:r>
              <a:endPara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/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Ускорение характеризует </a:t>
              </a:r>
              <a:r>
                <a:rPr lang="ru-RU" sz="2400" b="1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быстроту изменения скорости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. 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В случае равномерного прямолинейного 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движения                 .</a:t>
              </a:r>
              <a:endPara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endParaRPr>
            </a:p>
            <a:p>
              <a:endParaRPr lang="ru-RU" dirty="0"/>
            </a:p>
          </p:txBody>
        </p:sp>
        <p:graphicFrame>
          <p:nvGraphicFramePr>
            <p:cNvPr id="9" name="Объект 8"/>
            <p:cNvGraphicFramePr>
              <a:graphicFrameLocks noChangeAspect="1"/>
            </p:cNvGraphicFramePr>
            <p:nvPr/>
          </p:nvGraphicFramePr>
          <p:xfrm>
            <a:off x="5796136" y="3284984"/>
            <a:ext cx="576064" cy="504056"/>
          </p:xfrm>
          <a:graphic>
            <a:graphicData uri="http://schemas.openxmlformats.org/presentationml/2006/ole">
              <p:oleObj spid="_x0000_s41985" name="Формула" r:id="rId3" imgW="126720" imgH="177480" progId="Equation.3">
                <p:embed/>
              </p:oleObj>
            </a:graphicData>
          </a:graphic>
        </p:graphicFrame>
        <p:graphicFrame>
          <p:nvGraphicFramePr>
            <p:cNvPr id="41986" name="Object 2"/>
            <p:cNvGraphicFramePr>
              <a:graphicFrameLocks noChangeAspect="1"/>
            </p:cNvGraphicFramePr>
            <p:nvPr/>
          </p:nvGraphicFramePr>
          <p:xfrm>
            <a:off x="4613696" y="5517232"/>
            <a:ext cx="1614488" cy="504825"/>
          </p:xfrm>
          <a:graphic>
            <a:graphicData uri="http://schemas.openxmlformats.org/presentationml/2006/ole">
              <p:oleObj spid="_x0000_s41986" name="Формула" r:id="rId4" imgW="355320" imgH="177480" progId="Equation.3">
                <p:embed/>
              </p:oleObj>
            </a:graphicData>
          </a:graphic>
        </p:graphicFrame>
      </p:grpSp>
      <p:pic>
        <p:nvPicPr>
          <p:cNvPr id="11" name="Picture 1" descr="C:\Documents and Settings\luna.TATIANA\Мои документы\Новый учебный год\КМО физика 2007-2008\smile12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86750" y="2708920"/>
            <a:ext cx="857250" cy="857250"/>
          </a:xfrm>
          <a:prstGeom prst="rect">
            <a:avLst/>
          </a:prstGeom>
          <a:noFill/>
        </p:spPr>
      </p:pic>
      <p:pic>
        <p:nvPicPr>
          <p:cNvPr id="12" name="Picture 1" descr="C:\Documents and Settings\luna.TATIANA\Мои документы\Новый учебный год\КМО физика 2007-2008\smile12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86750" y="5589240"/>
            <a:ext cx="85725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447055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Вернемся к началу урока. Как называется физическая величина, которая характеризует изменение скорости?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0" y="2093789"/>
            <a:ext cx="9144000" cy="4110582"/>
            <a:chOff x="-1044624" y="1484784"/>
            <a:chExt cx="9144000" cy="4110582"/>
          </a:xfrm>
        </p:grpSpPr>
        <p:sp>
          <p:nvSpPr>
            <p:cNvPr id="8" name="TextBox 7"/>
            <p:cNvSpPr txBox="1"/>
            <p:nvPr/>
          </p:nvSpPr>
          <p:spPr>
            <a:xfrm>
              <a:off x="-1044624" y="1484784"/>
              <a:ext cx="9144000" cy="3693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УСКОРЕНИЕ </a:t>
              </a:r>
              <a:r>
                <a:rPr lang="ru-RU" sz="2400" b="1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endParaRPr lang="ru-RU" sz="24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/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– векторная физическая величина, равная 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отношению 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изменения скорости, произошедшего за 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промежуток 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времени к этому промежутку времени. </a:t>
              </a:r>
              <a:endPara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/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Ускорение характеризует </a:t>
              </a:r>
              <a:r>
                <a:rPr lang="ru-RU" sz="2400" b="1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быстроту изменения скорости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. </a:t>
              </a:r>
              <a:endPara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/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Единицей 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ускорения в СИ является метр на секунду в квадрате    </a:t>
              </a:r>
            </a:p>
            <a:p>
              <a:pPr algn="ctr"/>
              <a:endPara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endParaRPr>
            </a:p>
            <a:p>
              <a:endParaRPr lang="ru-RU" dirty="0"/>
            </a:p>
          </p:txBody>
        </p:sp>
        <p:graphicFrame>
          <p:nvGraphicFramePr>
            <p:cNvPr id="9" name="Объект 8"/>
            <p:cNvGraphicFramePr>
              <a:graphicFrameLocks noChangeAspect="1"/>
            </p:cNvGraphicFramePr>
            <p:nvPr/>
          </p:nvGraphicFramePr>
          <p:xfrm>
            <a:off x="2303240" y="4476179"/>
            <a:ext cx="2305050" cy="1119187"/>
          </p:xfrm>
          <a:graphic>
            <a:graphicData uri="http://schemas.openxmlformats.org/presentationml/2006/ole">
              <p:oleObj spid="_x0000_s60418" name="Формула" r:id="rId3" imgW="507960" imgH="393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447055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Теперь попробуйте дать определение физическому понятию ИНЕРТНОСТЬ тела.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2880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ИНЕРТНОСТЬ ТЕЛ</a:t>
            </a:r>
            <a:endParaRPr lang="ru-RU" sz="2400" b="1" dirty="0" smtClean="0">
              <a:solidFill>
                <a:schemeClr val="accent3">
                  <a:lumMod val="50000"/>
                </a:schemeClr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свойство, присущее всем телам и заключающееся в том, что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тела оказывают сопротивление изменению их скорости (как по модулю, так и по направлению).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3645024"/>
            <a:ext cx="914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dirty="0" smtClean="0">
              <a:solidFill>
                <a:schemeClr val="accent3">
                  <a:lumMod val="50000"/>
                </a:schemeClr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Например, надо сдвинуть большой шкаф и маленький стул. </a:t>
            </a:r>
          </a:p>
          <a:p>
            <a:pPr algn="ctr"/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Какой из предметов труднее сдвинуть с места? </a:t>
            </a:r>
          </a:p>
          <a:p>
            <a:pPr algn="ctr"/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Что это значит?</a:t>
            </a:r>
          </a:p>
          <a:p>
            <a:pPr algn="ctr"/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Какая физическая величина является мерой инертности?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/>
            <a:endParaRPr lang="ru-RU" sz="2400" dirty="0" smtClean="0">
              <a:solidFill>
                <a:schemeClr val="accent3">
                  <a:lumMod val="50000"/>
                </a:schemeClr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-27384"/>
            <a:ext cx="597666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/>
                <a:solidFill>
                  <a:schemeClr val="accent3">
                    <a:lumMod val="50000"/>
                  </a:schemeClr>
                </a:solidFill>
                <a:effectLst/>
              </a:rPr>
              <a:t>МАССА</a:t>
            </a:r>
            <a:endParaRPr lang="ru-RU" sz="8000" b="1" cap="none" spc="0" dirty="0">
              <a:ln/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124744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Дайте определение этому физическому понятию.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28800"/>
            <a:ext cx="9144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МАССА – мера инертности тела. </a:t>
            </a: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Масса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тела является количественной мерой его инертности. </a:t>
            </a:r>
            <a:endParaRPr lang="ru-RU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Из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двух взаимодействующих тел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БОЛЕЕ ИНЕРТНОЕ ТЕЛО (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т. 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е.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тело, медленнее изменяющее свою скорость и, следовательно, имеющее меньшее ускорение)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БУДЕТ ОБЛАДАТЬ И БОЛЬШЕЙ МАССОЙ. </a:t>
            </a:r>
          </a:p>
          <a:p>
            <a:pPr algn="ctr"/>
            <a:endParaRPr lang="ru-RU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И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наоборот,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ЧЕМ БОЛЬШЕ МАССА ТЕЛА, ТЕМ БОЛЕЕ ОНО ИНЕРТНО.</a:t>
            </a:r>
            <a:endParaRPr lang="ru-RU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Масса является величиной, не зависящей от выбора системы отсчета.</a:t>
            </a:r>
          </a:p>
          <a:p>
            <a:pPr algn="ctr"/>
            <a:r>
              <a:rPr lang="ru-RU" sz="2400" b="1" smtClean="0">
                <a:solidFill>
                  <a:schemeClr val="accent3">
                    <a:lumMod val="50000"/>
                  </a:schemeClr>
                </a:solidFill>
              </a:rPr>
              <a:t>Единица массы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в СИ –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кг</a:t>
            </a:r>
            <a:endParaRPr lang="ru-RU" sz="3200" b="1" baseline="30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9" name="Picture 1" descr="C:\Documents and Settings\luna.TATIANA\Мои документы\Новый учебный год\КМО физика 2007-2008\smile1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5661248"/>
            <a:ext cx="85725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Дата 11"/>
          <p:cNvSpPr>
            <a:spLocks noGrp="1"/>
          </p:cNvSpPr>
          <p:nvPr>
            <p:ph type="dt" sz="quarter" idx="10"/>
          </p:nvPr>
        </p:nvSpPr>
        <p:spPr>
          <a:xfrm>
            <a:off x="7924800" y="0"/>
            <a:ext cx="1219200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fld id="{8A7B3B8F-F980-493C-AC07-99FF056EFD8D}" type="datetime1">
              <a:rPr lang="ru-RU" sz="1400" b="1" smtClean="0">
                <a:solidFill>
                  <a:srgbClr val="002060"/>
                </a:solidFill>
              </a:rPr>
              <a:pPr/>
              <a:t>07.11.2010</a:t>
            </a:fld>
            <a:endParaRPr lang="ru-RU" sz="1400" b="1" smtClean="0">
              <a:solidFill>
                <a:srgbClr val="002060"/>
              </a:solidFill>
            </a:endParaRPr>
          </a:p>
        </p:txBody>
      </p:sp>
      <p:sp>
        <p:nvSpPr>
          <p:cNvPr id="22531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0" y="6340475"/>
            <a:ext cx="609600" cy="5175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476DB64-F49C-4261-86DC-383EBBF72414}" type="slidenum">
              <a:rPr lang="ru-RU">
                <a:solidFill>
                  <a:srgbClr val="002060"/>
                </a:solidFill>
              </a:rPr>
              <a:pPr/>
              <a:t>23</a:t>
            </a:fld>
            <a:endParaRPr lang="ru-RU">
              <a:solidFill>
                <a:srgbClr val="002060"/>
              </a:solidFill>
            </a:endParaRPr>
          </a:p>
        </p:txBody>
      </p:sp>
      <p:sp>
        <p:nvSpPr>
          <p:cNvPr id="22532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5486400" y="6473825"/>
            <a:ext cx="3657600" cy="38417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r"/>
            <a:r>
              <a:rPr lang="ru-RU" smtClean="0"/>
              <a:t>Физика и методы научного познания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057400" y="-152400"/>
            <a:ext cx="5059398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/>
                <a:solidFill>
                  <a:schemeClr val="accent3"/>
                </a:solidFill>
              </a:rPr>
              <a:t>Спасибо</a:t>
            </a:r>
          </a:p>
          <a:p>
            <a:pPr algn="ctr">
              <a:defRPr/>
            </a:pPr>
            <a:r>
              <a:rPr lang="ru-RU" sz="5400" b="1" dirty="0">
                <a:ln/>
                <a:solidFill>
                  <a:schemeClr val="accent3"/>
                </a:solidFill>
              </a:rPr>
              <a:t>за внимание!</a:t>
            </a:r>
          </a:p>
        </p:txBody>
      </p:sp>
      <p:pic>
        <p:nvPicPr>
          <p:cNvPr id="122882" name="Picture 2" descr="http://mrc.net.ua/uploads/posts/2009-01/1231065596_cx344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844824"/>
            <a:ext cx="3525837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20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043608" y="620688"/>
            <a:ext cx="8100392" cy="5943723"/>
            <a:chOff x="1043608" y="620688"/>
            <a:chExt cx="8100392" cy="5943723"/>
          </a:xfrm>
        </p:grpSpPr>
        <p:sp>
          <p:nvSpPr>
            <p:cNvPr id="5" name="TextBox 4"/>
            <p:cNvSpPr txBox="1"/>
            <p:nvPr/>
          </p:nvSpPr>
          <p:spPr>
            <a:xfrm>
              <a:off x="1043608" y="620688"/>
              <a:ext cx="8100392" cy="51706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1. Если 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частица движется по прямой линии, то вектор ускорения направлен </a:t>
              </a:r>
              <a:r>
                <a:rPr lang="ru-RU" sz="2400" b="1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в ту же сторону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, что и скорость, когда она </a:t>
              </a:r>
              <a:r>
                <a:rPr lang="ru-RU" sz="2400" b="1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увеличивается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, и в </a:t>
              </a:r>
              <a:r>
                <a:rPr lang="ru-RU" sz="2400" b="1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противоположную сторону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, когда она </a:t>
              </a:r>
              <a:r>
                <a:rPr lang="ru-RU" sz="2400" b="1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уменьшается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.</a:t>
              </a:r>
              <a:endPara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endParaRPr>
            </a:p>
            <a:p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2. При 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равномерном движении по окружности </a:t>
              </a:r>
              <a:r>
                <a:rPr lang="ru-RU" sz="2400" b="1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ускорение направлено к ее центру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.</a:t>
              </a:r>
              <a:endPara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endParaRPr>
            </a:p>
            <a:p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3. Если 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частица движется по криволинейной траектории, то вектор ускорения направлен </a:t>
              </a:r>
              <a:r>
                <a:rPr lang="ru-RU" sz="2400" b="1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всегда в сторону ее вогнутости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.</a:t>
              </a:r>
              <a:endPara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/>
              <a:endPara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endParaRPr>
            </a:p>
            <a:p>
              <a:pPr algn="ctr"/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Единицей 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ускорения в СИ является метр на секунду в </a:t>
              </a:r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  <a:latin typeface="Verdana" pitchFamily="34" charset="0"/>
                  <a:ea typeface="Arial Unicode MS" pitchFamily="34" charset="-128"/>
                  <a:cs typeface="Arial Unicode MS" pitchFamily="34" charset="-128"/>
                </a:rPr>
                <a:t>квадрате    </a:t>
              </a:r>
              <a:endParaRPr lang="ru-RU" sz="2400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endParaRPr>
            </a:p>
            <a:p>
              <a:endParaRPr lang="ru-RU" dirty="0"/>
            </a:p>
          </p:txBody>
        </p:sp>
        <p:graphicFrame>
          <p:nvGraphicFramePr>
            <p:cNvPr id="9" name="Объект 8"/>
            <p:cNvGraphicFramePr>
              <a:graphicFrameLocks noChangeAspect="1"/>
            </p:cNvGraphicFramePr>
            <p:nvPr/>
          </p:nvGraphicFramePr>
          <p:xfrm>
            <a:off x="3923928" y="5445224"/>
            <a:ext cx="2305050" cy="1119187"/>
          </p:xfrm>
          <a:graphic>
            <a:graphicData uri="http://schemas.openxmlformats.org/presentationml/2006/ole">
              <p:oleObj spid="_x0000_s49154" name="Формула" r:id="rId3" imgW="507960" imgH="393480" progId="Equation.3">
                <p:embed/>
              </p:oleObj>
            </a:graphicData>
          </a:graphic>
        </p:graphicFrame>
      </p:grpSp>
      <p:pic>
        <p:nvPicPr>
          <p:cNvPr id="11" name="Picture 1" descr="C:\Documents and Settings\luna.TATIANA\Мои документы\Новый учебный год\КМО физика 2007-2008\smile1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6376" y="5517232"/>
            <a:ext cx="85725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97802" y="0"/>
            <a:ext cx="382944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Отвечайка: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8" y="1412775"/>
            <a:ext cx="8460432" cy="90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1. Какой раздел физики мы изучаем?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1916831"/>
            <a:ext cx="8460432" cy="90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2. Что изучает механика?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2420887"/>
            <a:ext cx="8460432" cy="90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3. Какие разделы включает механика?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3568" y="2924943"/>
            <a:ext cx="8460432" cy="90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4. Что изучает кинематика?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3568" y="3428999"/>
            <a:ext cx="8460432" cy="90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5. А что является причиной движения тел?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26064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Снег падает на землю….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6135687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….под влиянием СИЛЫ тяжести.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4034" name="Picture 2" descr="http://www.ironi.ru/img/lumb_img/67b322556f7c_3EDC/snow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980728"/>
            <a:ext cx="3744416" cy="4860253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44036" name="Picture 4" descr="http://www.fromdatestodiapers.com/wp-content/uploads/2010/02/Snowflak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908720"/>
            <a:ext cx="1115616" cy="12259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4" descr="http://www.fromdatestodiapers.com/wp-content/uploads/2010/02/Snowflak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76672"/>
            <a:ext cx="1115616" cy="12259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4" descr="http://www.fromdatestodiapers.com/wp-content/uploads/2010/02/Snowflak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260648"/>
            <a:ext cx="1115616" cy="12259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4" descr="http://www.fromdatestodiapers.com/wp-content/uploads/2010/02/Snowflak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752"/>
            <a:ext cx="1115616" cy="12259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4" descr="http://www.fromdatestodiapers.com/wp-content/uploads/2010/02/Snowflak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620688"/>
            <a:ext cx="1115616" cy="12259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4" descr="http://www.fromdatestodiapers.com/wp-content/uploads/2010/02/Snowflak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692696"/>
            <a:ext cx="1115616" cy="12259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4" descr="http://www.fromdatestodiapers.com/wp-content/uploads/2010/02/Snowflak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836712"/>
            <a:ext cx="1115616" cy="12259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4" descr="http://www.fromdatestodiapers.com/wp-content/uploads/2010/02/Snowflak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836712"/>
            <a:ext cx="1115616" cy="12259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0.00208 0.6143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0.00208 0.6143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0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0.00208 0.6143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0.00208 0.6143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0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0.00208 0.6143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0.00208 0.6143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0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0.00208 0.6143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0.00208 0.6143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26064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На машину при торможении действует….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6135687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…. СИЛА трения.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6082" name="Picture 2" descr="http://www.autosuper.ru/files/cad/1544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7722" y="548680"/>
            <a:ext cx="2496277" cy="18722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1481E-6 L -0.66285 0.51458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1" y="2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26064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Мяч отскакивает от земли под действием….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6135687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…. СИЛЫ упругости.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7108" name="Picture 4" descr="http://upload.wikimedia.org/wikipedia/commons/thumb/e/ec/Soccer_ball.svg/600px-Soccer_ball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548680"/>
            <a:ext cx="1512168" cy="1512168"/>
          </a:xfrm>
          <a:prstGeom prst="rect">
            <a:avLst/>
          </a:prstGeom>
          <a:noFill/>
        </p:spPr>
      </p:pic>
      <p:pic>
        <p:nvPicPr>
          <p:cNvPr id="47110" name="Picture 6" descr="http://www.56047.ru/shop/products_pictures/myachik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4664"/>
            <a:ext cx="1944216" cy="19442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47113" name="Picture 9" descr="http://zozzled.files.wordpress.com/2010/01/uk-flag-bal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988840"/>
            <a:ext cx="1800200" cy="180020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47117" name="Picture 13" descr="http://www.astpetrosport.ru/images/bball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1628800"/>
            <a:ext cx="1905000" cy="1905000"/>
          </a:xfrm>
          <a:prstGeom prst="rect">
            <a:avLst/>
          </a:prstGeom>
          <a:noFill/>
        </p:spPr>
      </p:pic>
      <p:pic>
        <p:nvPicPr>
          <p:cNvPr id="47119" name="Picture 15" descr="http://www.akadeti.ru/_upload/il/4229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260648"/>
            <a:ext cx="1943497" cy="22006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4444E-6 C -0.00122 0.02291 -0.00365 0.04375 -0.00504 0.06666 C -0.00486 0.08958 -0.00938 0.24884 5.55556E-7 0.29791 C 0.00243 0.35185 0.00434 0.40671 0.0099 0.46018 C 0.01094 0.51759 0.00712 0.53333 0.01493 0.57337 C 0.01545 0.58425 0.0158 0.5956 0.01667 0.60671 C 0.01753 0.61851 0.01996 0.64212 0.01996 0.64212 C 0.02049 0.65347 0.01944 0.66458 0.02153 0.67546 C 0.02205 0.67824 0.02361 0.67106 0.025 0.66898 C 0.0276 0.66481 0.03333 0.65763 0.03333 0.65763 C 0.03628 0.6324 0.04288 0.60856 0.04826 0.58425 C 0.05226 0.56666 0.05382 0.54861 0.05833 0.53125 C 0.05955 0.51828 0.0592 0.49606 0.06667 0.4868 C 0.07118 0.47175 0.07014 0.46087 0.07656 0.44675 C 0.08073 0.42731 0.08524 0.40856 0.09323 0.3912 C 0.09531 0.38055 0.09896 0.36435 0.1033 0.35555 C 0.10556 0.33935 0.10816 0.3162 0.11493 0.30231 C 0.11684 0.29282 0.12031 0.2868 0.12326 0.27777 C 0.12621 0.26898 0.12656 0.25972 0.12986 0.25115 C 0.1316 0.2375 0.1342 0.22106 0.14167 0.21111 C 0.14392 0.20185 0.14479 0.19097 0.14826 0.1824 C 0.15087 0.17638 0.15469 0.17106 0.1566 0.16458 C 0.16319 0.14259 0.15729 0.16365 0.16163 0.14444 C 0.16267 0.14004 0.16493 0.13125 0.16493 0.13125 C 0.16736 0.10972 0.1724 0.07939 0.18819 0.06898 C 0.20434 0.08935 0.19045 0.0699 0.19323 0.14236 C 0.19392 0.15856 0.19722 0.17199 0.20156 0.1868 C 0.20208 0.1949 0.20226 0.203 0.2033 0.21111 C 0.20486 0.22291 0.20677 0.22361 0.2099 0.23333 C 0.21354 0.24444 0.2158 0.25717 0.21823 0.26898 C 0.22031 0.27847 0.22135 0.28842 0.22326 0.29791 C 0.22413 0.30231 0.22656 0.31111 0.22656 0.31111 C 0.22882 0.34305 0.22708 0.32754 0.2316 0.35787 C 0.23246 0.36342 0.23524 0.36805 0.23663 0.37337 C 0.23819 0.38703 0.24115 0.4 0.24323 0.41342 C 0.24549 0.42847 0.24618 0.4456 0.25 0.46018 C 0.25191 0.48078 0.25521 0.50185 0.25833 0.52222 C 0.25885 0.53564 0.25868 0.54884 0.2599 0.56226 C 0.26059 0.56898 0.26493 0.57615 0.26667 0.58217 C 0.2717 0.59953 0.27517 0.61319 0.2849 0.62685 C 0.28767 0.6162 0.29115 0.60763 0.29496 0.59791 C 0.29826 0.57893 0.29635 0.5655 0.30486 0.54884 C 0.3066 0.53819 0.31094 0.51851 0.31667 0.51087 C 0.32031 0.47523 0.31545 0.51087 0.32153 0.4868 C 0.32552 0.47106 0.3276 0.45486 0.33333 0.44004 C 0.33611 0.4206 0.34323 0.40393 0.34653 0.38449 C 0.35052 0.35995 0.35573 0.33564 0.3599 0.31111 C 0.36059 0.28425 0.3566 0.22523 0.36996 0.19791 C 0.37187 0.18634 0.37448 0.175 0.38333 0.17129 C 0.38611 0.17199 0.38924 0.17152 0.39167 0.17337 C 0.39601 0.17662 0.39427 0.18217 0.39653 0.1868 C 0.39774 0.18935 0.39983 0.1912 0.40156 0.19351 C 0.40573 0.20879 0.4066 0.22453 0.4099 0.24004 C 0.41649 0.27106 0.42309 0.30185 0.4283 0.33333 C 0.42882 0.34143 0.43021 0.34976 0.42986 0.35787 C 0.42969 0.36111 0.42674 0.36342 0.42656 0.36666 C 0.42621 0.37939 0.42743 0.39189 0.4283 0.40462 C 0.43003 0.42708 0.43698 0.44907 0.43993 0.47129 C 0.44219 0.48865 0.44323 0.50254 0.45 0.51759 C 0.4526 0.52361 0.45833 0.53564 0.45833 0.53564 C 0.46198 0.55578 0.46806 0.57638 0.47656 0.59351 C 0.47795 0.60763 0.48056 0.61574 0.48333 0.62893 C 0.48385 0.63125 0.48351 0.63402 0.4849 0.63564 C 0.48889 0.63981 0.49826 0.64421 0.49826 0.64421 C 0.50139 0.63287 0.50295 0.62106 0.50486 0.60879 C 0.50764 0.59166 0.50503 0.60787 0.5099 0.59097 C 0.51267 0.58125 0.51285 0.57037 0.51493 0.56018 C 0.51615 0.53032 0.51875 0.50625 0.52326 0.47754 C 0.52465 0.45763 0.52222 0.45208 0.53333 0.44236 C 0.53559 0.42962 0.54306 0.42222 0.54826 0.41111 C 0.55521 0.39629 0.55729 0.37916 0.56667 0.36666 C 0.57031 0.35162 0.5651 0.36944 0.57326 0.35347 C 0.57431 0.35162 0.57396 0.34861 0.575 0.34675 C 0.58125 0.33564 0.58108 0.3368 0.58819 0.33333 C 0.59306 0.33981 0.59514 0.34699 0.6 0.35347 C 0.60121 0.36597 0.60139 0.37638 0.6066 0.3868 C 0.60851 0.40393 0.6125 0.41828 0.61823 0.43333 C 0.62118 0.44097 0.6283 0.45555 0.6283 0.45555 C 0.63003 0.46296 0.63368 0.46574 0.6349 0.47337 C 0.63941 0.50185 0.63437 0.49027 0.64167 0.50462 C 0.64427 0.5155 0.64774 0.52546 0.65156 0.53564 C 0.65538 0.54583 0.65625 0.55787 0.65833 0.56898 C 0.66111 0.5824 0.66771 0.5956 0.67153 0.60879 C 0.67465 0.62013 0.67812 0.63287 0.67986 0.64421 C 0.6816 0.65555 0.68125 0.66041 0.68819 0.66643 C 0.69774 0.6625 0.68993 0.66805 0.69496 0.65763 C 0.69635 0.65532 0.69826 0.65347 0.7 0.65092 C 0.70226 0.64166 0.70729 0.63587 0.7099 0.62685 C 0.71198 0.61944 0.71667 0.60462 0.71667 0.60462 C 0.7184 0.59004 0.72066 0.58333 0.7283 0.57337 C 0.73212 0.55671 0.72691 0.57685 0.73333 0.56018 C 0.73733 0.54953 0.73767 0.53703 0.74167 0.52685 C 0.74253 0.5243 0.74427 0.52245 0.74496 0.52013 C 0.75208 0.49699 0.74444 0.50231 0.75486 0.49791 C 0.75712 0.49861 0.77153 0.50185 0.775 0.50671 C 0.7776 0.51018 0.77743 0.5162 0.77986 0.52013 C 0.78351 0.52615 0.7875 0.53217 0.79167 0.53796 C 0.79427 0.54814 0.79271 0.55138 0.8 0.55763 C 0.80399 0.57523 0.80382 0.59305 0.8066 0.61087 C 0.80816 0.62129 0.81076 0.62824 0.81319 0.63796 C 0.81719 0.65347 0.81944 0.66736 0.825 0.68217 " pathEditMode="relative" ptsTypes="ffffffffffffffffffffffffffffffffffffffffffffffffffffffffffffffffffffffffffffffffffffffffffffffffffffA">
                                      <p:cBhvr>
                                        <p:cTn id="6" dur="30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C 0.00174 0.1595 -0.00087 0.32061 0.00677 0.4801 C 0.00764 0.49653 0.01667 0.52639 0.01997 0.54445 C 0.02344 0.5845 0.01893 0.65649 0.02674 0.68681 C 0.02969 0.66922 0.02587 0.68612 0.03334 0.66899 C 0.03698 0.66065 0.03889 0.65255 0.0434 0.64445 C 0.04584 0.63426 0.05018 0.62408 0.05504 0.61551 C 0.06059 0.59584 0.06806 0.57871 0.075 0.55996 C 0.0783 0.55093 0.08351 0.5426 0.08663 0.53334 C 0.09323 0.51413 0.104 0.4838 0.11511 0.46899 C 0.11979 0.45325 0.1283 0.44098 0.13507 0.42663 C 0.13733 0.42176 0.1375 0.41551 0.14011 0.41112 C 0.14132 0.40903 0.14358 0.40857 0.14497 0.40672 C 0.16146 0.38218 0.14844 0.39468 0.16007 0.3845 C 0.16111 0.38149 0.16129 0.37732 0.16337 0.3757 C 0.16493 0.37454 0.16684 0.37663 0.1684 0.37778 C 0.17136 0.38033 0.17396 0.3838 0.17674 0.38681 C 0.18021 0.40672 0.175 0.38635 0.18334 0.4 C 0.19271 0.41528 0.1757 0.39862 0.19011 0.41112 C 0.19358 0.43125 0.2066 0.44422 0.21337 0.46227 C 0.22327 0.48866 0.2316 0.49977 0.24497 0.52454 C 0.2507 0.53542 0.25677 0.54815 0.26511 0.55556 C 0.27275 0.57084 0.2757 0.57871 0.28837 0.58889 C 0.29479 0.60186 0.30365 0.61158 0.31163 0.62223 C 0.32257 0.63681 0.30729 0.62176 0.31997 0.63334 C 0.32275 0.64422 0.32622 0.65163 0.33334 0.65788 C 0.33438 0.66088 0.33525 0.66389 0.33663 0.66667 C 0.3375 0.66852 0.33941 0.66922 0.34011 0.67107 C 0.34566 0.68565 0.33663 0.6757 0.3467 0.6845 C 0.35417 0.66945 0.34757 0.68519 0.35174 0.65348 C 0.35243 0.64885 0.35504 0.64005 0.35504 0.64005 C 0.35643 0.61644 0.35625 0.5926 0.35834 0.56899 C 0.35938 0.55695 0.36389 0.54491 0.36667 0.53334 C 0.3684 0.51783 0.37222 0.50139 0.37674 0.48681 C 0.37813 0.48218 0.38004 0.47778 0.38177 0.47338 C 0.38281 0.47107 0.38438 0.46922 0.38507 0.46667 C 0.38715 0.46019 0.38802 0.45325 0.39011 0.44676 C 0.3908 0.44422 0.39254 0.44237 0.3934 0.44005 C 0.39861 0.42663 0.40313 0.4044 0.41337 0.39561 C 0.41441 0.3926 0.41459 0.38843 0.41667 0.38681 C 0.42084 0.38357 0.42639 0.39746 0.42674 0.39792 C 0.42986 0.40325 0.43334 0.40811 0.43663 0.41343 C 0.44063 0.41991 0.44844 0.43334 0.44844 0.43334 C 0.45347 0.4551 0.44393 0.4169 0.45677 0.45116 C 0.45799 0.45463 0.45695 0.45903 0.45834 0.46227 C 0.46094 0.46899 0.46736 0.47663 0.4717 0.48218 C 0.47587 0.49838 0.46997 0.47987 0.4783 0.49329 C 0.48872 0.51019 0.475 0.49607 0.48663 0.50672 C 0.49462 0.522 0.48872 0.51158 0.50677 0.53565 C 0.51042 0.54051 0.51372 0.54561 0.51667 0.55116 C 0.51806 0.55371 0.51806 0.55788 0.51997 0.55996 C 0.5217 0.56204 0.52448 0.56158 0.52674 0.56227 C 0.53438 0.57084 0.53889 0.58125 0.54844 0.5845 C 0.55834 0.60463 0.57535 0.62246 0.59167 0.63334 C 0.6007 0.65163 0.58889 0.63056 0.6 0.64237 C 0.61042 0.65348 0.59445 0.64584 0.61007 0.65116 C 0.61337 0.65417 0.61667 0.65695 0.61997 0.65996 C 0.6217 0.66158 0.625 0.66459 0.625 0.66459 C 0.62986 0.65163 0.6309 0.64561 0.63837 0.63565 C 0.64601 0.61482 0.63594 0.63913 0.65 0.61783 C 0.65156 0.61528 0.65139 0.61112 0.6533 0.60903 C 0.65886 0.60255 0.67153 0.6 0.6783 0.59561 C 0.68733 0.59862 0.6882 0.60325 0.69497 0.60903 C 0.69809 0.61158 0.70174 0.61343 0.70504 0.61551 C 0.71129 0.62825 0.72396 0.6338 0.73334 0.64237 C 0.73785 0.64653 0.74115 0.65278 0.74497 0.65788 C 0.7507 0.66551 0.76459 0.67454 0.7717 0.68218 C 0.77222 0.6845 0.77344 0.68889 0.77344 0.68889 " pathEditMode="relative" ptsTypes="fffffffffffffffffffffffffffffffffffffffffffffffffffffffffffffffffffA">
                                      <p:cBhvr>
                                        <p:cTn id="9" dur="3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7.77778E-6 C 0.02361 0.15138 -0.03629 0.31805 0.00659 0.46226 C 0.01041 0.44259 0.01475 0.42708 0.0217 0.40879 C 0.025 0.3905 0.02916 0.37013 0.03507 0.35323 C 0.03732 0.34698 0.04114 0.34166 0.0434 0.33541 C 0.06232 0.2831 0.07708 0.22847 0.09809 0.17777 C 0.10173 0.15555 0.09896 0.17013 0.11007 0.13541 C 0.12257 0.09675 0.12847 0.05393 0.14496 0.01782 C 0.14861 -0.01089 0.14357 0.01898 0.15173 -0.00672 C 0.15642 -0.02177 0.15816 -0.03311 0.16493 -0.04677 C 0.16701 -0.05695 0.17014 -0.06528 0.1717 -0.0757 C 0.17326 -0.09977 0.17743 -0.12153 0.18333 -0.14445 C 0.18854 -0.12431 0.18021 -0.15811 0.18663 -0.10903 C 0.19045 -0.0801 0.19791 -0.04885 0.20659 -0.02223 C 0.21215 0.01643 0.2085 -0.00579 0.2184 0.04444 C 0.21996 0.05231 0.21944 0.06111 0.2217 0.06874 C 0.23316 0.11087 0.2533 0.16782 0.26996 0.20879 C 0.27291 0.23101 0.27639 0.25393 0.28159 0.27546 C 0.28507 0.2905 0.2934 0.3199 0.2934 0.3199 C 0.29687 0.35948 0.31093 0.39768 0.31996 0.43541 C 0.32048 0.44212 0.31892 0.44999 0.3217 0.45555 C 0.32361 0.45925 0.32239 0.44652 0.32326 0.44212 C 0.32621 0.42777 0.33003 0.41411 0.33663 0.40208 C 0.34843 0.35532 0.35503 0.30671 0.36666 0.25995 C 0.371 0.24236 0.37378 0.22569 0.38003 0.20879 C 0.38333 0.1905 0.3875 0.17013 0.3934 0.15323 C 0.39566 0.14698 0.3993 0.14166 0.40173 0.13541 C 0.40434 0.12893 0.40625 0.12222 0.40833 0.1155 C 0.42031 0.07661 0.43159 0.02106 0.43663 -0.02014 C 0.44097 -0.10093 0.4401 -0.08866 0.44149 -0.22223 C 0.44635 -0.18519 0.45312 -0.15001 0.46007 -0.11343 C 0.46961 -0.06227 0.47656 -0.01019 0.48836 0.04004 C 0.50034 0.09143 0.50764 0.1456 0.51823 0.19768 C 0.52187 0.21458 0.52048 0.2243 0.525 0.24004 C 0.52795 0.25069 0.53211 0.26041 0.53507 0.27106 C 0.54757 0.31782 0.55659 0.36805 0.5717 0.41319 C 0.5783 0.4331 0.58889 0.47476 0.60173 0.49097 C 0.60451 0.48356 0.60885 0.47685 0.61007 0.46874 C 0.61111 0.45902 0.61284 0.45138 0.61493 0.44212 C 0.61545 0.43541 0.61545 0.4287 0.61649 0.42222 C 0.61718 0.41967 0.61944 0.41805 0.61996 0.4155 C 0.62118 0.40902 0.62048 0.40208 0.6217 0.3956 C 0.62448 0.378 0.62708 0.37476 0.63333 0.35995 C 0.6375 0.31782 0.64687 0.27615 0.65659 0.23541 C 0.65868 0.22661 0.65972 0.21759 0.66163 0.20879 C 0.66354 0.19999 0.66666 0.18217 0.66666 0.18217 C 0.67534 0.19745 0.68437 0.21296 0.68993 0.23101 C 0.6967 0.25323 0.69878 0.27476 0.71007 0.29328 C 0.71423 0.32314 0.72847 0.34675 0.73836 0.37337 C 0.7401 0.38819 0.74514 0.40069 0.75173 0.41319 C 0.75277 0.42083 0.75382 0.43055 0.75659 0.43773 C 0.75746 0.44027 0.75902 0.44212 0.76007 0.44444 C 0.7625 0.45023 0.76493 0.45601 0.76666 0.46226 C 0.76857 0.46944 0.775 0.48217 0.775 0.48217 C 0.77951 0.47013 0.78264 0.46087 0.78993 0.45115 C 0.7967 0.42476 0.80902 0.40023 0.8184 0.37546 C 0.82083 0.3618 0.81892 0.36828 0.82673 0.35323 C 0.8283 0.35023 0.83159 0.34444 0.83159 0.34444 C 0.83211 0.34143 0.83125 0.3368 0.83333 0.33541 C 0.83524 0.33425 0.8375 0.33749 0.83836 0.34004 C 0.83993 0.34398 0.83923 0.34884 0.83993 0.35323 C 0.84027 0.35555 0.8408 0.35786 0.84166 0.35995 C 0.84739 0.37499 0.85156 0.38981 0.86163 0.39999 C 0.87222 0.42337 0.86302 0.40138 0.8684 0.41782 C 0.86944 0.42083 0.8717 0.42661 0.8717 0.42661 " pathEditMode="relative" ptsTypes="ffffffffffffffffffffffffffffffffffffffffffffffffffffffffffffffffA">
                                      <p:cBhvr>
                                        <p:cTn id="12" dur="3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611 -0.00579 C -0.13021 -0.00347 -0.12587 0.00185 -0.12118 0.00741 C -0.11823 0.01088 -0.11285 0.01852 -0.11285 0.01852 C -0.11059 0.03032 -0.10469 0.03703 -0.09948 0.04745 C -0.09844 0.04977 -0.09618 0.05416 -0.09618 0.05416 C -0.0941 0.06504 -0.09305 0.07338 -0.08941 0.0831 C -0.08316 0.1 -0.08889 0.07685 -0.08281 0.10092 C -0.07864 0.11759 -0.0743 0.13472 -0.07118 0.15185 C -0.06875 0.16504 -0.06649 0.18958 -0.05937 0.19861 C -0.05816 0.20393 -0.05573 0.20879 -0.05451 0.21412 C -0.05347 0.21852 -0.05382 0.22315 -0.05278 0.22754 C -0.05208 0.23009 -0.05035 0.23194 -0.04948 0.23426 C -0.04861 0.23634 -0.0467 0.24537 -0.04618 0.24745 C -0.04566 0.25254 -0.04548 0.25787 -0.04444 0.26296 C -0.04132 0.27824 -0.03976 0.26597 -0.04271 0.2787 C -0.0401 0.28912 -0.03819 0.2993 -0.03611 0.30972 C -0.03559 0.32014 -0.03611 0.33055 -0.03437 0.34074 C -0.03385 0.34375 -0.03073 0.34491 -0.02951 0.34745 C -0.02847 0.34953 -0.0283 0.35185 -0.02778 0.35416 C -0.02396 0.39745 -0.02344 0.42685 -0.02448 0.47407 C -0.02101 0.4919 -0.02187 0.52106 -0.00937 0.53194 C -0.00781 0.5456 -0.00729 0.55208 -0.00104 0.56296 C 0.00052 0.57639 0.00278 0.59074 0.00729 0.60301 C 0.01892 0.63379 0.01077 0.60463 0.01563 0.62315 C 0.01719 0.6118 0.01771 0.5956 0.02396 0.5875 C 0.02674 0.57176 0.0375 0.55231 0.04392 0.53866 C 0.05017 0.52523 0.05573 0.50023 0.06389 0.48981 C 0.06823 0.47291 0.07604 0.45856 0.08229 0.44305 C 0.08524 0.43588 0.08698 0.42778 0.09063 0.42083 C 0.09288 0.41643 0.09566 0.41227 0.09722 0.40741 C 0.10417 0.38403 0.11181 0.36111 0.12049 0.33866 C 0.12344 0.33078 0.12465 0.32199 0.12726 0.31412 C 0.13542 0.28935 0.12413 0.32639 0.13715 0.2919 C 0.14913 0.26018 0.1342 0.29166 0.14392 0.27199 C 0.14792 0.24861 0.14149 0.28125 0.15226 0.24977 C 0.15347 0.24629 0.15261 0.24213 0.15382 0.23866 C 0.15556 0.23379 0.15833 0.22963 0.16059 0.22523 C 0.1625 0.21713 0.16823 0.20023 0.17049 0.19421 C 0.1717 0.19074 0.17396 0.18842 0.17552 0.18518 C 0.17674 0.18241 0.17778 0.1794 0.17882 0.17639 C 0.18299 0.16366 0.19028 0.15092 0.19392 0.13866 C 0.19809 0.12453 0.19514 0.13032 0.20226 0.12083 C 0.20833 0.10069 0.21771 0.08148 0.23386 0.07407 C 0.23594 0.07129 0.24184 0.06273 0.24549 0.06296 C 0.25122 0.06342 0.26215 0.06967 0.26215 0.06967 C 0.26441 0.07268 0.26649 0.07592 0.26892 0.0787 C 0.27361 0.08379 0.28004 0.08565 0.28386 0.0919 C 0.29184 0.10509 0.28767 0.10023 0.29549 0.10741 C 0.29774 0.1118 0.29948 0.11713 0.30226 0.12083 C 0.30399 0.12315 0.30712 0.12291 0.30868 0.12523 C 0.3099 0.12685 0.30955 0.12986 0.31042 0.13194 C 0.31181 0.13518 0.31406 0.1375 0.31563 0.14074 C 0.31702 0.14352 0.31788 0.14676 0.31892 0.14977 C 0.31962 0.15185 0.31962 0.1544 0.32049 0.15648 C 0.32274 0.16134 0.32622 0.16504 0.32882 0.16967 C 0.33281 0.18518 0.34219 0.19676 0.34722 0.21203 C 0.35035 0.22153 0.35174 0.23171 0.35538 0.24074 C 0.3658 0.26528 0.37396 0.28958 0.38056 0.31643 C 0.3809 0.32106 0.38142 0.33611 0.38386 0.34305 C 0.38802 0.3544 0.38663 0.34491 0.38889 0.35648 C 0.39149 0.36991 0.39306 0.38264 0.39896 0.39421 C 0.40278 0.41041 0.40625 0.42685 0.41059 0.44305 C 0.41337 0.45416 0.41511 0.45578 0.41719 0.46759 C 0.41858 0.47569 0.41945 0.48379 0.42049 0.4919 C 0.42101 0.49514 0.42309 0.49768 0.42396 0.50092 C 0.42917 0.51921 0.43177 0.53842 0.43715 0.55648 C 0.43889 0.57014 0.44097 0.58171 0.44549 0.59421 C 0.44601 0.59791 0.44653 0.60162 0.44722 0.60532 C 0.44809 0.60972 0.45035 0.61852 0.45035 0.61852 C 0.45087 0.61643 0.45122 0.61389 0.45208 0.61203 C 0.45295 0.61018 0.45469 0.60926 0.45538 0.60741 C 0.45868 0.59907 0.45712 0.59236 0.46215 0.58518 C 0.46215 0.58426 0.46372 0.55764 0.46563 0.55185 C 0.46806 0.54444 0.47188 0.54213 0.47552 0.53634 C 0.48177 0.52616 0.48368 0.51528 0.49219 0.50741 C 0.50087 0.49028 0.51285 0.47453 0.52552 0.46296 C 0.52778 0.46088 0.52847 0.45648 0.53056 0.45416 C 0.53577 0.44815 0.53837 0.44768 0.54392 0.44537 C 0.55017 0.43703 0.55347 0.42685 0.56215 0.42315 C 0.56736 0.41319 0.57379 0.41041 0.58229 0.40741 C 0.58386 0.40602 0.58542 0.40393 0.58715 0.40301 C 0.58924 0.40185 0.59202 0.40254 0.59392 0.40092 C 0.59722 0.39815 0.59948 0.39352 0.60226 0.38981 C 0.60469 0.38657 0.61962 0.38264 0.62396 0.38078 C 0.63854 0.39051 0.64462 0.40856 0.65556 0.42315 C 0.65747 0.42569 0.66024 0.42708 0.66215 0.42963 C 0.6658 0.43449 0.66892 0.44004 0.67222 0.44537 C 0.67813 0.45463 0.68281 0.46528 0.69063 0.47199 C 0.70347 0.49514 0.68715 0.46852 0.70226 0.48518 C 0.70382 0.4868 0.70417 0.49004 0.70556 0.4919 C 0.70695 0.49375 0.70903 0.49467 0.71059 0.49629 C 0.71129 0.49699 0.71163 0.49791 0.71215 0.49861 " pathEditMode="relative" ptsTypes="fffffffffffffffffffffffffffffffffffffffffffffffffffffffffffffffffffffffffffffffffffffffffffA">
                                      <p:cBhvr>
                                        <p:cTn id="15" dur="3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185E-6 C 0.01007 0.02222 0.00104 -0.00069 0.00677 0.02431 C 0.01077 0.0419 0.01736 0.05718 0.02344 0.07338 C 0.02465 0.08009 0.02518 0.08681 0.02674 0.09329 C 0.03386 0.1213 0.02639 0.08565 0.03334 0.1088 C 0.04028 0.13171 0.04566 0.15347 0.05504 0.17546 C 0.06233 0.19259 0.07049 0.2088 0.07674 0.22662 C 0.08577 0.25208 0.09618 0.27662 0.10504 0.30208 C 0.10729 0.3088 0.10955 0.31551 0.11163 0.32222 C 0.11302 0.32662 0.11372 0.33125 0.11511 0.33542 C 0.11597 0.33796 0.11736 0.33982 0.1184 0.34213 C 0.12014 0.34653 0.12205 0.35093 0.12344 0.35556 C 0.13038 0.3787 0.13472 0.40347 0.14167 0.42662 C 0.1434 0.45625 0.14306 0.48588 0.14497 0.51551 C 0.14514 0.51782 0.14584 0.51088 0.1467 0.5088 C 0.15347 0.49074 0.14722 0.51273 0.15174 0.4956 C 0.1566 0.4537 0.14757 0.51945 0.16163 0.46435 C 0.17622 0.40671 0.16163 0.4581 0.17344 0.42662 C 0.18056 0.40741 0.1849 0.38611 0.19167 0.36667 C 0.20174 0.33796 0.21389 0.31019 0.225 0.28218 C 0.24097 0.24144 0.25452 0.19861 0.26997 0.15764 C 0.28229 0.12477 0.29514 0.09236 0.30834 0.05995 C 0.32049 0.03009 0.32986 -0.00301 0.34167 -0.03333 C 0.34757 -0.04838 0.3533 -0.06343 0.36007 -0.07778 C 0.36285 -0.0838 0.36597 -0.08935 0.3684 -0.0956 C 0.379 -0.12245 0.38733 -0.15 0.4 -0.17569 C 0.40209 -0.18588 0.40573 -0.1956 0.41007 -0.2044 C 0.41233 -0.21759 0.41459 -0.21435 0.41667 -0.22893 C 0.41806 -0.20741 0.41927 -0.18518 0.4283 -0.16667 C 0.4316 -0.15023 0.43889 -0.13611 0.4434 -0.12014 C 0.44827 -0.10347 0.45226 -0.08727 0.45834 -0.07106 C 0.46406 -0.03657 0.4599 -0.05764 0.47344 -0.00903 C 0.47726 0.00463 0.47726 0.02014 0.48177 0.03333 C 0.4941 0.06945 0.49913 0.10787 0.51007 0.14445 C 0.51215 0.15139 0.5158 0.15764 0.5184 0.16435 C 0.51979 0.16782 0.52066 0.17176 0.5217 0.17546 C 0.52726 0.21667 0.53802 0.25532 0.54011 0.29769 C 0.5434 0.36505 0.54531 0.43264 0.54844 0.5 C 0.55573 0.47014 0.56493 0.44028 0.57674 0.4132 C 0.57813 0.40995 0.58004 0.40718 0.58177 0.4044 C 0.58334 0.40208 0.58542 0.40023 0.58663 0.39769 C 0.59184 0.38634 0.59306 0.37153 0.6 0.36227 C 0.60816 0.35139 0.61215 0.34005 0.6184 0.32662 C 0.62222 0.31852 0.63177 0.3044 0.63177 0.3044 C 0.63646 0.28472 0.62847 0.31574 0.6467 0.27546 C 0.64844 0.27176 0.64948 0.26736 0.65174 0.26435 C 0.654 0.26134 0.65729 0.25995 0.66007 0.25764 C 0.66858 0.23958 0.67865 0.22824 0.68837 0.21111 C 0.70729 0.17824 0.68959 0.20741 0.71667 0.16435 C 0.72049 0.15833 0.72379 0.15162 0.7283 0.14653 C 0.73698 0.13681 0.74653 0.12778 0.75504 0.11782 C 0.75799 0.11435 0.76007 0.10972 0.76337 0.10671 C 0.76667 0.1037 0.77344 0.09769 0.77344 0.09769 " pathEditMode="relative" ptsTypes="ffffffffffffffffffffffffffffffffffffffffffffffffffffA">
                                      <p:cBhvr>
                                        <p:cTn id="18" dur="30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26064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Олень везет на санках Деда Мороза, преодолевая….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5733256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…. СИЛУ трения санок о снег и СИЛУ тяжести, действующие на Деда Мороза и санки.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8132" name="Picture 4" descr="http://img12.nnm.ru/e/8/5/a/f/f71ae0c991914839ec102ae778f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764704"/>
            <a:ext cx="3962731" cy="2592288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96296E-6 L -0.52378 0.35695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2" name="Picture 6" descr="http://www.mountain.ru/photo/2003/chernogolovka/img/291295.jpg"/>
          <p:cNvPicPr>
            <a:picLocks noChangeAspect="1" noChangeArrowheads="1"/>
          </p:cNvPicPr>
          <p:nvPr/>
        </p:nvPicPr>
        <p:blipFill>
          <a:blip r:embed="rId2" cstate="print"/>
          <a:srcRect l="1822" t="2795" r="1630" b="3580"/>
          <a:stretch>
            <a:fillRect/>
          </a:stretch>
        </p:blipFill>
        <p:spPr bwMode="auto">
          <a:xfrm>
            <a:off x="0" y="1124744"/>
            <a:ext cx="9144000" cy="5733255"/>
          </a:xfrm>
          <a:prstGeom prst="rect">
            <a:avLst/>
          </a:prstGeom>
          <a:noFill/>
        </p:spPr>
      </p:pic>
      <p:sp>
        <p:nvSpPr>
          <p:cNvPr id="4" name="Дата 11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115616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fld id="{ECED9767-3AF1-4E66-8A4C-8EDED01221D8}" type="datetime1">
              <a:rPr lang="ru-RU" sz="1400" b="1" smtClean="0">
                <a:solidFill>
                  <a:schemeClr val="bg1"/>
                </a:solidFill>
              </a:rPr>
              <a:pPr algn="ctr"/>
              <a:t>07.11.2010</a:t>
            </a:fld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6" name="Номер слайда 12"/>
          <p:cNvSpPr txBox="1">
            <a:spLocks/>
          </p:cNvSpPr>
          <p:nvPr/>
        </p:nvSpPr>
        <p:spPr>
          <a:xfrm>
            <a:off x="8748464" y="6340475"/>
            <a:ext cx="395536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EC70B2-6D5F-49C2-B56C-FEC931630DE2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26064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При полете самолета на него действуют….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5733256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…. СИЛА тяги двигателей, СИЛА притяжения Земли и СИЛА воздушных масс.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9946" name="Picture 10" descr="http://moisotik.ru/content/animation/avia/planes_2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-1332656" y="764704"/>
            <a:ext cx="1143000" cy="762000"/>
          </a:xfrm>
          <a:prstGeom prst="rect">
            <a:avLst/>
          </a:prstGeom>
          <a:noFill/>
        </p:spPr>
      </p:pic>
      <p:pic>
        <p:nvPicPr>
          <p:cNvPr id="39948" name="Picture 12" descr="http://moisotik.ru/content/animation/avia/planes_2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0" y="908720"/>
            <a:ext cx="1143000" cy="762000"/>
          </a:xfrm>
          <a:prstGeom prst="rect">
            <a:avLst/>
          </a:prstGeom>
          <a:noFill/>
        </p:spPr>
      </p:pic>
      <p:pic>
        <p:nvPicPr>
          <p:cNvPr id="39950" name="Picture 14" descr="http://moisotik.ru/content/animation/avia/planes_2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233626" flipH="1">
            <a:off x="-1254902" y="6801643"/>
            <a:ext cx="114300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389 -0.07662 C -0.10486 -0.07037 -0.09687 -0.05417 -0.08715 -0.05278 C -0.07378 -0.05093 -0.06076 -0.05023 -0.04722 -0.04931 C -0.03646 -0.04676 -0.02865 -0.04398 -0.01858 -0.03889 C -0.01198 -0.02269 -0.00972 -0.0294 -0.00087 -0.01829 C 0.00087 -0.01597 0.00156 -0.01181 0.00365 -0.01088 C 0.00764 -0.00857 0.0125 -0.0088 0.01684 -0.00764 C 0.02188 -0.00486 0.02726 -0.00417 0.03229 -0.00093 C 0.05382 0.01366 0.02188 3.7037E-7 0.04774 0.00972 C 0.05608 0.01782 0.06267 0.02338 0.07222 0.02708 C 0.08976 0.04051 0.11372 0.0419 0.13351 0.04398 C 0.13802 0.0463 0.14375 0.04537 0.14688 0.05116 C 0.14826 0.0537 0.14913 0.05718 0.15122 0.0581 C 0.15538 0.06065 0.16042 0.05995 0.16493 0.06134 C 0.16771 0.0625 0.17083 0.06343 0.17361 0.06481 C 0.17639 0.06667 0.17934 0.07037 0.18212 0.07222 C 0.18646 0.07454 0.19566 0.07893 0.19566 0.07917 C 0.21129 0.09514 0.20365 0.09097 0.21771 0.09606 C 0.22969 0.10579 0.2408 0.11782 0.2533 0.12731 C 0.26372 0.13588 0.27934 0.13889 0.29063 0.1412 C 0.31424 0.15393 0.33993 0.15301 0.36372 0.16528 C 0.38316 0.15556 0.40278 0.17708 0.42118 0.18287 C 0.43837 0.20046 0.45694 0.20069 0.47656 0.20671 C 0.49271 0.21227 0.50712 0.22014 0.52326 0.22407 C 0.54826 0.23727 0.57274 0.24907 0.59826 0.2588 C 0.60851 0.26273 0.6151 0.27106 0.625 0.27616 C 0.6316 0.28403 0.63872 0.28565 0.64722 0.29005 C 0.65365 0.29954 0.65851 0.30069 0.66701 0.3037 C 0.6783 0.31551 0.69392 0.31898 0.70712 0.325 C 0.71545 0.32893 0.7224 0.33518 0.73108 0.33866 C 0.74549 0.34954 0.76198 0.35278 0.77778 0.35949 C 0.79063 0.36528 0.80243 0.37407 0.81528 0.38009 C 0.82344 0.38912 0.83194 0.39005 0.84167 0.39398 C 0.85955 0.4125 0.88333 0.42014 0.90382 0.4287 C 0.91163 0.43681 0.9283 0.44954 0.9283 0.44977 C 0.93385 0.45833 0.94844 0.46713 0.95677 0.47014 C 0.95903 0.47222 0.96094 0.475 0.96354 0.47708 C 0.96771 0.48009 0.97691 0.48403 0.97691 0.48449 C 0.99219 0.50023 0.99462 0.49861 1.01215 0.50833 C 1.01458 0.50995 1.01649 0.51343 1.01892 0.51528 C 1.02083 0.5169 1.03299 0.52176 1.0342 0.52199 C 1.04097 0.53171 1.04601 0.53264 1.05434 0.53588 C 1.06146 0.54745 1.07101 0.54861 1.08073 0.55324 C 1.08663 0.56227 1.09097 0.5669 1.09879 0.5706 C 1.10729 0.58449 1.09792 0.57199 1.11163 0.58102 C 1.11424 0.58241 1.11597 0.58611 1.1184 0.5875 C 1.1349 0.59861 1.15226 0.60139 1.16927 0.6088 C 1.17379 0.61574 1.1783 0.62292 1.18264 0.62963 C 1.18455 0.63241 1.18941 0.63657 1.18941 0.63727 " pathEditMode="relative" rAng="0" ptsTypes="ffffffffffffffffffffffffffffffffffffffffffffffffA">
                                      <p:cBhvr>
                                        <p:cTn id="6" dur="3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2" y="3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285 -0.03449 C 0.05035 -0.0331 0.01753 -0.02569 0.0066 -0.01875 C 0.00052 -0.01481 -0.0059 -0.0118 -0.01215 -0.00787 C -0.02552 0.0007 -0.02205 0.00301 -0.03924 0.01088 C -0.05833 0.01945 -0.08003 0.02292 -0.09913 0.03264 C -0.11198 0.03889 -0.12396 0.04931 -0.13663 0.05672 C -0.14306 0.06019 -0.15104 0.06088 -0.15747 0.06482 C -0.17917 0.07755 -0.20052 0.09398 -0.22187 0.10787 C -0.2408 0.12037 -0.21441 0.10533 -0.2342 0.12153 C -0.23872 0.125 -0.2474 0.12755 -0.25312 0.12917 C -0.26667 0.14074 -0.25122 0.12894 -0.26771 0.13727 C -0.27691 0.14213 -0.28507 0.15139 -0.29444 0.15648 C -0.31632 0.1669 -0.33889 0.17685 -0.36094 0.18565 C -0.37535 0.19792 -0.39201 0.2007 -0.40694 0.21019 C -0.42587 0.22292 -0.45 0.23079 -0.47101 0.23959 C -0.48507 0.2456 -0.49201 0.25648 -0.50868 0.26135 C -0.51441 0.27269 -0.51875 0.27199 -0.52917 0.27477 C -0.53437 0.27778 -0.53889 0.28241 -0.54358 0.28542 C -0.55903 0.29514 -0.53889 0.27778 -0.56042 0.29352 C -0.5684 0.29931 -0.575 0.30926 -0.58316 0.31505 C -0.58628 0.31713 -0.5901 0.31806 -0.59358 0.3206 C -0.60625 0.32917 -0.61667 0.33982 -0.6309 0.34468 C -0.63733 0.35718 -0.63212 0.3507 -0.64549 0.35533 C -0.64965 0.35672 -0.65799 0.36088 -0.65799 0.36111 C -0.6599 0.3625 -0.66198 0.36482 -0.66424 0.36598 C -0.66597 0.36713 -0.6684 0.36736 -0.67031 0.36898 C -0.67951 0.37616 -0.68455 0.38426 -0.69549 0.38773 C -0.70295 0.39236 -0.71076 0.39792 -0.71615 0.40625 C -0.72135 0.41459 -0.71858 0.41551 -0.72656 0.41991 C -0.73663 0.4257 -0.74913 0.42801 -0.75972 0.43079 C -0.76788 0.43635 -0.77587 0.43797 -0.78455 0.44167 C -0.79288 0.44908 -0.81198 0.45996 -0.82205 0.4632 C -0.83038 0.46968 -0.83854 0.47408 -0.8467 0.4794 C -0.85434 0.48426 -0.85712 0.49213 -0.86562 0.49514 C -0.87517 0.50324 -0.88628 0.5044 -0.89687 0.5088 C -0.91944 0.51875 -0.94167 0.53287 -0.96302 0.54676 C -0.9651 0.54792 -0.96736 0.54838 -0.96927 0.54931 C -0.97274 0.55116 -0.97691 0.55232 -0.97969 0.5544 C -0.98628 0.55926 -0.99253 0.56551 -0.99861 0.5706 C -1.0033 0.575 -1.01545 0.57616 -1.01545 0.57639 C -1.0158 0.57917 -1.0158 0.58218 -1.01719 0.58426 C -1.02083 0.5882 -1.03681 0.59537 -1.04201 0.59769 C -1.05052 0.61435 -1.06476 0.6169 -1.07743 0.62732 C -1.08663 0.63519 -1.09688 0.64098 -1.10608 0.64861 C -1.11545 0.65672 -1.12378 0.66574 -1.13333 0.67315 C -1.14635 0.68357 -1.15972 0.70047 -1.17674 0.70047 " pathEditMode="relative" rAng="0" ptsTypes="fffffffffffffffffffffffffffffffffffffffffffffA">
                                      <p:cBhvr>
                                        <p:cTn id="9" dur="3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0" y="3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2.22222E-6 C 0.00121 -0.00602 0.00521 -0.00903 0.0118 -0.01134 C 0.01684 -0.01782 0.02326 -0.01967 0.02916 -0.025 C 0.0335 -0.02916 0.03802 -0.03541 0.04271 -0.03866 C 0.04757 -0.04213 0.05399 -0.04282 0.05816 -0.04791 C 0.06389 -0.05416 0.06059 -0.05116 0.06788 -0.05671 C 0.07274 -0.06528 0.07951 -0.07129 0.0868 -0.07708 C 0.08819 -0.07963 0.08871 -0.08241 0.0908 -0.08379 C 0.09409 -0.08634 0.10243 -0.08819 0.10243 -0.08796 C 0.1092 -0.09861 0.11753 -0.10926 0.12743 -0.11528 C 0.13142 -0.1287 0.14288 -0.13472 0.15243 -0.14236 C 0.15746 -0.15092 0.16198 -0.15116 0.16996 -0.15578 C 0.17118 -0.15833 0.17187 -0.16111 0.17378 -0.16273 C 0.18073 -0.16852 0.19028 -0.16991 0.19705 -0.17616 C 0.20625 -0.18426 0.20156 -0.18171 0.21059 -0.18518 C 0.225 -0.20139 0.20607 -0.18171 0.22604 -0.19653 C 0.24218 -0.20856 0.22205 -0.1993 0.2375 -0.20555 C 0.24566 -0.22037 0.23576 -0.20555 0.24913 -0.21435 C 0.25156 -0.21597 0.25278 -0.21944 0.25503 -0.22129 C 0.25659 -0.22268 0.25885 -0.22291 0.26076 -0.22361 C 0.26215 -0.22592 0.26267 -0.22893 0.26475 -0.23032 C 0.26823 -0.23287 0.27621 -0.23472 0.27621 -0.23449 C 0.28142 -0.24421 0.28715 -0.24282 0.29548 -0.24815 C 0.31545 -0.26111 0.32517 -0.27963 0.34757 -0.28449 C 0.35503 -0.29282 0.36701 -0.29629 0.37656 -0.30023 C 0.38403 -0.30879 0.39132 -0.31041 0.4 -0.31828 C 0.40937 -0.32662 0.41962 -0.33449 0.43073 -0.33842 C 0.43524 -0.34213 0.43975 -0.34606 0.44427 -0.34977 C 0.44948 -0.35416 0.45625 -0.35486 0.46163 -0.35879 C 0.46736 -0.36319 0.48264 -0.38032 0.4908 -0.38356 C 0.49271 -0.38426 0.49479 -0.38472 0.49653 -0.38588 C 0.50139 -0.38912 0.50555 -0.39352 0.51007 -0.39722 C 0.51458 -0.40116 0.52569 -0.40602 0.52569 -0.40578 C 0.5335 -0.41574 0.54566 -0.42407 0.55625 -0.4287 C 0.55694 -0.42893 0.57951 -0.43703 0.5835 -0.44004 C 0.58958 -0.44398 0.596 -0.44791 0.60087 -0.45347 C 0.60278 -0.45602 0.60434 -0.45879 0.60659 -0.46041 C 0.60816 -0.4618 0.61059 -0.46157 0.6125 -0.4625 C 0.6217 -0.46782 0.62569 -0.47129 0.63576 -0.47384 C 0.64791 -0.48125 0.65816 -0.49375 0.67031 -0.50116 C 0.67396 -0.50324 0.6783 -0.50347 0.68177 -0.50555 C 0.68628 -0.50787 0.68941 -0.51203 0.69357 -0.51435 C 0.70069 -0.51852 0.70746 -0.5206 0.71475 -0.52361 C 0.71614 -0.525 0.71718 -0.52708 0.71875 -0.52801 C 0.72239 -0.53009 0.73021 -0.53264 0.73021 -0.53241 C 0.74166 -0.54236 0.74791 -0.53958 0.7592 -0.54606 C 0.76128 -0.54722 0.76284 -0.54977 0.7651 -0.55069 C 0.77587 -0.55602 0.76927 -0.54977 0.77847 -0.55509 C 0.80555 -0.57083 0.83125 -0.58194 0.86163 -0.58657 C 0.86875 -0.58935 0.87604 -0.59004 0.88298 -0.59328 C 0.89218 -0.59791 0.90191 -0.60278 0.91198 -0.60463 C 0.9375 -0.60903 0.96354 -0.6118 0.98923 -0.61389 C 1.00885 -0.61736 1.0276 -0.62546 1.04705 -0.62963 C 1.05538 -0.63125 1.07326 -0.6331 1.08003 -0.63403 C 1.10521 -0.64166 1.13159 -0.64074 1.15746 -0.64074 " pathEditMode="relative" rAng="0" ptsTypes="ffffffffffffffffffffffffffffffffffffffffffffffffffffffA">
                                      <p:cBhvr>
                                        <p:cTn id="12" dur="30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1" y="-3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952</Words>
  <Application>Microsoft Office PowerPoint</Application>
  <PresentationFormat>Экран (4:3)</PresentationFormat>
  <Paragraphs>153</Paragraphs>
  <Slides>23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Механическое движение. Траектория, путь, перемещение Подготовка к ГИА</dc:title>
  <cp:lastModifiedBy>Анисимова</cp:lastModifiedBy>
  <cp:revision>120</cp:revision>
  <dcterms:modified xsi:type="dcterms:W3CDTF">2010-11-07T17:14:54Z</dcterms:modified>
</cp:coreProperties>
</file>