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6" r:id="rId3"/>
    <p:sldId id="330" r:id="rId4"/>
    <p:sldId id="331" r:id="rId5"/>
    <p:sldId id="332" r:id="rId6"/>
    <p:sldId id="333" r:id="rId7"/>
    <p:sldId id="334" r:id="rId8"/>
    <p:sldId id="315" r:id="rId9"/>
    <p:sldId id="335" r:id="rId10"/>
    <p:sldId id="336" r:id="rId11"/>
    <p:sldId id="337" r:id="rId12"/>
    <p:sldId id="338" r:id="rId13"/>
    <p:sldId id="341" r:id="rId14"/>
    <p:sldId id="339" r:id="rId15"/>
    <p:sldId id="340" r:id="rId16"/>
    <p:sldId id="283" r:id="rId17"/>
    <p:sldId id="342" r:id="rId18"/>
    <p:sldId id="32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 varScale="1">
        <p:scale>
          <a:sx n="70" d="100"/>
          <a:sy n="7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Технология поиска работы. Часть 1.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B646D4-50F9-43B5-8B3F-9387354E84DC}" type="datetimeFigureOut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8D3762-6BEE-438A-8BBC-19BE3E962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6653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Технология поиска работы. Часть 1.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45EEAE-7A4B-4951-9F0C-138F6022D6CC}" type="datetimeFigureOut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1F91B2-9A5F-4527-8566-3C6B27359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428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995751-6F68-464F-A8BC-3629F9F4853A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mtClean="0"/>
              <a:t>Основы эффективного поведения на рынке труда</a:t>
            </a:r>
          </a:p>
        </p:txBody>
      </p:sp>
      <p:sp>
        <p:nvSpPr>
          <p:cNvPr id="20486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mtClean="0"/>
              <a:t>Технология поиска работы. Часть 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7012-B01F-40AE-ADE6-8A87951D75C3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6545-0C58-49F9-BA64-6DCB95D70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5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27350-F9B6-4F74-8987-0A0F36E2C1FA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F38F-28FE-41C8-8F4A-56AD79795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7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0356-5CB7-4AA1-872B-10DF538860EB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47F5-A315-429E-88E1-44608C77D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742B-4EBD-4AE1-A509-281F38B73E6C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07AE-5ED9-4427-8A65-FD7BC067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8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B67D-E8B5-4EB3-BE06-FCB668856425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B6BF-BBD8-4B5D-B302-F24E79079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67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628B-442F-4220-83F1-0FF61B22FB01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C6E0-8716-4E3E-B080-E8DFCA10D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9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80B9-E896-42E3-A09F-35BF97F70A69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38CE-2C19-4678-B1DD-A7EF8F9EA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6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0851-23FE-4E2A-A76C-91B4FD99EC6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AC24-33E5-41C0-AED5-37A4A2B9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6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F652-02CA-416E-A8F7-EFA18A40BF29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795F-4C3E-4E6D-9F22-1FFAEBDC5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1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5498-E978-44DE-A6AB-06F10B370451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496E-8773-496A-B915-7CBD5E782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5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FC09-7F33-485B-8C12-FC0CF87D6CC2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F6F2-1252-49DB-A626-59E6A29A9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8A2FC7A-FB38-418D-AB5C-7CDD1B857044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7FF0CF-6B41-40AA-A0C4-1E2ED5DA2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0" r:id="rId2"/>
    <p:sldLayoutId id="2147483787" r:id="rId3"/>
    <p:sldLayoutId id="2147483781" r:id="rId4"/>
    <p:sldLayoutId id="2147483788" r:id="rId5"/>
    <p:sldLayoutId id="2147483782" r:id="rId6"/>
    <p:sldLayoutId id="2147483783" r:id="rId7"/>
    <p:sldLayoutId id="2147483789" r:id="rId8"/>
    <p:sldLayoutId id="2147483790" r:id="rId9"/>
    <p:sldLayoutId id="2147483784" r:id="rId10"/>
    <p:sldLayoutId id="214748378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7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F53BD3-D7A2-4ECE-9E43-ACCFA5E011B1}" type="datetime1">
              <a:rPr lang="ru-RU"/>
              <a:pPr>
                <a:defRPr/>
              </a:pPr>
              <a:t>19.09.2010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4532C-041B-4BDC-9297-3894D25C97E4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639" y="2029603"/>
            <a:ext cx="8114722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Технология </a:t>
            </a:r>
          </a:p>
          <a:p>
            <a:pPr algn="ctr">
              <a:defRPr/>
            </a:pPr>
            <a:r>
              <a:rPr lang="ru-RU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поиска   работы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3321050" y="1157288"/>
            <a:ext cx="250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/>
              <a:t>Анисимова Т.В.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3956" y="4286256"/>
            <a:ext cx="44560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Этап второй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1463" y="345024"/>
            <a:ext cx="25210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ГОУ НПО ПУ №31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1985" y="5702874"/>
            <a:ext cx="1520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Гурьевск,</a:t>
            </a:r>
          </a:p>
          <a:p>
            <a:pPr algn="ctr">
              <a:defRPr/>
            </a:pPr>
            <a:r>
              <a:rPr lang="ru-RU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55776" y="2047488"/>
            <a:ext cx="635587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проанализируйте </a:t>
            </a:r>
            <a:r>
              <a:rPr lang="ru-RU" sz="2400" dirty="0"/>
              <a:t>свой голос </a:t>
            </a:r>
            <a:r>
              <a:rPr lang="ru-RU" sz="2400" dirty="0" smtClean="0"/>
              <a:t>(например, запишите на телефон);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отработайте </a:t>
            </a:r>
            <a:r>
              <a:rPr lang="ru-RU" sz="2400" dirty="0"/>
              <a:t>фразу </a:t>
            </a:r>
            <a:r>
              <a:rPr lang="ru-RU" sz="2400" dirty="0" smtClean="0"/>
              <a:t>приветствия;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подготовьте </a:t>
            </a:r>
            <a:r>
              <a:rPr lang="ru-RU" sz="2400" dirty="0"/>
              <a:t>ручку, бумагу, резюме, </a:t>
            </a:r>
            <a:r>
              <a:rPr lang="ru-RU" sz="2400" dirty="0" smtClean="0"/>
              <a:t>документы об образовании;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разузнайте заранее </a:t>
            </a:r>
            <a:r>
              <a:rPr lang="ru-RU" sz="2400" dirty="0"/>
              <a:t>информацию о </a:t>
            </a:r>
            <a:r>
              <a:rPr lang="ru-RU" sz="2400" dirty="0" smtClean="0"/>
              <a:t>работодателе;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Правила подготовки к телефонному интервью</a:t>
            </a:r>
            <a:endParaRPr lang="ru-RU" sz="28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5388" y="1600175"/>
            <a:ext cx="2112356" cy="3629025"/>
            <a:chOff x="-14722" y="851744"/>
            <a:chExt cx="2112356" cy="3629025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-4762" y="4023569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«Я звоню»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273" y1="12281" x2="15909" y2="0"/>
                          <a14:foregroundMark x1="96818" y1="32632" x2="84545" y2="0"/>
                          <a14:foregroundMark x1="21364" y1="2105" x2="40455" y2="2105"/>
                          <a14:foregroundMark x1="4545" y1="84211" x2="1364" y2="84561"/>
                          <a14:foregroundMark x1="9545" y1="82105" x2="59545" y2="89123"/>
                          <a14:foregroundMark x1="58636" y1="90175" x2="99545" y2="66316"/>
                          <a14:foregroundMark x1="8182" y1="88421" x2="37727" y2="97193"/>
                          <a14:foregroundMark x1="42273" y1="97544" x2="97727" y2="97544"/>
                          <a14:foregroundMark x1="96818" y1="96140" x2="98636" y2="66316"/>
                          <a14:backgroundMark x1="14091" y1="3509" x2="20000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22" y="1308944"/>
              <a:ext cx="2095500" cy="271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2094" y="851744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Сценарий 1: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0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9513" y="836712"/>
            <a:ext cx="50405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подготовьте </a:t>
            </a:r>
            <a:r>
              <a:rPr lang="ru-RU" sz="2400" dirty="0"/>
              <a:t>письменную заготовку </a:t>
            </a:r>
            <a:r>
              <a:rPr lang="ru-RU" sz="2400" dirty="0" smtClean="0"/>
              <a:t>из 2-3 </a:t>
            </a:r>
            <a:r>
              <a:rPr lang="ru-RU" sz="2400" dirty="0"/>
              <a:t>главных вопросов к </a:t>
            </a:r>
            <a:r>
              <a:rPr lang="ru-RU" sz="2400" dirty="0" smtClean="0"/>
              <a:t>работодателю (</a:t>
            </a:r>
            <a:r>
              <a:rPr lang="ru-RU" sz="2400" dirty="0"/>
              <a:t>о должностных обязанностях, графике </a:t>
            </a:r>
            <a:r>
              <a:rPr lang="ru-RU" sz="2400" dirty="0" smtClean="0"/>
              <a:t>работы); 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подготовьте </a:t>
            </a:r>
            <a:r>
              <a:rPr lang="ru-RU" sz="2400" dirty="0"/>
              <a:t>письменную заготовку о вашем профессиональном опыте на </a:t>
            </a:r>
            <a:r>
              <a:rPr lang="ru-RU" sz="2400" smtClean="0"/>
              <a:t>производственной практике (</a:t>
            </a:r>
            <a:r>
              <a:rPr lang="ru-RU" sz="2400" dirty="0" smtClean="0"/>
              <a:t>предприятие, </a:t>
            </a:r>
            <a:r>
              <a:rPr lang="ru-RU" sz="2400" dirty="0"/>
              <a:t>должность, период работы, выполняемые функции).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Правила подготовки к телефонному интервью</a:t>
            </a:r>
            <a:endParaRPr lang="ru-RU" sz="2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17966" y1="78794" x2="30678" y2="83576"/>
                        <a14:foregroundMark x1="14407" y1="97297" x2="28983" y2="84615"/>
                        <a14:foregroundMark x1="14407" y1="97297" x2="0" y2="90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94" y="1772816"/>
            <a:ext cx="5613225" cy="457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42988" y="177323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411760" y="660778"/>
            <a:ext cx="50405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/>
              <a:t>будьте готовы  ответить на вопросы работодателя, для этого всегда «под рукой» должно быть </a:t>
            </a:r>
            <a:r>
              <a:rPr lang="ru-RU" sz="2400" dirty="0" smtClean="0"/>
              <a:t>ваше </a:t>
            </a:r>
            <a:r>
              <a:rPr lang="ru-RU" sz="2400" dirty="0"/>
              <a:t>резюме.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Правила подготовки к телефонному интервью</a:t>
            </a:r>
            <a:endParaRPr lang="ru-RU" sz="2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17966" y1="78794" x2="30678" y2="83576"/>
                        <a14:foregroundMark x1="14407" y1="97297" x2="28983" y2="84615"/>
                        <a14:foregroundMark x1="14407" y1="97297" x2="0" y2="90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29" y="2230438"/>
            <a:ext cx="5051790" cy="411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00" l="4357" r="91721">
                        <a14:foregroundMark x1="45098" y1="27800" x2="52941" y2="36600"/>
                        <a14:foregroundMark x1="52288" y1="35400" x2="62309" y2="28800"/>
                        <a14:foregroundMark x1="44009" y1="39000" x2="42048" y2="76400"/>
                        <a14:foregroundMark x1="55556" y1="43400" x2="56209" y2="53400"/>
                        <a14:foregroundMark x1="55773" y1="44000" x2="59477" y2="44000"/>
                        <a14:foregroundMark x1="65577" y1="45800" x2="66885" y2="51800"/>
                        <a14:foregroundMark x1="17647" y1="86400" x2="14379" y2="84800"/>
                        <a14:foregroundMark x1="13725" y1="88800" x2="23529" y2="89000"/>
                        <a14:foregroundMark x1="53159" y1="83400" x2="53813" y2="93800"/>
                        <a14:foregroundMark x1="54248" y1="92600" x2="87146" y2="9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782366"/>
            <a:ext cx="43719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51720" y="660778"/>
            <a:ext cx="504056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Помните!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2400" dirty="0" smtClean="0"/>
              <a:t>Разговаривайте </a:t>
            </a:r>
            <a:r>
              <a:rPr lang="ru-RU" sz="2400" dirty="0"/>
              <a:t>только с компетентным </a:t>
            </a:r>
            <a:r>
              <a:rPr lang="ru-RU" sz="2400" dirty="0" smtClean="0"/>
              <a:t>лицом!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Ваша главная задача </a:t>
            </a:r>
            <a:r>
              <a:rPr lang="ru-RU" sz="2400" dirty="0" smtClean="0"/>
              <a:t>– </a:t>
            </a:r>
            <a:r>
              <a:rPr lang="ru-RU" sz="2400" dirty="0"/>
              <a:t>произвести благоприятное </a:t>
            </a:r>
            <a:r>
              <a:rPr lang="ru-RU" sz="2400" dirty="0" smtClean="0"/>
              <a:t>впечатление!</a:t>
            </a:r>
            <a:endParaRPr lang="ru-RU" sz="2400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Ваша главная цель</a:t>
            </a:r>
            <a:r>
              <a:rPr lang="ru-RU" sz="2400" dirty="0" smtClean="0"/>
              <a:t> –</a:t>
            </a:r>
          </a:p>
          <a:p>
            <a:pPr algn="ctr"/>
            <a:r>
              <a:rPr lang="ru-RU" sz="2400" dirty="0" smtClean="0"/>
              <a:t>добиться </a:t>
            </a:r>
            <a:r>
              <a:rPr lang="ru-RU" sz="2400" dirty="0"/>
              <a:t>приглашения на </a:t>
            </a:r>
            <a:r>
              <a:rPr lang="ru-RU" sz="2400" dirty="0" smtClean="0"/>
              <a:t>собеседование!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Правила подготовки к телефонному интервью</a:t>
            </a:r>
            <a:endParaRPr lang="ru-RU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256">
            <a:off x="-222988" y="1102609"/>
            <a:ext cx="28575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100000" l="0" r="99697">
                        <a14:foregroundMark x1="2424" y1="91154" x2="9697" y2="98077"/>
                        <a14:foregroundMark x1="56970" y1="96923" x2="56970" y2="65000"/>
                        <a14:foregroundMark x1="63939" y1="98077" x2="98485" y2="98077"/>
                        <a14:foregroundMark x1="89697" y1="62692" x2="99394" y2="78846"/>
                        <a14:foregroundMark x1="83939" y1="83077" x2="67879" y2="57692"/>
                        <a14:foregroundMark x1="77879" y1="59231" x2="83333" y2="63462"/>
                        <a14:foregroundMark x1="45758" y1="11538" x2="56667" y2="3846"/>
                        <a14:foregroundMark x1="56667" y1="3462" x2="65152" y2="3462"/>
                        <a14:foregroundMark x1="65758" y1="6923" x2="72424" y2="11923"/>
                        <a14:foregroundMark x1="74242" y1="42692" x2="75758" y2="30000"/>
                        <a14:backgroundMark x1="23030" y1="47308" x2="14848" y2="48846"/>
                        <a14:backgroundMark x1="12121" y1="52308" x2="2121" y2="69615"/>
                        <a14:backgroundMark x1="87879" y1="48846" x2="75152" y2="32692"/>
                        <a14:backgroundMark x1="92121" y1="63846" x2="99697" y2="77692"/>
                        <a14:backgroundMark x1="66061" y1="5000" x2="56970" y2="1154"/>
                        <a14:backgroundMark x1="72121" y1="11538" x2="72121" y2="11538"/>
                        <a14:backgroundMark x1="65152" y1="4615" x2="65152" y2="4615"/>
                        <a14:backgroundMark x1="63939" y1="3077" x2="63939" y2="3077"/>
                        <a14:backgroundMark x1="45455" y1="11154" x2="45455" y2="11154"/>
                        <a14:backgroundMark x1="51818" y1="5385" x2="51818" y2="5385"/>
                        <a14:backgroundMark x1="52727" y1="5385" x2="52727" y2="5385"/>
                        <a14:backgroundMark x1="50000" y1="7308" x2="50000" y2="7308"/>
                        <a14:backgroundMark x1="48788" y1="8462" x2="48788" y2="8462"/>
                        <a14:backgroundMark x1="54242" y1="4231" x2="54242" y2="4231"/>
                        <a14:backgroundMark x1="66364" y1="5769" x2="66364" y2="5769"/>
                        <a14:backgroundMark x1="67576" y1="6923" x2="67576" y2="6923"/>
                        <a14:backgroundMark x1="70606" y1="10385" x2="70606" y2="10385"/>
                        <a14:backgroundMark x1="76061" y1="31538" x2="76061" y2="31538"/>
                        <a14:backgroundMark x1="90303" y1="61154" x2="90303" y2="61154"/>
                        <a14:backgroundMark x1="92727" y1="71154" x2="99697" y2="81923"/>
                        <a14:backgroundMark x1="66667" y1="2308" x2="66667" y2="2308"/>
                        <a14:backgroundMark x1="69394" y1="6538" x2="69394" y2="6538"/>
                        <a14:backgroundMark x1="70606" y1="9615" x2="70606" y2="9615"/>
                        <a14:backgroundMark x1="58788" y1="3462" x2="58788" y2="3462"/>
                        <a14:backgroundMark x1="56970" y1="3077" x2="56970" y2="3077"/>
                        <a14:backgroundMark x1="69394" y1="3077" x2="69394" y2="3077"/>
                        <a14:backgroundMark x1="61212" y1="3846" x2="61212" y2="3846"/>
                        <a14:backgroundMark x1="63333" y1="5000" x2="63333" y2="5000"/>
                        <a14:backgroundMark x1="65455" y1="5385" x2="65455" y2="5385"/>
                        <a14:backgroundMark x1="66667" y1="8462" x2="66667" y2="8462"/>
                        <a14:backgroundMark x1="72424" y1="13846" x2="72424" y2="13846"/>
                        <a14:backgroundMark x1="52727" y1="6538" x2="52727" y2="6538"/>
                        <a14:backgroundMark x1="47273" y1="11538" x2="47273" y2="11538"/>
                        <a14:backgroundMark x1="45455" y1="14231" x2="45455" y2="1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3540" y="3645024"/>
            <a:ext cx="3551845" cy="279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4"/>
            <a:ext cx="9155384" cy="63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5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42988" y="177323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55776" y="1556792"/>
            <a:ext cx="635587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попросите  </a:t>
            </a:r>
            <a:r>
              <a:rPr lang="ru-RU" sz="2400" dirty="0"/>
              <a:t>вам перезвонить, если категорически не готовы к контакту (нет возможности записать </a:t>
            </a:r>
            <a:r>
              <a:rPr lang="ru-RU" sz="2400" dirty="0" smtClean="0"/>
              <a:t>информацию</a:t>
            </a:r>
            <a:r>
              <a:rPr lang="ru-RU" sz="2400" dirty="0"/>
              <a:t>, нет «под рукой» резюме</a:t>
            </a:r>
            <a:r>
              <a:rPr lang="ru-RU" sz="2400" dirty="0" smtClean="0"/>
              <a:t>);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попросите </a:t>
            </a:r>
            <a:r>
              <a:rPr lang="ru-RU" sz="2400" dirty="0"/>
              <a:t>время для подготовки к записи </a:t>
            </a:r>
            <a:r>
              <a:rPr lang="ru-RU" sz="2400" dirty="0" smtClean="0"/>
              <a:t>информации;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запишите </a:t>
            </a:r>
            <a:r>
              <a:rPr lang="ru-RU" sz="2400" dirty="0"/>
              <a:t>информацию о работодателе и вакансии (</a:t>
            </a:r>
            <a:r>
              <a:rPr lang="ru-RU" sz="2400" dirty="0" smtClean="0"/>
              <a:t>Ф.И.О. </a:t>
            </a:r>
            <a:r>
              <a:rPr lang="ru-RU" sz="2400" dirty="0"/>
              <a:t>должностного </a:t>
            </a:r>
            <a:r>
              <a:rPr lang="ru-RU" sz="2400" dirty="0" smtClean="0"/>
              <a:t>лица, </a:t>
            </a:r>
            <a:r>
              <a:rPr lang="ru-RU" sz="2400" dirty="0"/>
              <a:t>занимающегося </a:t>
            </a:r>
            <a:r>
              <a:rPr lang="ru-RU" sz="2400" dirty="0" smtClean="0"/>
              <a:t>поиском </a:t>
            </a:r>
            <a:r>
              <a:rPr lang="ru-RU" sz="2400" dirty="0"/>
              <a:t>и отбором персонала, название </a:t>
            </a:r>
            <a:r>
              <a:rPr lang="ru-RU" sz="2400" dirty="0" smtClean="0"/>
              <a:t>предприятия, название вакансии);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Правила подготовки к телефонному интервью</a:t>
            </a:r>
            <a:endParaRPr lang="ru-RU" sz="28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5388" y="1600175"/>
            <a:ext cx="2400388" cy="3633490"/>
            <a:chOff x="-14722" y="851744"/>
            <a:chExt cx="2400388" cy="3633490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-4762" y="4023569"/>
              <a:ext cx="23904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«Мне звонят»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273" y1="12281" x2="15909" y2="0"/>
                          <a14:foregroundMark x1="96818" y1="32632" x2="84545" y2="0"/>
                          <a14:foregroundMark x1="21364" y1="2105" x2="40455" y2="2105"/>
                          <a14:foregroundMark x1="4545" y1="84211" x2="1364" y2="84561"/>
                          <a14:foregroundMark x1="9545" y1="82105" x2="59545" y2="89123"/>
                          <a14:foregroundMark x1="58636" y1="90175" x2="99545" y2="66316"/>
                          <a14:foregroundMark x1="8182" y1="88421" x2="37727" y2="97193"/>
                          <a14:foregroundMark x1="42273" y1="97544" x2="97727" y2="97544"/>
                          <a14:foregroundMark x1="96818" y1="96140" x2="98636" y2="66316"/>
                          <a14:backgroundMark x1="14091" y1="3509" x2="20000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22" y="1308944"/>
              <a:ext cx="2095500" cy="271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2094" y="851744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Сценарий 2: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42988" y="177323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1520" y="561022"/>
            <a:ext cx="87129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задайте </a:t>
            </a:r>
            <a:r>
              <a:rPr lang="ru-RU" sz="2400" dirty="0"/>
              <a:t>2-3 вопроса </a:t>
            </a:r>
            <a:r>
              <a:rPr lang="ru-RU" sz="2400" dirty="0" smtClean="0"/>
              <a:t>(о </a:t>
            </a:r>
            <a:r>
              <a:rPr lang="ru-RU" sz="2400" dirty="0"/>
              <a:t>должностных обязанностях, графике работы, месторасположении, о </a:t>
            </a:r>
            <a:r>
              <a:rPr lang="ru-RU" sz="2400" dirty="0" smtClean="0"/>
              <a:t>стартовой зарплате);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будьте </a:t>
            </a:r>
            <a:r>
              <a:rPr lang="ru-RU" sz="2400" dirty="0"/>
              <a:t>готовы  ответить на вопросы работодателя, для этого всегда «под рукой» должно </a:t>
            </a:r>
            <a:r>
              <a:rPr lang="ru-RU" sz="2400" dirty="0" smtClean="0"/>
              <a:t>быть ваше </a:t>
            </a:r>
            <a:r>
              <a:rPr lang="ru-RU" sz="2400" dirty="0"/>
              <a:t>резюме.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Правила подготовки к телефонному интервью</a:t>
            </a:r>
            <a:endParaRPr lang="ru-RU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284" y1="2740" x2="23327" y2="13425"/>
                        <a14:foregroundMark x1="19473" y1="8767" x2="23935" y2="18356"/>
                        <a14:foregroundMark x1="25558" y1="19452" x2="29817" y2="30137"/>
                        <a14:foregroundMark x1="22110" y1="22466" x2="1826" y2="16986"/>
                        <a14:foregroundMark x1="63895" y1="43288" x2="63895" y2="53151"/>
                        <a14:foregroundMark x1="7911" y1="74247" x2="8722" y2="80274"/>
                        <a14:foregroundMark x1="9736" y1="79452" x2="12170" y2="81096"/>
                        <a14:foregroundMark x1="54970" y1="76164" x2="58418" y2="84110"/>
                        <a14:foregroundMark x1="51927" y1="82740" x2="54970" y2="89863"/>
                        <a14:foregroundMark x1="51927" y1="82740" x2="54970" y2="78630"/>
                        <a14:foregroundMark x1="47059" y1="89863" x2="47667" y2="83562"/>
                        <a14:foregroundMark x1="40974" y1="85753" x2="45639" y2="79178"/>
                        <a14:foregroundMark x1="37120" y1="86027" x2="34888" y2="79178"/>
                        <a14:foregroundMark x1="25761" y1="92329" x2="25558" y2="83562"/>
                        <a14:foregroundMark x1="27383" y1="90959" x2="34280" y2="79178"/>
                        <a14:foregroundMark x1="18864" y1="84384" x2="19675" y2="92329"/>
                        <a14:foregroundMark x1="14199" y1="86027" x2="14199" y2="93151"/>
                        <a14:foregroundMark x1="9736" y1="84932" x2="9736" y2="92603"/>
                        <a14:foregroundMark x1="4868" y1="85205" x2="4868" y2="92603"/>
                        <a14:foregroundMark x1="3043" y1="91507" x2="0" y2="91781"/>
                        <a14:foregroundMark x1="37728" y1="44932" x2="73834" y2="44932"/>
                        <a14:foregroundMark x1="39554" y1="46575" x2="53144" y2="64658"/>
                        <a14:foregroundMark x1="59229" y1="51507" x2="59635" y2="62740"/>
                        <a14:foregroundMark x1="94929" y1="98356" x2="6085" y2="96438"/>
                        <a14:foregroundMark x1="25558" y1="76986" x2="9736" y2="66301"/>
                        <a14:foregroundMark x1="3043" y1="85205" x2="3043" y2="66301"/>
                        <a14:foregroundMark x1="9736" y1="31781" x2="3043" y2="14521"/>
                        <a14:backgroundMark x1="25761" y1="2192" x2="49899" y2="21918"/>
                        <a14:backgroundMark x1="67546" y1="2740" x2="94320" y2="3562"/>
                        <a14:backgroundMark x1="69371" y1="40548" x2="69371" y2="40548"/>
                        <a14:backgroundMark x1="89047" y1="35890" x2="90061" y2="3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2708920"/>
            <a:ext cx="911768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0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42988" y="177323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1521" y="1988840"/>
            <a:ext cx="676875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/>
              <a:t>1. </a:t>
            </a:r>
            <a:r>
              <a:rPr lang="ru-RU" sz="2800" dirty="0" smtClean="0"/>
              <a:t>Дата </a:t>
            </a:r>
            <a:r>
              <a:rPr lang="ru-RU" sz="2800" dirty="0"/>
              <a:t>звонка (не менее 10 </a:t>
            </a:r>
            <a:r>
              <a:rPr lang="ru-RU" sz="2800" dirty="0" smtClean="0"/>
              <a:t>поисковых телефонных </a:t>
            </a:r>
            <a:r>
              <a:rPr lang="ru-RU" sz="2800" dirty="0"/>
              <a:t>звонков </a:t>
            </a:r>
            <a:r>
              <a:rPr lang="ru-RU" sz="2800" dirty="0" smtClean="0"/>
              <a:t>или звонков по заявленным вакансиям в неделю);</a:t>
            </a:r>
            <a:endParaRPr lang="ru-RU" sz="2800" dirty="0"/>
          </a:p>
          <a:p>
            <a:r>
              <a:rPr lang="ru-RU" sz="2800" dirty="0"/>
              <a:t>2. </a:t>
            </a:r>
            <a:r>
              <a:rPr lang="ru-RU" sz="2800" dirty="0" smtClean="0"/>
              <a:t>Контактный </a:t>
            </a:r>
            <a:r>
              <a:rPr lang="ru-RU" sz="2800" dirty="0"/>
              <a:t>телефон, должностное </a:t>
            </a:r>
            <a:r>
              <a:rPr lang="ru-RU" sz="2800" dirty="0" smtClean="0"/>
              <a:t>лицо;</a:t>
            </a:r>
            <a:endParaRPr lang="ru-RU" sz="2800" dirty="0"/>
          </a:p>
          <a:p>
            <a:r>
              <a:rPr lang="ru-RU" sz="2800" dirty="0"/>
              <a:t>3. </a:t>
            </a:r>
            <a:r>
              <a:rPr lang="ru-RU" sz="2800" dirty="0" smtClean="0"/>
              <a:t>Название предприятия, месторасположение; </a:t>
            </a:r>
            <a:endParaRPr lang="ru-RU" sz="2800" dirty="0"/>
          </a:p>
          <a:p>
            <a:r>
              <a:rPr lang="ru-RU" sz="2800" dirty="0"/>
              <a:t>4. </a:t>
            </a:r>
            <a:r>
              <a:rPr lang="ru-RU" sz="2800" dirty="0" smtClean="0"/>
              <a:t>Название вакансии;</a:t>
            </a:r>
          </a:p>
          <a:p>
            <a:r>
              <a:rPr lang="ru-RU" sz="2800" dirty="0" smtClean="0"/>
              <a:t>5. Стартовая зарплата;</a:t>
            </a:r>
            <a:endParaRPr lang="ru-RU" sz="28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Форма индивидуального плана поиска работы по телефонному звонку: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92289" y="980728"/>
            <a:ext cx="6559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Возьмите себе за правило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записывать  в блокнот следующее: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4" b="96739" l="741" r="98889">
                        <a14:foregroundMark x1="90370" y1="48551" x2="97778" y2="61232"/>
                        <a14:foregroundMark x1="10370" y1="31522" x2="12222" y2="37319"/>
                        <a14:backgroundMark x1="82593" y1="58696" x2="92222" y2="63043"/>
                        <a14:backgroundMark x1="81481" y1="59420" x2="81852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98288"/>
            <a:ext cx="3411289" cy="348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" b="89074" l="18125" r="99792">
                        <a14:foregroundMark x1="93125" y1="47743" x2="99375" y2="46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747">
            <a:off x="5816067" y="3915124"/>
            <a:ext cx="3817462" cy="334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42988" y="1773238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1520" y="1188035"/>
            <a:ext cx="756083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/>
              <a:t>6</a:t>
            </a:r>
            <a:r>
              <a:rPr lang="ru-RU" sz="2800" dirty="0" smtClean="0"/>
              <a:t>. Результат </a:t>
            </a:r>
            <a:r>
              <a:rPr lang="ru-RU" sz="2800" dirty="0"/>
              <a:t>телефонного звонка: </a:t>
            </a:r>
          </a:p>
          <a:p>
            <a:r>
              <a:rPr lang="ru-RU" sz="2800" dirty="0"/>
              <a:t>    а) отправлено резюме, </a:t>
            </a:r>
            <a:r>
              <a:rPr lang="ru-RU" sz="2800" dirty="0" smtClean="0"/>
              <a:t>дата отправки;</a:t>
            </a:r>
            <a:endParaRPr lang="ru-RU" sz="2800" dirty="0"/>
          </a:p>
          <a:p>
            <a:r>
              <a:rPr lang="ru-RU" sz="2800" dirty="0"/>
              <a:t>    б) получено/ не получено приглашение на собеседование, </a:t>
            </a:r>
            <a:r>
              <a:rPr lang="ru-RU" sz="2800" dirty="0" smtClean="0"/>
              <a:t>дата собеседования;</a:t>
            </a:r>
            <a:endParaRPr lang="ru-RU" sz="2800" dirty="0"/>
          </a:p>
          <a:p>
            <a:r>
              <a:rPr lang="ru-RU" sz="2800" dirty="0"/>
              <a:t>7</a:t>
            </a:r>
            <a:r>
              <a:rPr lang="ru-RU" sz="2800" dirty="0" smtClean="0"/>
              <a:t>. Результат собеседования:</a:t>
            </a:r>
            <a:endParaRPr lang="ru-RU" sz="2800" dirty="0"/>
          </a:p>
          <a:p>
            <a:r>
              <a:rPr lang="ru-RU" sz="2800" dirty="0"/>
              <a:t>    а) получено согласие на трудоустройство, </a:t>
            </a:r>
            <a:r>
              <a:rPr lang="ru-RU" sz="2800" dirty="0" smtClean="0"/>
              <a:t>дата;</a:t>
            </a:r>
            <a:endParaRPr lang="ru-RU" sz="2800" dirty="0"/>
          </a:p>
          <a:p>
            <a:r>
              <a:rPr lang="ru-RU" sz="2800" dirty="0"/>
              <a:t>    б) получен отказ в трудоустройстве, </a:t>
            </a:r>
            <a:r>
              <a:rPr lang="ru-RU" sz="2800" dirty="0" smtClean="0"/>
              <a:t>дата;</a:t>
            </a:r>
            <a:endParaRPr lang="ru-RU" sz="2800" dirty="0"/>
          </a:p>
          <a:p>
            <a:r>
              <a:rPr lang="ru-RU" sz="2800" dirty="0" smtClean="0"/>
              <a:t>8. Анализ </a:t>
            </a:r>
            <a:r>
              <a:rPr lang="ru-RU" sz="2800" dirty="0"/>
              <a:t>контакта: почему не удалось получить приглашение на собеседование/ </a:t>
            </a:r>
            <a:r>
              <a:rPr lang="ru-RU" sz="2800" dirty="0" smtClean="0"/>
              <a:t>согласие </a:t>
            </a:r>
            <a:r>
              <a:rPr lang="ru-RU" sz="2800" dirty="0"/>
              <a:t>на </a:t>
            </a:r>
            <a:r>
              <a:rPr lang="ru-RU" sz="2800" dirty="0" smtClean="0"/>
              <a:t>трудоустройство.</a:t>
            </a:r>
            <a:endParaRPr lang="ru-RU" sz="28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60B611-F1E4-4D90-8CF9-EA340EE8F720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729E0A-CE8A-4F19-9B3E-D3D4F44858B0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Форма индивидуального плана поиска работы по телефонному звонку:</a:t>
            </a:r>
            <a:endParaRPr lang="ru-RU" sz="2800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" b="96748" l="45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00"/>
          <a:stretch/>
        </p:blipFill>
        <p:spPr bwMode="auto">
          <a:xfrm>
            <a:off x="7360478" y="2001838"/>
            <a:ext cx="1783522" cy="237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0D5E41-FDB7-418F-B673-4D4E44149CA7}" type="datetime1">
              <a:rPr lang="ru-RU" smtClean="0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Основы эффективного поведения на рынке труда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A8A49-D8EC-4785-AF7F-2798252CBA2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2615" y="2571744"/>
            <a:ext cx="557877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91369" y="620688"/>
            <a:ext cx="7561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На втором этапе можно осуществлять </a:t>
            </a:r>
          </a:p>
          <a:p>
            <a:pPr algn="ctr" eaLnBrk="1" hangingPunct="1"/>
            <a:r>
              <a:rPr lang="ru-RU" sz="2000" b="1" dirty="0">
                <a:solidFill>
                  <a:srgbClr val="00FFFF"/>
                </a:solidFill>
              </a:rPr>
              <a:t>поисковые </a:t>
            </a:r>
            <a:r>
              <a:rPr lang="ru-RU" sz="2000" b="1" dirty="0"/>
              <a:t>телефонные звонки </a:t>
            </a:r>
          </a:p>
          <a:p>
            <a:pPr algn="ctr" eaLnBrk="1" hangingPunct="1"/>
            <a:r>
              <a:rPr lang="ru-RU" sz="2000" b="1" dirty="0"/>
              <a:t>или </a:t>
            </a:r>
            <a:r>
              <a:rPr lang="ru-RU" sz="2000" b="1" dirty="0">
                <a:solidFill>
                  <a:srgbClr val="00FFFF"/>
                </a:solidFill>
              </a:rPr>
              <a:t>звонки </a:t>
            </a:r>
            <a:r>
              <a:rPr lang="ru-RU" sz="2000" b="1" dirty="0" smtClean="0">
                <a:solidFill>
                  <a:srgbClr val="00FFFF"/>
                </a:solidFill>
              </a:rPr>
              <a:t>«на удачу»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0827" y="3501008"/>
            <a:ext cx="388843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Вероятность  </a:t>
            </a:r>
            <a:r>
              <a:rPr lang="ru-RU" sz="2800" b="1" dirty="0" smtClean="0"/>
              <a:t>узнать о наличии так называемых «необъявленных вакансий»</a:t>
            </a:r>
            <a:endParaRPr lang="ru-RU" sz="2800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85BDD5-CA87-4C4C-A9C0-AF589253DEE5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DD3A34-2201-4602-9C13-782B7D2CA0C5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Телефонные переговоры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2938" y="1700808"/>
            <a:ext cx="78581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b="1" dirty="0">
                <a:solidFill>
                  <a:schemeClr val="hlink"/>
                </a:solidFill>
              </a:rPr>
              <a:t>Цель: </a:t>
            </a:r>
            <a:r>
              <a:rPr lang="ru-RU" sz="2000" b="1" dirty="0"/>
              <a:t>получить необходимую информацию </a:t>
            </a:r>
            <a:r>
              <a:rPr lang="ru-RU" sz="2000" b="1" dirty="0" smtClean="0"/>
              <a:t>о вакансии </a:t>
            </a:r>
          </a:p>
          <a:p>
            <a:pPr marL="342900" indent="-342900"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      и </a:t>
            </a:r>
            <a:r>
              <a:rPr lang="ru-RU" sz="2000" b="1" dirty="0"/>
              <a:t>договориться о собеседовании.</a:t>
            </a:r>
            <a:endParaRPr lang="ru-RU" sz="2000" b="1" dirty="0">
              <a:solidFill>
                <a:schemeClr val="hlink"/>
              </a:solidFill>
            </a:endParaRPr>
          </a:p>
          <a:p>
            <a:pPr>
              <a:defRPr/>
            </a:pPr>
            <a:endParaRPr lang="ru-RU" b="1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87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99" y="2564904"/>
            <a:ext cx="52578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20888"/>
            <a:ext cx="5904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FFFF"/>
                </a:solidFill>
              </a:rPr>
              <a:t>Ценности и преимущества звонка по телефону: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  <p:bldP spid="5" grpId="0" build="p"/>
      <p:bldP spid="10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0103" y="1045766"/>
            <a:ext cx="768379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Оперативность</a:t>
            </a:r>
            <a:r>
              <a:rPr lang="ru-RU" sz="2800" b="1" dirty="0" smtClean="0"/>
              <a:t> </a:t>
            </a:r>
            <a:r>
              <a:rPr lang="ru-RU" sz="2800" b="1" dirty="0"/>
              <a:t>– хорошие вакансии </a:t>
            </a:r>
            <a:r>
              <a:rPr lang="ru-RU" sz="2800" b="1" dirty="0" smtClean="0"/>
              <a:t>«разбирают» как горячие пирожки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85BDD5-CA87-4C4C-A9C0-AF589253DEE5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DD3A34-2201-4602-9C13-782B7D2CA0C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Телефонные переговоры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23" l="22875" r="99750">
                        <a14:foregroundMark x1="61500" y1="53962" x2="57500" y2="54340"/>
                        <a14:foregroundMark x1="57250" y1="54340" x2="53375" y2="58113"/>
                        <a14:foregroundMark x1="52625" y1="58491" x2="44625" y2="63019"/>
                        <a14:foregroundMark x1="44500" y1="63774" x2="41250" y2="70755"/>
                        <a14:foregroundMark x1="41375" y1="71509" x2="40125" y2="84717"/>
                        <a14:foregroundMark x1="24875" y1="30943" x2="24875" y2="24340"/>
                        <a14:foregroundMark x1="24875" y1="24151" x2="27125" y2="21509"/>
                        <a14:foregroundMark x1="31500" y1="30377" x2="32625" y2="30377"/>
                        <a14:foregroundMark x1="32750" y1="30755" x2="35750" y2="46038"/>
                        <a14:foregroundMark x1="24875" y1="31509" x2="27000" y2="34528"/>
                        <a14:foregroundMark x1="25875" y1="59434" x2="29250" y2="63019"/>
                        <a14:foregroundMark x1="36500" y1="60000" x2="39000" y2="60000"/>
                        <a14:foregroundMark x1="40625" y1="72453" x2="40625" y2="72453"/>
                        <a14:foregroundMark x1="39500" y1="71887" x2="39500" y2="71887"/>
                        <a14:foregroundMark x1="40125" y1="84906" x2="39000" y2="71132"/>
                        <a14:foregroundMark x1="62125" y1="58679" x2="68125" y2="74906"/>
                        <a14:foregroundMark x1="69125" y1="69434" x2="90875" y2="69245"/>
                        <a14:foregroundMark x1="87125" y1="53774" x2="99750" y2="59434"/>
                        <a14:foregroundMark x1="99125" y1="59623" x2="98750" y2="90000"/>
                        <a14:foregroundMark x1="98750" y1="90000" x2="28625" y2="97547"/>
                        <a14:foregroundMark x1="28625" y1="96415" x2="26000" y2="80189"/>
                        <a14:foregroundMark x1="26125" y1="80755" x2="29125" y2="63019"/>
                        <a14:foregroundMark x1="39250" y1="60377" x2="38500" y2="72075"/>
                        <a14:foregroundMark x1="27500" y1="21698" x2="30375" y2="23396"/>
                        <a14:foregroundMark x1="26375" y1="40377" x2="24375" y2="41132"/>
                        <a14:foregroundMark x1="24750" y1="49811" x2="25000" y2="57170"/>
                        <a14:foregroundMark x1="27125" y1="22453" x2="31000" y2="34906"/>
                        <a14:backgroundMark x1="39500" y1="60000" x2="39250" y2="69245"/>
                        <a14:backgroundMark x1="26375" y1="61321" x2="28375" y2="63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40" y="2686644"/>
            <a:ext cx="6279959" cy="41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67" b="79500" l="12875" r="80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0396">
            <a:off x="1846871" y="2130955"/>
            <a:ext cx="3148211" cy="236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790526"/>
            <a:ext cx="324036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Экономия</a:t>
            </a:r>
            <a:r>
              <a:rPr lang="ru-RU" sz="2800" b="1" dirty="0" smtClean="0"/>
              <a:t> </a:t>
            </a:r>
            <a:r>
              <a:rPr lang="ru-RU" sz="2800" b="1" dirty="0"/>
              <a:t>времени и средств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85BDD5-CA87-4C4C-A9C0-AF589253DEE5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DD3A34-2201-4602-9C13-782B7D2CA0C5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Телефонные переговоры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1" b="100000" l="11500" r="77500">
                        <a14:foregroundMark x1="17000" y1="40485" x2="17125" y2="45522"/>
                        <a14:foregroundMark x1="39125" y1="83022" x2="44125" y2="70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4943" r="22501"/>
          <a:stretch/>
        </p:blipFill>
        <p:spPr bwMode="auto">
          <a:xfrm>
            <a:off x="3268508" y="1173990"/>
            <a:ext cx="5875492" cy="568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 descr="C:\Documents and Settings\luna.TATIANA\Рабочий стол\копилка успех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" b="89851" l="22683" r="74146">
                        <a14:foregroundMark x1="47561" y1="6567" x2="52195" y2="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0" y="4015994"/>
            <a:ext cx="3516030" cy="2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420" y="675708"/>
            <a:ext cx="561662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Инициатива</a:t>
            </a:r>
            <a:r>
              <a:rPr lang="ru-RU" sz="2800" b="1" dirty="0" smtClean="0"/>
              <a:t> </a:t>
            </a:r>
          </a:p>
          <a:p>
            <a:pPr algn="ctr">
              <a:defRPr/>
            </a:pPr>
            <a:r>
              <a:rPr lang="ru-RU" sz="2800" b="1" dirty="0" smtClean="0"/>
              <a:t>(</a:t>
            </a:r>
            <a:r>
              <a:rPr lang="ru-RU" sz="2800" b="1" dirty="0"/>
              <a:t>а значит и преимущество!) </a:t>
            </a:r>
            <a:endParaRPr lang="ru-RU" sz="2800" b="1" dirty="0" smtClean="0"/>
          </a:p>
          <a:p>
            <a:pPr algn="ctr">
              <a:defRPr/>
            </a:pPr>
            <a:r>
              <a:rPr lang="ru-RU" sz="2800" b="1" dirty="0" smtClean="0"/>
              <a:t>– </a:t>
            </a:r>
            <a:r>
              <a:rPr lang="ru-RU" sz="2800" b="1" dirty="0"/>
              <a:t>в ваших руках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85BDD5-CA87-4C4C-A9C0-AF589253DEE5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DD3A34-2201-4602-9C13-782B7D2CA0C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Телефонные переговоры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100000" l="5638" r="970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175080"/>
            <a:ext cx="4801134" cy="56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0" b="98540" l="2041" r="94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8986"/>
            <a:ext cx="1560985" cy="218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6000" l="1406" r="97390">
                        <a14:foregroundMark x1="18273" y1="45500" x2="4618" y2="89750"/>
                        <a14:foregroundMark x1="18675" y1="46000" x2="18273" y2="88500"/>
                        <a14:foregroundMark x1="19880" y1="46250" x2="32731" y2="90000"/>
                        <a14:foregroundMark x1="67470" y1="59250" x2="81727" y2="13750"/>
                        <a14:foregroundMark x1="81928" y1="16250" x2="95181" y2="60000"/>
                        <a14:foregroundMark x1="81727" y1="58750" x2="81727" y2="13750"/>
                        <a14:foregroundMark x1="68072" y1="59500" x2="94578" y2="60000"/>
                        <a14:foregroundMark x1="81325" y1="62750" x2="94378" y2="60000"/>
                        <a14:foregroundMark x1="81928" y1="62500" x2="68474" y2="60250"/>
                        <a14:foregroundMark x1="79317" y1="60750" x2="79317" y2="60750"/>
                        <a14:foregroundMark x1="83936" y1="60750" x2="83936" y2="60750"/>
                        <a14:foregroundMark x1="87149" y1="60750" x2="87149" y2="60750"/>
                        <a14:foregroundMark x1="89960" y1="60250" x2="89960" y2="60250"/>
                        <a14:foregroundMark x1="92369" y1="60250" x2="92369" y2="60250"/>
                        <a14:foregroundMark x1="95181" y1="60250" x2="95181" y2="60250"/>
                        <a14:foregroundMark x1="77912" y1="61000" x2="77912" y2="61000"/>
                        <a14:foregroundMark x1="74096" y1="61000" x2="74096" y2="61000"/>
                        <a14:foregroundMark x1="81325" y1="61750" x2="81325" y2="61750"/>
                        <a14:backgroundMark x1="82530" y1="58250" x2="82129" y2="19000"/>
                        <a14:backgroundMark x1="76104" y1="33500" x2="80723" y2="1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743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5232" y="902911"/>
            <a:ext cx="424847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Комфортность</a:t>
            </a:r>
            <a:r>
              <a:rPr lang="ru-RU" sz="2800" b="1" dirty="0" smtClean="0"/>
              <a:t> </a:t>
            </a:r>
            <a:r>
              <a:rPr lang="ru-RU" sz="2800" b="1" dirty="0"/>
              <a:t>– не надо думать, </a:t>
            </a:r>
            <a:r>
              <a:rPr lang="ru-RU" sz="2800" b="1" dirty="0" smtClean="0"/>
              <a:t> куда </a:t>
            </a:r>
            <a:r>
              <a:rPr lang="ru-RU" sz="2800" b="1" dirty="0"/>
              <a:t>сесть, </a:t>
            </a:r>
            <a:r>
              <a:rPr lang="ru-RU" sz="2800" b="1" dirty="0" smtClean="0"/>
              <a:t> что </a:t>
            </a:r>
            <a:r>
              <a:rPr lang="ru-RU" sz="2800" b="1" dirty="0"/>
              <a:t>делать с руками</a:t>
            </a:r>
            <a:r>
              <a:rPr lang="ru-RU" sz="2800" b="1" dirty="0" smtClean="0"/>
              <a:t>,  </a:t>
            </a:r>
            <a:r>
              <a:rPr lang="ru-RU" sz="2800" b="1" dirty="0"/>
              <a:t>как поддержать контакт глаз</a:t>
            </a:r>
          </a:p>
          <a:p>
            <a:pPr>
              <a:defRPr/>
            </a:pPr>
            <a:endParaRPr lang="ru-RU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85BDD5-CA87-4C4C-A9C0-AF589253DEE5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DD3A34-2201-4602-9C13-782B7D2CA0C5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Телефонные переговоры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67" b="100000" l="0" r="100000">
                        <a14:foregroundMark x1="51662" y1="29833" x2="50639" y2="28000"/>
                        <a14:foregroundMark x1="51407" y1="27333" x2="59591" y2="22833"/>
                        <a14:foregroundMark x1="60102" y1="22833" x2="68031" y2="23500"/>
                        <a14:foregroundMark x1="68286" y1="23833" x2="75192" y2="31500"/>
                        <a14:foregroundMark x1="75192" y1="31500" x2="82609" y2="37833"/>
                        <a14:foregroundMark x1="54476" y1="40000" x2="59335" y2="42333"/>
                        <a14:foregroundMark x1="59079" y1="42167" x2="61125" y2="40500"/>
                        <a14:foregroundMark x1="61125" y1="40500" x2="55754" y2="37833"/>
                        <a14:foregroundMark x1="54731" y1="39667" x2="56777" y2="38500"/>
                        <a14:foregroundMark x1="54731" y1="70500" x2="39386" y2="70500"/>
                        <a14:foregroundMark x1="24552" y1="66000" x2="11253" y2="53500"/>
                        <a14:foregroundMark x1="4604" y1="53500" x2="13299" y2="61333"/>
                        <a14:foregroundMark x1="5115" y1="53000" x2="11253" y2="53000"/>
                        <a14:foregroundMark x1="10486" y1="84333" x2="48082" y2="86167"/>
                        <a14:foregroundMark x1="19949" y1="88833" x2="29156" y2="92667"/>
                        <a14:foregroundMark x1="50895" y1="91333" x2="92583" y2="91833"/>
                        <a14:foregroundMark x1="98210" y1="83667" x2="98210" y2="51667"/>
                        <a14:foregroundMark x1="10230" y1="84000" x2="767" y2="78833"/>
                        <a14:foregroundMark x1="13811" y1="76167" x2="21995" y2="76167"/>
                        <a14:foregroundMark x1="24297" y1="80833" x2="38875" y2="80833"/>
                        <a14:backgroundMark x1="50639" y1="45000" x2="20716" y2="41000"/>
                        <a14:backgroundMark x1="49105" y1="48167" x2="40921" y2="67667"/>
                        <a14:backgroundMark x1="13299" y1="55333" x2="6394" y2="51333"/>
                        <a14:backgroundMark x1="13299" y1="55000" x2="25320" y2="65000"/>
                        <a14:backgroundMark x1="4604" y1="52500" x2="3325" y2="55000"/>
                        <a14:backgroundMark x1="4604" y1="54333" x2="13043" y2="61000"/>
                        <a14:backgroundMark x1="9207" y1="62667" x2="5627" y2="65167"/>
                        <a14:backgroundMark x1="43734" y1="70167" x2="48082" y2="69167"/>
                        <a14:backgroundMark x1="1790" y1="65667" x2="767" y2="99000"/>
                        <a14:backgroundMark x1="1279" y1="66000" x2="256" y2="57833"/>
                        <a14:backgroundMark x1="767" y1="99167" x2="256" y2="98500"/>
                        <a14:backgroundMark x1="80051" y1="34167" x2="89003" y2="41833"/>
                        <a14:backgroundMark x1="38875" y1="68833" x2="2557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" t="21072" b="9600"/>
          <a:stretch/>
        </p:blipFill>
        <p:spPr bwMode="auto">
          <a:xfrm>
            <a:off x="3573797" y="404664"/>
            <a:ext cx="5547320" cy="610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7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692696"/>
            <a:ext cx="46085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Контакты </a:t>
            </a:r>
            <a:r>
              <a:rPr lang="ru-RU" sz="2800" b="1" dirty="0" smtClean="0"/>
              <a:t>– с </a:t>
            </a:r>
            <a:r>
              <a:rPr lang="ru-RU" sz="2800" b="1" dirty="0"/>
              <a:t>людьми, </a:t>
            </a:r>
            <a:r>
              <a:rPr lang="ru-RU" sz="2800" b="1" dirty="0" smtClean="0"/>
              <a:t> которые </a:t>
            </a:r>
            <a:r>
              <a:rPr lang="ru-RU" sz="2800" b="1" dirty="0"/>
              <a:t>могут дать ценный совет или «навести на след»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85BDD5-CA87-4C4C-A9C0-AF589253DEE5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DD3A34-2201-4602-9C13-782B7D2CA0C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Телефонные переговоры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7" b="88750" l="0" r="100000">
                        <a14:foregroundMark x1="11268" y1="50625" x2="13615" y2="42083"/>
                        <a14:foregroundMark x1="17214" y1="85833" x2="21127" y2="86042"/>
                        <a14:foregroundMark x1="88419" y1="68333" x2="89671" y2="57917"/>
                        <a14:foregroundMark x1="93427" y1="39167" x2="97496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474"/>
          <a:stretch/>
        </p:blipFill>
        <p:spPr bwMode="auto">
          <a:xfrm>
            <a:off x="113934" y="1412776"/>
            <a:ext cx="8916131" cy="52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2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C0E0B5-35F3-44FC-9425-19A9983CF8CE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05C7530-38DE-4404-BAF9-96A06DA63259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Возможные сценарии телефонных переговоров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14722" y="851744"/>
            <a:ext cx="2112356" cy="3629025"/>
            <a:chOff x="-14722" y="851744"/>
            <a:chExt cx="2112356" cy="3629025"/>
          </a:xfrm>
        </p:grpSpPr>
        <p:sp>
          <p:nvSpPr>
            <p:cNvPr id="13314" name="Text Box 3"/>
            <p:cNvSpPr txBox="1">
              <a:spLocks noChangeArrowheads="1"/>
            </p:cNvSpPr>
            <p:nvPr/>
          </p:nvSpPr>
          <p:spPr bwMode="auto">
            <a:xfrm>
              <a:off x="-4762" y="4023569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«Я звоню»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273" y1="12281" x2="15909" y2="0"/>
                          <a14:foregroundMark x1="96818" y1="32632" x2="84545" y2="0"/>
                          <a14:foregroundMark x1="21364" y1="2105" x2="40455" y2="2105"/>
                          <a14:foregroundMark x1="4545" y1="84211" x2="1364" y2="84561"/>
                          <a14:foregroundMark x1="9545" y1="82105" x2="59545" y2="89123"/>
                          <a14:foregroundMark x1="58636" y1="90175" x2="99545" y2="66316"/>
                          <a14:foregroundMark x1="8182" y1="88421" x2="37727" y2="97193"/>
                          <a14:foregroundMark x1="42273" y1="97544" x2="97727" y2="97544"/>
                          <a14:foregroundMark x1="96818" y1="96140" x2="98636" y2="66316"/>
                          <a14:backgroundMark x1="14091" y1="3509" x2="20000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22" y="1308944"/>
              <a:ext cx="2095500" cy="271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2094" y="851744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Сценарий 1: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59074" y="1684361"/>
            <a:ext cx="2579428" cy="3651801"/>
            <a:chOff x="2059074" y="1684361"/>
            <a:chExt cx="2579428" cy="3651801"/>
          </a:xfrm>
        </p:grpSpPr>
        <p:pic>
          <p:nvPicPr>
            <p:cNvPr id="13321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925" r="72682">
                          <a14:foregroundMark x1="23434" y1="17978" x2="26441" y2="17978"/>
                          <a14:foregroundMark x1="23434" y1="17978" x2="22180" y2="23596"/>
                          <a14:foregroundMark x1="22682" y1="27416" x2="24687" y2="34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5" r="27109"/>
            <a:stretch/>
          </p:blipFill>
          <p:spPr bwMode="auto">
            <a:xfrm>
              <a:off x="2059074" y="2162573"/>
              <a:ext cx="2579428" cy="269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37682" y="1684361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Этап 1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370064" y="4878962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Подготовка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38502" y="1080344"/>
            <a:ext cx="4385130" cy="3201395"/>
            <a:chOff x="4638502" y="1080344"/>
            <a:chExt cx="4385130" cy="3201395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942" b="97840" l="0" r="483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" t="29188" r="51748" b="4276"/>
            <a:stretch/>
          </p:blipFill>
          <p:spPr bwMode="auto">
            <a:xfrm>
              <a:off x="4638502" y="1484784"/>
              <a:ext cx="2302949" cy="2176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88" b="70626" l="51216" r="998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5" t="1928" b="29034"/>
            <a:stretch/>
          </p:blipFill>
          <p:spPr bwMode="auto">
            <a:xfrm>
              <a:off x="6804248" y="1498986"/>
              <a:ext cx="2219384" cy="220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898681" y="1080344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Этап 2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898681" y="3824539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Проведение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Круговая стрелка 1"/>
          <p:cNvSpPr/>
          <p:nvPr/>
        </p:nvSpPr>
        <p:spPr>
          <a:xfrm rot="1497137">
            <a:off x="2052501" y="929463"/>
            <a:ext cx="1269182" cy="1061217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166">
            <a:off x="3847200" y="1071272"/>
            <a:ext cx="122020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9903" y="4334730"/>
            <a:ext cx="42777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Возможный результат: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5107562"/>
            <a:ext cx="4680520" cy="1358332"/>
            <a:chOff x="611560" y="5107562"/>
            <a:chExt cx="4938510" cy="1358332"/>
          </a:xfrm>
        </p:grpSpPr>
        <p:sp>
          <p:nvSpPr>
            <p:cNvPr id="4" name="Выгнутая вправо стрелка 3"/>
            <p:cNvSpPr/>
            <p:nvPr/>
          </p:nvSpPr>
          <p:spPr>
            <a:xfrm rot="5400000">
              <a:off x="2401649" y="3317473"/>
              <a:ext cx="1358332" cy="4938510"/>
            </a:xfrm>
            <a:prstGeom prst="curved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1286523" y="5371229"/>
              <a:ext cx="337887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FF0000"/>
                  </a:solidFill>
                </a:rPr>
                <a:t>Отказ – место уже занято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76056" y="4797152"/>
            <a:ext cx="3974367" cy="1668742"/>
            <a:chOff x="5076056" y="4797152"/>
            <a:chExt cx="3974367" cy="1668742"/>
          </a:xfrm>
        </p:grpSpPr>
        <p:sp>
          <p:nvSpPr>
            <p:cNvPr id="17" name="Выгнутая вниз стрелка 16"/>
            <p:cNvSpPr/>
            <p:nvPr/>
          </p:nvSpPr>
          <p:spPr>
            <a:xfrm>
              <a:off x="5220072" y="5107562"/>
              <a:ext cx="3803560" cy="1358332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5076056" y="4797152"/>
              <a:ext cx="397436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FF0000"/>
                  </a:solidFill>
                </a:rPr>
                <a:t>Приглашение </a:t>
              </a:r>
            </a:p>
            <a:p>
              <a:pPr algn="ctr" eaLnBrk="1" hangingPunct="1"/>
              <a:r>
                <a:rPr lang="ru-RU" sz="2400" b="1" dirty="0" smtClean="0">
                  <a:solidFill>
                    <a:srgbClr val="FF0000"/>
                  </a:solidFill>
                </a:rPr>
                <a:t>на </a:t>
              </a:r>
            </a:p>
            <a:p>
              <a:pPr algn="ctr" eaLnBrk="1" hangingPunct="1"/>
              <a:r>
                <a:rPr lang="ru-RU" sz="2400" b="1" dirty="0" smtClean="0">
                  <a:solidFill>
                    <a:srgbClr val="FF0000"/>
                  </a:solidFill>
                </a:rPr>
                <a:t>собеседование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C0E0B5-35F3-44FC-9425-19A9983CF8CE}" type="datetime1">
              <a:rPr lang="ru-RU"/>
              <a:pPr>
                <a:defRPr/>
              </a:pPr>
              <a:t>19.09.2010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Основы эффективного поведения на рынке труда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05C7530-38DE-4404-BAF9-96A06DA6325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hlink"/>
                </a:solidFill>
              </a:rPr>
              <a:t>Возможные сценарии телефонных переговоров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14722" y="851744"/>
            <a:ext cx="2112356" cy="4002822"/>
            <a:chOff x="-14722" y="851744"/>
            <a:chExt cx="2112356" cy="4002822"/>
          </a:xfrm>
        </p:grpSpPr>
        <p:sp>
          <p:nvSpPr>
            <p:cNvPr id="13314" name="Text Box 3"/>
            <p:cNvSpPr txBox="1">
              <a:spLocks noChangeArrowheads="1"/>
            </p:cNvSpPr>
            <p:nvPr/>
          </p:nvSpPr>
          <p:spPr bwMode="auto">
            <a:xfrm>
              <a:off x="-4762" y="4023569"/>
              <a:ext cx="20855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«Мне звонят»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2273" y1="12281" x2="15909" y2="0"/>
                          <a14:foregroundMark x1="96818" y1="32632" x2="84545" y2="0"/>
                          <a14:foregroundMark x1="21364" y1="2105" x2="40455" y2="2105"/>
                          <a14:foregroundMark x1="4545" y1="84211" x2="1364" y2="84561"/>
                          <a14:foregroundMark x1="9545" y1="82105" x2="59545" y2="89123"/>
                          <a14:foregroundMark x1="58636" y1="90175" x2="99545" y2="66316"/>
                          <a14:foregroundMark x1="8182" y1="88421" x2="37727" y2="97193"/>
                          <a14:foregroundMark x1="42273" y1="97544" x2="97727" y2="97544"/>
                          <a14:foregroundMark x1="96818" y1="96140" x2="98636" y2="66316"/>
                          <a14:backgroundMark x1="14091" y1="3509" x2="20000" y2="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722" y="1308944"/>
              <a:ext cx="2095500" cy="271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2094" y="851744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Сценарий 2: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59074" y="1684361"/>
            <a:ext cx="2579428" cy="3651801"/>
            <a:chOff x="2059074" y="1684361"/>
            <a:chExt cx="2579428" cy="3651801"/>
          </a:xfrm>
        </p:grpSpPr>
        <p:pic>
          <p:nvPicPr>
            <p:cNvPr id="13321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925" r="72682">
                          <a14:foregroundMark x1="23434" y1="17978" x2="26441" y2="17978"/>
                          <a14:foregroundMark x1="23434" y1="17978" x2="22180" y2="23596"/>
                          <a14:foregroundMark x1="22682" y1="27416" x2="24687" y2="34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5" r="27109"/>
            <a:stretch/>
          </p:blipFill>
          <p:spPr bwMode="auto">
            <a:xfrm>
              <a:off x="2059074" y="2162573"/>
              <a:ext cx="2579428" cy="269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337682" y="1684361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Этап 1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370064" y="4878962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Подготовка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38502" y="1080344"/>
            <a:ext cx="4385130" cy="3201395"/>
            <a:chOff x="4638502" y="1080344"/>
            <a:chExt cx="4385130" cy="3201395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942" b="97840" l="0" r="483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" t="29188" r="51748" b="4276"/>
            <a:stretch/>
          </p:blipFill>
          <p:spPr bwMode="auto">
            <a:xfrm>
              <a:off x="4638502" y="1484784"/>
              <a:ext cx="2302949" cy="2176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88" b="70626" l="51216" r="998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5" t="1928" b="29034"/>
            <a:stretch/>
          </p:blipFill>
          <p:spPr bwMode="auto">
            <a:xfrm>
              <a:off x="6804248" y="1498986"/>
              <a:ext cx="2219384" cy="220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898681" y="1080344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Этап 2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898681" y="3824539"/>
              <a:ext cx="208554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00B0F0"/>
                  </a:solidFill>
                </a:rPr>
                <a:t>Проведение</a:t>
              </a:r>
              <a:endParaRPr lang="ru-RU" sz="24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Круговая стрелка 1"/>
          <p:cNvSpPr/>
          <p:nvPr/>
        </p:nvSpPr>
        <p:spPr>
          <a:xfrm rot="1497137">
            <a:off x="2052501" y="929463"/>
            <a:ext cx="1269182" cy="1061217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166">
            <a:off x="3847200" y="1071272"/>
            <a:ext cx="122020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5976" y="4306407"/>
            <a:ext cx="2070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843884" y="5357374"/>
            <a:ext cx="39743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>Приглашение </a:t>
            </a:r>
          </a:p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</a:p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>собеседование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651047" y="4854295"/>
            <a:ext cx="360040" cy="4784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6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8" grpId="0"/>
      <p:bldP spid="19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1580</TotalTime>
  <Words>734</Words>
  <Application>Microsoft Office PowerPoint</Application>
  <PresentationFormat>Экран (4:3)</PresentationFormat>
  <Paragraphs>152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эффективного поведения на рынке труда</dc:title>
  <dc:creator>USER</dc:creator>
  <cp:lastModifiedBy>Анисимова</cp:lastModifiedBy>
  <cp:revision>106</cp:revision>
  <dcterms:created xsi:type="dcterms:W3CDTF">2008-09-03T03:55:01Z</dcterms:created>
  <dcterms:modified xsi:type="dcterms:W3CDTF">2010-09-19T14:30:17Z</dcterms:modified>
</cp:coreProperties>
</file>