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58" r:id="rId6"/>
    <p:sldId id="270" r:id="rId7"/>
    <p:sldId id="272" r:id="rId8"/>
    <p:sldId id="273" r:id="rId9"/>
    <p:sldId id="276" r:id="rId10"/>
    <p:sldId id="271" r:id="rId11"/>
    <p:sldId id="274" r:id="rId12"/>
    <p:sldId id="275" r:id="rId13"/>
    <p:sldId id="277" r:id="rId14"/>
    <p:sldId id="259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294" autoAdjust="0"/>
  </p:normalViewPr>
  <p:slideViewPr>
    <p:cSldViewPr>
      <p:cViewPr>
        <p:scale>
          <a:sx n="70" d="100"/>
          <a:sy n="70" d="100"/>
        </p:scale>
        <p:origin x="-116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65D03-E3EF-4702-846A-EA0FDF95427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E056-5FC9-4DCB-BEE0-458B9157E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0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6877-E13F-4787-A5E0-DEB1554EDEC3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690-F52D-427A-A4EC-84398A1113E0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9C49-C5D6-4A80-BE95-D213C37730F9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AF9-DA89-4476-8BD2-58A06D991CBE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9214-2473-4F11-818C-36A42AFC31E3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54B-12CA-42D7-8685-90151BCB9BC6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A314-7E84-4ED2-A123-365400E7C90E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6800-591C-4607-A492-711196A7A339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8D2F-9700-419D-B31E-0BBE0342DF36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173A-3737-4E36-B3D9-8864B899E991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F009-5A09-425B-8BD9-6705AF8DB62C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B768-FF7D-4876-B98C-3EC2F00645C1}" type="datetime1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A5A8-C98E-4B5D-ACDD-2F22890F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F200DA34-E06E-4722-8619-B54690C34A1A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A5A8-C98E-4B5D-ACDD-2F22890F30B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6083" y="3974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ГБОУ СПО «БТЖТ»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5"/>
            <a:ext cx="84969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Методические указания для обучающихся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выполнению внеаудиторной самостоятельной работы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учебной дисциплине, профессиональному модулю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8" y="4581129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Анисимова Т.В.,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преподаватель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838" y="63813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043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09320"/>
            <a:ext cx="583380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7188" r="65415" b="34422"/>
          <a:stretch>
            <a:fillRect/>
          </a:stretch>
        </p:blipFill>
        <p:spPr bwMode="auto">
          <a:xfrm>
            <a:off x="683568" y="332657"/>
            <a:ext cx="7191568" cy="59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09320"/>
            <a:ext cx="583380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11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8345" t="22266" r="5644" b="14735"/>
          <a:stretch>
            <a:fillRect/>
          </a:stretch>
        </p:blipFill>
        <p:spPr bwMode="auto">
          <a:xfrm>
            <a:off x="2195737" y="332657"/>
            <a:ext cx="4389113" cy="59766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09320"/>
            <a:ext cx="583380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12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2266" r="50472" b="9813"/>
          <a:stretch>
            <a:fillRect/>
          </a:stretch>
        </p:blipFill>
        <p:spPr bwMode="auto">
          <a:xfrm>
            <a:off x="2428860" y="428604"/>
            <a:ext cx="4246717" cy="56886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09320"/>
            <a:ext cx="583380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13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3956" t="22266" r="14499" b="9813"/>
          <a:stretch>
            <a:fillRect/>
          </a:stretch>
        </p:blipFill>
        <p:spPr bwMode="auto">
          <a:xfrm>
            <a:off x="2357422" y="357166"/>
            <a:ext cx="4323360" cy="56886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1C70D615-5F78-4B2D-BD78-CC5D29755D7B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/>
              <a:pPr/>
              <a:t>14</a:t>
            </a:fld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5219" r="50471" b="8829"/>
          <a:stretch>
            <a:fillRect/>
          </a:stretch>
        </p:blipFill>
        <p:spPr bwMode="auto">
          <a:xfrm>
            <a:off x="1547664" y="188641"/>
            <a:ext cx="5472608" cy="64327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53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C44175F4-5A51-4509-A337-43C9ADAF14AC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624608" cy="463749"/>
          </a:xfrm>
        </p:spPr>
        <p:txBody>
          <a:bodyPr/>
          <a:lstStyle/>
          <a:p>
            <a:fld id="{AEF9A5A8-C98E-4B5D-ACDD-2F22890F30B8}" type="slidenum">
              <a:rPr lang="ru-RU" sz="2000" b="1" smtClean="0"/>
              <a:pPr/>
              <a:t>15</a:t>
            </a:fld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88641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Заключение</a:t>
            </a:r>
          </a:p>
          <a:p>
            <a:pPr algn="ctr"/>
            <a:endParaRPr lang="ru-RU" sz="2400" b="1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/>
              <a:t>Методические указания разработаны преподавателем для обучающихся как инструкции, руководства по выполнению внеаудиторной самостоятельной работы.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dirty="0" smtClean="0"/>
              <a:t>Методические указания как шаблон  могут быть использованы любым преподавателем учебных дисциплин или профессиональных модулей для собственных разработок в  сфере организации внеаудиторной самостоятельной работы обучающихся.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548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FC6AC7D7-5C76-4C69-AA78-165706E7FDE2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624608" cy="463749"/>
          </a:xfrm>
        </p:spPr>
        <p:txBody>
          <a:bodyPr/>
          <a:lstStyle/>
          <a:p>
            <a:fld id="{AEF9A5A8-C98E-4B5D-ACDD-2F22890F30B8}" type="slidenum">
              <a:rPr lang="ru-RU" sz="2000" b="1" smtClean="0"/>
              <a:pPr/>
              <a:t>16</a:t>
            </a:fld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341" y="1340769"/>
            <a:ext cx="88531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Уважаемые коллеги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4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D4CC7C62-64A6-4060-BDEA-5958F9389F06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624608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820891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/>
              <a:t>Роль самостоятельной работы учащихся:</a:t>
            </a:r>
          </a:p>
          <a:p>
            <a:endParaRPr lang="ru-RU" sz="28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формирование творческой личности, способной к саморазвитию, самообразованию, инновационной деятельности;</a:t>
            </a:r>
          </a:p>
          <a:p>
            <a:pPr lvl="0"/>
            <a:endParaRPr lang="ru-RU" sz="2800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перевод учащегося из пассивного потребителя знаний в активного их творца, умеющего сформулировать проблему, проанализировать пути ее решения, найти оптимальный результат и доказать его правильность.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9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D4CC7C62-64A6-4060-BDEA-5958F9389F06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624608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80729"/>
            <a:ext cx="8784976" cy="3585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Номер самостоятельной работы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Вид самостоятельной работы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Задание на самостоятельную работу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Темы самостоятельной работы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Время выполнения самостоятельной работы</a:t>
            </a:r>
          </a:p>
          <a:p>
            <a:pPr lvl="1">
              <a:spcAft>
                <a:spcPts val="1200"/>
              </a:spcAft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2219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D4CC7C62-64A6-4060-BDEA-5958F9389F06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624608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05350"/>
            <a:ext cx="820891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Цель самостоятельной работы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Форма и структура отчета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Возможные типичные ошибки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Критерии оценки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Список литературы и источников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3000" dirty="0" smtClean="0"/>
              <a:t>Алгоритм самостоятельной работы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219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404664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«Дорогие учащиеся! </a:t>
            </a:r>
          </a:p>
          <a:p>
            <a:pPr algn="just"/>
            <a:r>
              <a:rPr lang="ru-RU" sz="2400" dirty="0" smtClean="0"/>
              <a:t>Вы держите в руках издание, созданное преподавателем специально для того, чтобы помочь Вам при выполнении внеаудиторных самостоятельных работ. </a:t>
            </a:r>
          </a:p>
          <a:p>
            <a:pPr algn="just"/>
            <a:r>
              <a:rPr lang="ru-RU" sz="2400" dirty="0" smtClean="0"/>
              <a:t>«А зачем нам нужна эта самостоятельная работа?» - спросите Вы. Затем, что каждый из Вас хочет, в конечном итоге, стать не только высококлассным специалистом в своей профессии, но и культурным человеком. ….</a:t>
            </a:r>
          </a:p>
          <a:p>
            <a:pPr algn="just"/>
            <a:r>
              <a:rPr lang="ru-RU" sz="2400" dirty="0" smtClean="0"/>
              <a:t>……………………………………………..</a:t>
            </a:r>
          </a:p>
          <a:p>
            <a:pPr algn="just"/>
            <a:r>
              <a:rPr lang="ru-RU" sz="2400" dirty="0" smtClean="0"/>
              <a:t>Это было вступление. А о том, как работать с методическими указаниями читайте далее…»</a:t>
            </a:r>
          </a:p>
          <a:p>
            <a:pPr algn="just"/>
            <a:r>
              <a:rPr lang="ru-RU" sz="2400" dirty="0" smtClean="0"/>
              <a:t>Методические указания, а попросту – «методичка» (примеч. автора).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31250" r="20898" b="16992"/>
          <a:stretch>
            <a:fillRect/>
          </a:stretch>
        </p:blipFill>
        <p:spPr bwMode="auto">
          <a:xfrm>
            <a:off x="428596" y="428604"/>
            <a:ext cx="829759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41016" r="18701" b="34570"/>
          <a:stretch>
            <a:fillRect/>
          </a:stretch>
        </p:blipFill>
        <p:spPr bwMode="auto">
          <a:xfrm>
            <a:off x="285719" y="214290"/>
            <a:ext cx="8501123" cy="2442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041" t="43164" r="14843" b="37305"/>
          <a:stretch>
            <a:fillRect/>
          </a:stretch>
        </p:blipFill>
        <p:spPr bwMode="auto">
          <a:xfrm>
            <a:off x="221426" y="3071810"/>
            <a:ext cx="8636854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2266" r="64861" b="10797"/>
          <a:stretch>
            <a:fillRect/>
          </a:stretch>
        </p:blipFill>
        <p:spPr bwMode="auto">
          <a:xfrm>
            <a:off x="2428860" y="285728"/>
            <a:ext cx="4032448" cy="596101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344" y="0"/>
            <a:ext cx="1475656" cy="365760"/>
          </a:xfrm>
        </p:spPr>
        <p:txBody>
          <a:bodyPr/>
          <a:lstStyle/>
          <a:p>
            <a:pPr algn="r"/>
            <a:fld id="{6E481838-13C7-4DE5-AD45-9D1B439F77C8}" type="datetime1">
              <a:rPr lang="ru-RU" sz="1400" b="1" smtClean="0"/>
              <a:pPr algn="r"/>
              <a:t>10.01.2014</a:t>
            </a:fld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08584" cy="463749"/>
          </a:xfrm>
        </p:spPr>
        <p:txBody>
          <a:bodyPr/>
          <a:lstStyle/>
          <a:p>
            <a:fld id="{AEF9A5A8-C98E-4B5D-ACDD-2F22890F30B8}" type="slidenum">
              <a:rPr lang="ru-RU" sz="2000" b="1" smtClean="0">
                <a:solidFill>
                  <a:schemeClr val="tx1"/>
                </a:solidFill>
              </a:rPr>
              <a:pPr/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8345" t="22266" r="5644" b="10797"/>
          <a:stretch>
            <a:fillRect/>
          </a:stretch>
        </p:blipFill>
        <p:spPr bwMode="auto">
          <a:xfrm>
            <a:off x="2571736" y="357166"/>
            <a:ext cx="4130931" cy="597666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4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284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PU №31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указания для обучающихся по ВСР</dc:title>
  <dc:creator>Анисимова Т.В.</dc:creator>
  <cp:lastModifiedBy>Admin</cp:lastModifiedBy>
  <cp:revision>26</cp:revision>
  <dcterms:created xsi:type="dcterms:W3CDTF">2013-04-17T07:57:55Z</dcterms:created>
  <dcterms:modified xsi:type="dcterms:W3CDTF">2014-01-10T06:10:04Z</dcterms:modified>
</cp:coreProperties>
</file>