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75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9" r:id="rId11"/>
    <p:sldId id="268" r:id="rId12"/>
    <p:sldId id="270" r:id="rId13"/>
    <p:sldId id="264" r:id="rId14"/>
    <p:sldId id="265" r:id="rId15"/>
    <p:sldId id="267" r:id="rId16"/>
    <p:sldId id="274" r:id="rId17"/>
    <p:sldId id="272" r:id="rId18"/>
    <p:sldId id="271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E3CE6-F194-452B-9C15-21A56E439D5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F34E-0E7C-4223-80EE-5DCE438A6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EF34E-0E7C-4223-80EE-5DCE438A6E2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B5B4C8-1D43-4C68-9FD7-468FA6DC4D1E}" type="datetimeFigureOut">
              <a:rPr lang="ru-RU" smtClean="0"/>
              <a:pPr/>
              <a:t>12.10.2010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84C004-2697-4E13-8C7E-4EEFA275D19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v3.av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5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/>
              <a:t>МЕТОДЫ РАСПРЕДЕЛЁННЫХ ВЫЧИСЛЕНИЙ НА ОСНОВЕ МОДЕЛИ ПОТОКА ДАННЫХ. ПРОТОТИП СИСТЕМЫ</a:t>
            </a:r>
            <a:r>
              <a:rPr lang="ru-RU" sz="4900" b="1" dirty="0" smtClean="0"/>
              <a:t>.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854696" cy="9040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i="1" dirty="0"/>
              <a:t>М.О. Бахтерев, П.А. </a:t>
            </a:r>
            <a:r>
              <a:rPr lang="ru-RU" b="1" i="1" dirty="0" smtClean="0"/>
              <a:t>Васёв</a:t>
            </a:r>
            <a:endParaRPr lang="en-US" b="1" i="1" dirty="0" smtClean="0"/>
          </a:p>
          <a:p>
            <a:pPr algn="ctr"/>
            <a:r>
              <a:rPr lang="ru-RU" b="1" i="1" dirty="0" smtClean="0"/>
              <a:t>ИММ УрО РАН, Екатеринбург</a:t>
            </a:r>
          </a:p>
          <a:p>
            <a:endParaRPr lang="ru-RU" b="1" i="1" dirty="0" smtClean="0"/>
          </a:p>
          <a:p>
            <a:endParaRPr lang="ru-RU" b="1" i="1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1560" y="5105400"/>
            <a:ext cx="7854696" cy="1752600"/>
          </a:xfrm>
          <a:prstGeom prst="rect">
            <a:avLst/>
          </a:prstGeom>
        </p:spPr>
        <p:txBody>
          <a:bodyPr vert="horz" lIns="0" rIns="18288">
            <a:normAutofit fontScale="925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b="1" dirty="0" smtClean="0"/>
              <a:t>XII </a:t>
            </a:r>
            <a:r>
              <a:rPr lang="ru-RU" sz="2600" b="1" noProof="0" dirty="0" smtClean="0"/>
              <a:t>Международный семинар «Супервычисления </a:t>
            </a:r>
            <a:r>
              <a:rPr lang="en-US" sz="2600" b="1" noProof="0" dirty="0" smtClean="0"/>
              <a:t/>
            </a:r>
            <a:br>
              <a:rPr lang="en-US" sz="2600" b="1" noProof="0" dirty="0" smtClean="0"/>
            </a:br>
            <a:r>
              <a:rPr lang="ru-RU" sz="2600" b="1" noProof="0" dirty="0" smtClean="0"/>
              <a:t>и математическое моделирование»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РФЯЦ-ВНИИЭФ, Саров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600" b="1" noProof="0" dirty="0" smtClean="0"/>
              <a:t>2010</a:t>
            </a:r>
            <a:endParaRPr kumimoji="0" lang="ru-RU" sz="26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счетной программы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#include "</a:t>
            </a:r>
            <a:r>
              <a:rPr lang="en-US" dirty="0" err="1" smtClean="0">
                <a:latin typeface="Lucida Console" pitchFamily="49" charset="0"/>
              </a:rPr>
              <a:t>ride.h</a:t>
            </a:r>
            <a:r>
              <a:rPr lang="en-US" dirty="0" smtClean="0">
                <a:latin typeface="Lucida Console" pitchFamily="49" charset="0"/>
              </a:rPr>
              <a:t>“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main(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argc</a:t>
            </a:r>
            <a:r>
              <a:rPr lang="en-US" dirty="0" smtClean="0">
                <a:latin typeface="Lucida Console" pitchFamily="49" charset="0"/>
              </a:rPr>
              <a:t>, char *</a:t>
            </a:r>
            <a:r>
              <a:rPr lang="en-US" dirty="0" err="1" smtClean="0">
                <a:latin typeface="Lucida Console" pitchFamily="49" charset="0"/>
              </a:rPr>
              <a:t>argv</a:t>
            </a:r>
            <a:r>
              <a:rPr lang="en-US" dirty="0" smtClean="0">
                <a:latin typeface="Lucida Console" pitchFamily="49" charset="0"/>
              </a:rPr>
              <a:t>[])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n,k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Lucida Console" pitchFamily="49" charset="0"/>
              </a:rPr>
              <a:t>    </a:t>
            </a:r>
            <a:r>
              <a:rPr lang="en-US" dirty="0" smtClean="0">
                <a:latin typeface="Lucida Console" pitchFamily="49" charset="0"/>
              </a:rPr>
              <a:t>if (</a:t>
            </a:r>
            <a:r>
              <a:rPr lang="en-US" dirty="0" err="1" smtClean="0">
                <a:latin typeface="Lucida Console" pitchFamily="49" charset="0"/>
              </a:rPr>
              <a:t>ride_get</a:t>
            </a:r>
            <a:r>
              <a:rPr lang="en-US" dirty="0" smtClean="0">
                <a:latin typeface="Lucida Console" pitchFamily="49" charset="0"/>
              </a:rPr>
              <a:t>(“</a:t>
            </a:r>
            <a:r>
              <a:rPr lang="en-US" dirty="0" err="1" smtClean="0">
                <a:latin typeface="Lucida Console" pitchFamily="49" charset="0"/>
              </a:rPr>
              <a:t>in“,&amp;n,sizeof</a:t>
            </a:r>
            <a:r>
              <a:rPr lang="en-US" dirty="0" smtClean="0">
                <a:latin typeface="Lucida Console" pitchFamily="49" charset="0"/>
              </a:rPr>
              <a:t>(n)) != RIDE_GOOD)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return -1;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// ************ </a:t>
            </a:r>
            <a:r>
              <a:rPr lang="en-US" dirty="0" err="1" smtClean="0">
                <a:latin typeface="Lucida Console" pitchFamily="49" charset="0"/>
              </a:rPr>
              <a:t>eval</a:t>
            </a:r>
            <a:r>
              <a:rPr lang="en-US" dirty="0" smtClean="0">
                <a:latin typeface="Lucida Console" pitchFamily="49" charset="0"/>
              </a:rPr>
              <a:t> k **********************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k = n + 1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</a:t>
            </a:r>
            <a:r>
              <a:rPr lang="en-US" dirty="0" err="1" smtClean="0">
                <a:latin typeface="Lucida Console" pitchFamily="49" charset="0"/>
              </a:rPr>
              <a:t>ride_put</a:t>
            </a:r>
            <a:r>
              <a:rPr lang="en-US" dirty="0" smtClean="0">
                <a:latin typeface="Lucida Console" pitchFamily="49" charset="0"/>
              </a:rPr>
              <a:t>( “out", </a:t>
            </a:r>
            <a:r>
              <a:rPr lang="en-US" dirty="0" err="1" smtClean="0">
                <a:latin typeface="Lucida Console" pitchFamily="49" charset="0"/>
              </a:rPr>
              <a:t>ride_data</a:t>
            </a:r>
            <a:r>
              <a:rPr lang="en-US" dirty="0" smtClean="0">
                <a:latin typeface="Lucida Console" pitchFamily="49" charset="0"/>
              </a:rPr>
              <a:t>(&amp;</a:t>
            </a:r>
            <a:r>
              <a:rPr lang="en-US" dirty="0" err="1" smtClean="0">
                <a:latin typeface="Lucida Console" pitchFamily="49" charset="0"/>
              </a:rPr>
              <a:t>k,sizeof</a:t>
            </a:r>
            <a:r>
              <a:rPr lang="en-US" dirty="0" smtClean="0">
                <a:latin typeface="Lucida Console" pitchFamily="49" charset="0"/>
              </a:rPr>
              <a:t>(k)) 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файла запуска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Ride.put</a:t>
            </a:r>
            <a:r>
              <a:rPr lang="en-US" dirty="0" smtClean="0">
                <a:latin typeface="Lucida Console" pitchFamily="49" charset="0"/>
              </a:rPr>
              <a:t>("var1",1 )			</a:t>
            </a:r>
          </a:p>
          <a:p>
            <a:pPr>
              <a:buNone/>
            </a:pPr>
            <a:endParaRPr lang="ru-RU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for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in (1..10) do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r = </a:t>
            </a:r>
            <a:r>
              <a:rPr lang="en-US" dirty="0" err="1" smtClean="0">
                <a:latin typeface="Lucida Console" pitchFamily="49" charset="0"/>
              </a:rPr>
              <a:t>Rule.new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r.feed</a:t>
            </a:r>
            <a:r>
              <a:rPr lang="en-US" dirty="0" smtClean="0">
                <a:latin typeface="Lucida Console" pitchFamily="49" charset="0"/>
              </a:rPr>
              <a:t>("</a:t>
            </a:r>
            <a:r>
              <a:rPr lang="en-US" dirty="0" err="1" smtClean="0">
                <a:latin typeface="Lucida Console" pitchFamily="49" charset="0"/>
              </a:rPr>
              <a:t>var</a:t>
            </a:r>
            <a:r>
              <a:rPr lang="en-US" dirty="0" smtClean="0">
                <a:latin typeface="Lucida Console" pitchFamily="49" charset="0"/>
              </a:rPr>
              <a:t>#{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} ", “in")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r.mask</a:t>
            </a:r>
            <a:r>
              <a:rPr lang="en-US" dirty="0" smtClean="0">
                <a:latin typeface="Lucida Console" pitchFamily="49" charset="0"/>
              </a:rPr>
              <a:t>("</a:t>
            </a:r>
            <a:r>
              <a:rPr lang="en-US" dirty="0" err="1" smtClean="0">
                <a:latin typeface="Lucida Console" pitchFamily="49" charset="0"/>
              </a:rPr>
              <a:t>var</a:t>
            </a:r>
            <a:r>
              <a:rPr lang="en-US" dirty="0" smtClean="0">
                <a:latin typeface="Lucida Console" pitchFamily="49" charset="0"/>
              </a:rPr>
              <a:t>#{i+1}",“out")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r.run</a:t>
            </a:r>
            <a:r>
              <a:rPr lang="en-US" dirty="0" smtClean="0">
                <a:latin typeface="Lucida Console" pitchFamily="49" charset="0"/>
              </a:rPr>
              <a:t>("sample1/release/sample1.exe")</a:t>
            </a:r>
            <a:endParaRPr lang="ru-RU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r.save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end</a:t>
            </a:r>
          </a:p>
          <a:p>
            <a:pPr>
              <a:buNone/>
            </a:pPr>
            <a:endParaRPr lang="ru-RU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Ride.run</a:t>
            </a: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endParaRPr lang="ru-RU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puts </a:t>
            </a:r>
            <a:r>
              <a:rPr lang="en-US" dirty="0" err="1" smtClean="0">
                <a:latin typeface="Lucida Console" pitchFamily="49" charset="0"/>
              </a:rPr>
              <a:t>Ride.get</a:t>
            </a:r>
            <a:r>
              <a:rPr lang="en-US" dirty="0" smtClean="0">
                <a:latin typeface="Lucida Console" pitchFamily="49" charset="0"/>
              </a:rPr>
              <a:t>("var11")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работы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hlinkClick r:id="rId2" action="ppaction://hlinkfile"/>
              </a:rPr>
              <a:t>Видео-файл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</a:t>
            </a:r>
            <a:r>
              <a:rPr lang="ru-RU" dirty="0" smtClean="0"/>
              <a:t>м</a:t>
            </a:r>
            <a:r>
              <a:rPr lang="ru-RU" dirty="0" smtClean="0"/>
              <a:t>етодики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ru-RU" dirty="0" smtClean="0"/>
              <a:t>Разделение уровней вычисления и взаимодействия.</a:t>
            </a:r>
          </a:p>
          <a:p>
            <a:r>
              <a:rPr lang="ru-RU" dirty="0" smtClean="0"/>
              <a:t>Произвольные языки программирования вычислительных программ (с внедренными функциями </a:t>
            </a:r>
            <a:r>
              <a:rPr lang="en-US" b="1" dirty="0" smtClean="0"/>
              <a:t>get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put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Отсутствие ограничений на внутреннюю сложность вычислительных программ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Возможность участия в рамках одного вычисления программ различных платформ (ОС, языки, процессоры и </a:t>
            </a:r>
            <a:r>
              <a:rPr lang="en-US" dirty="0" smtClean="0"/>
              <a:t>GPGPU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</a:t>
            </a:r>
            <a:r>
              <a:rPr lang="ru-RU" dirty="0" smtClean="0"/>
              <a:t>методики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ru-RU" dirty="0" smtClean="0"/>
              <a:t>Возможность подключать и отключать вычислительные ресурсы «на лету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Встроенная поддержка контрольных точек (состояние хранилища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Возможность полностью остановить счёт и в будущем продолжить его.</a:t>
            </a:r>
          </a:p>
          <a:p>
            <a:r>
              <a:rPr lang="ru-RU" dirty="0" smtClean="0"/>
              <a:t>Перспективы умного размещения правил, в том числе на основе статистики предыдущих запусков.</a:t>
            </a:r>
          </a:p>
          <a:p>
            <a:r>
              <a:rPr lang="ru-RU" dirty="0" smtClean="0"/>
              <a:t>Поддержка общей памяти. В итоге – поддержка всех уровней </a:t>
            </a:r>
            <a:r>
              <a:rPr lang="en-US" dirty="0" smtClean="0"/>
              <a:t>HPC-</a:t>
            </a:r>
            <a:r>
              <a:rPr lang="ru-RU" dirty="0" smtClean="0"/>
              <a:t>сред и их комбинаций.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899592" y="2675012"/>
            <a:ext cx="1728192" cy="9361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Runner</a:t>
            </a:r>
            <a:endParaRPr lang="ru-RU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491880" y="1772816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1</a:t>
            </a:r>
            <a:endParaRPr lang="ru-RU" sz="24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3491880" y="2780928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2</a:t>
            </a:r>
            <a:endParaRPr lang="ru-RU" sz="20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3491880" y="4149080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N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554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ru-RU" sz="40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5652120" y="1933600"/>
            <a:ext cx="3096344" cy="2448272"/>
            <a:chOff x="5652120" y="1933600"/>
            <a:chExt cx="3096344" cy="2448272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5668888" y="1933600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5" name="Flowchart: Alternate Process 14"/>
            <p:cNvSpPr/>
            <p:nvPr/>
          </p:nvSpPr>
          <p:spPr>
            <a:xfrm>
              <a:off x="5668888" y="2581672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5668888" y="3229744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7308304" y="1935882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Calc </a:t>
              </a:r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7308304" y="2564904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Eval</a:t>
              </a:r>
              <a:r>
                <a:rPr lang="en-US" sz="2400" dirty="0" smtClean="0"/>
                <a:t> 2</a:t>
              </a:r>
              <a:endParaRPr lang="ru-RU" sz="2400" dirty="0"/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7308304" y="3212976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Schet</a:t>
              </a:r>
              <a:r>
                <a:rPr lang="en-US" sz="2400" dirty="0" smtClean="0"/>
                <a:t> 3</a:t>
              </a:r>
              <a:endParaRPr lang="ru-RU" sz="2400" dirty="0"/>
            </a:p>
          </p:txBody>
        </p:sp>
        <p:sp>
          <p:nvSpPr>
            <p:cNvPr id="22" name="Flowchart: Alternate Process 21"/>
            <p:cNvSpPr/>
            <p:nvPr/>
          </p:nvSpPr>
          <p:spPr>
            <a:xfrm>
              <a:off x="5652120" y="3877816"/>
              <a:ext cx="1440160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7291536" y="3861048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Prog</a:t>
              </a:r>
              <a:r>
                <a:rPr lang="en-US" sz="2400" dirty="0" smtClean="0"/>
                <a:t> 4</a:t>
              </a:r>
              <a:endParaRPr lang="ru-RU" sz="2400" dirty="0"/>
            </a:p>
          </p:txBody>
        </p:sp>
        <p:cxnSp>
          <p:nvCxnSpPr>
            <p:cNvPr id="25" name="Elbow Connector 24"/>
            <p:cNvCxnSpPr>
              <a:stCxn id="14" idx="3"/>
              <a:endCxn id="19" idx="1"/>
            </p:cNvCxnSpPr>
            <p:nvPr/>
          </p:nvCxnSpPr>
          <p:spPr>
            <a:xfrm>
              <a:off x="7092280" y="2185628"/>
              <a:ext cx="216024" cy="228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5" idx="3"/>
            </p:cNvCxnSpPr>
            <p:nvPr/>
          </p:nvCxnSpPr>
          <p:spPr>
            <a:xfrm>
              <a:off x="7092280" y="2833700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6" idx="3"/>
            </p:cNvCxnSpPr>
            <p:nvPr/>
          </p:nvCxnSpPr>
          <p:spPr>
            <a:xfrm>
              <a:off x="7092280" y="3481772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22" idx="3"/>
            </p:cNvCxnSpPr>
            <p:nvPr/>
          </p:nvCxnSpPr>
          <p:spPr>
            <a:xfrm>
              <a:off x="7092280" y="4129844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>
            <a:stCxn id="8" idx="3"/>
            <a:endCxn id="14" idx="1"/>
          </p:cNvCxnSpPr>
          <p:nvPr/>
        </p:nvCxnSpPr>
        <p:spPr>
          <a:xfrm flipV="1">
            <a:off x="5076056" y="2185628"/>
            <a:ext cx="592832" cy="955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3"/>
            <a:endCxn id="15" idx="1"/>
          </p:cNvCxnSpPr>
          <p:nvPr/>
        </p:nvCxnSpPr>
        <p:spPr>
          <a:xfrm flipV="1">
            <a:off x="5076056" y="2833700"/>
            <a:ext cx="592832" cy="307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3"/>
            <a:endCxn id="16" idx="1"/>
          </p:cNvCxnSpPr>
          <p:nvPr/>
        </p:nvCxnSpPr>
        <p:spPr>
          <a:xfrm>
            <a:off x="5076056" y="3140968"/>
            <a:ext cx="592832" cy="340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3"/>
            <a:endCxn id="22" idx="1"/>
          </p:cNvCxnSpPr>
          <p:nvPr/>
        </p:nvCxnSpPr>
        <p:spPr>
          <a:xfrm>
            <a:off x="5076056" y="3140968"/>
            <a:ext cx="576064" cy="988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" idx="3"/>
            <a:endCxn id="8" idx="1"/>
          </p:cNvCxnSpPr>
          <p:nvPr/>
        </p:nvCxnSpPr>
        <p:spPr>
          <a:xfrm flipV="1">
            <a:off x="2627784" y="3140968"/>
            <a:ext cx="864096" cy="2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" idx="3"/>
            <a:endCxn id="6" idx="1"/>
          </p:cNvCxnSpPr>
          <p:nvPr/>
        </p:nvCxnSpPr>
        <p:spPr>
          <a:xfrm flipV="1">
            <a:off x="2627784" y="2132856"/>
            <a:ext cx="864096" cy="101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" idx="3"/>
            <a:endCxn id="9" idx="1"/>
          </p:cNvCxnSpPr>
          <p:nvPr/>
        </p:nvCxnSpPr>
        <p:spPr>
          <a:xfrm>
            <a:off x="2627784" y="3143064"/>
            <a:ext cx="864096" cy="1366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1511660" y="3176972"/>
            <a:ext cx="352839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563888" y="2636912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63888" y="4005064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563888" y="3645024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2483768" y="5517232"/>
            <a:ext cx="360040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Storage</a:t>
            </a:r>
            <a:endParaRPr lang="ru-RU" dirty="0"/>
          </a:p>
        </p:txBody>
      </p:sp>
      <p:cxnSp>
        <p:nvCxnSpPr>
          <p:cNvPr id="111" name="Straight Arrow Connector 110"/>
          <p:cNvCxnSpPr>
            <a:stCxn id="5" idx="2"/>
            <a:endCxn id="97" idx="2"/>
          </p:cNvCxnSpPr>
          <p:nvPr/>
        </p:nvCxnSpPr>
        <p:spPr>
          <a:xfrm rot="16200000" flipH="1">
            <a:off x="954646" y="4420158"/>
            <a:ext cx="2338164" cy="720080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22" idx="2"/>
            <a:endCxn id="97" idx="6"/>
          </p:cNvCxnSpPr>
          <p:nvPr/>
        </p:nvCxnSpPr>
        <p:spPr>
          <a:xfrm rot="5400000">
            <a:off x="5444480" y="5021560"/>
            <a:ext cx="1567408" cy="28803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23" idx="2"/>
            <a:endCxn id="97" idx="6"/>
          </p:cNvCxnSpPr>
          <p:nvPr/>
        </p:nvCxnSpPr>
        <p:spPr>
          <a:xfrm rot="5400000">
            <a:off x="6255804" y="4193468"/>
            <a:ext cx="1584176" cy="192744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9" idx="2"/>
          </p:cNvCxnSpPr>
          <p:nvPr/>
        </p:nvCxnSpPr>
        <p:spPr>
          <a:xfrm rot="5400000">
            <a:off x="3959932" y="5193196"/>
            <a:ext cx="64807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Первые программы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Поиск дискретных </a:t>
            </a:r>
            <a:r>
              <a:rPr lang="ru-RU" b="1" dirty="0" smtClean="0"/>
              <a:t>логарифмов</a:t>
            </a:r>
          </a:p>
          <a:p>
            <a:pPr>
              <a:buNone/>
            </a:pPr>
            <a:r>
              <a:rPr lang="ru-RU" dirty="0" smtClean="0"/>
              <a:t>Автор</a:t>
            </a:r>
            <a:r>
              <a:rPr lang="ru-RU" dirty="0" smtClean="0"/>
              <a:t>: Илья </a:t>
            </a:r>
            <a:r>
              <a:rPr lang="ru-RU" dirty="0" smtClean="0"/>
              <a:t>Альбрехт</a:t>
            </a:r>
          </a:p>
          <a:p>
            <a:pPr>
              <a:buNone/>
            </a:pPr>
            <a:r>
              <a:rPr lang="ru-RU" dirty="0" smtClean="0"/>
              <a:t>Эффект: сокращение коммуникаций с 500 строк </a:t>
            </a:r>
            <a:r>
              <a:rPr lang="en-US" dirty="0" smtClean="0"/>
              <a:t>MPI-</a:t>
            </a:r>
            <a:r>
              <a:rPr lang="ru-RU" dirty="0" smtClean="0"/>
              <a:t>кода до 100 строк </a:t>
            </a:r>
            <a:r>
              <a:rPr lang="en-US" dirty="0" smtClean="0"/>
              <a:t>RIDE-</a:t>
            </a:r>
            <a:r>
              <a:rPr lang="ru-RU" dirty="0" smtClean="0"/>
              <a:t>кода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Умножение матриц</a:t>
            </a:r>
          </a:p>
          <a:p>
            <a:pPr>
              <a:buNone/>
            </a:pPr>
            <a:r>
              <a:rPr lang="ru-RU" dirty="0" smtClean="0"/>
              <a:t>Автор: Михаил Бахтерев</a:t>
            </a:r>
          </a:p>
          <a:p>
            <a:pPr>
              <a:buNone/>
            </a:pPr>
            <a:r>
              <a:rPr lang="ru-RU" dirty="0" smtClean="0"/>
              <a:t>Эффект: множество идей по вопросу упрощения языка правил </a:t>
            </a:r>
            <a:r>
              <a:rPr lang="en-US" dirty="0" smtClean="0"/>
              <a:t>RIDE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899592" y="2675012"/>
            <a:ext cx="1728192" cy="9361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Runner</a:t>
            </a:r>
            <a:endParaRPr lang="ru-RU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491880" y="1772816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1</a:t>
            </a:r>
            <a:endParaRPr lang="ru-RU" sz="24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3491880" y="2780928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2</a:t>
            </a:r>
            <a:endParaRPr lang="ru-RU" sz="20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3491880" y="4149080"/>
            <a:ext cx="1584176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Run Side N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995936" y="3356992"/>
            <a:ext cx="554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ru-RU" sz="4000" dirty="0"/>
          </a:p>
        </p:txBody>
      </p:sp>
      <p:grpSp>
        <p:nvGrpSpPr>
          <p:cNvPr id="3" name="Group 36"/>
          <p:cNvGrpSpPr/>
          <p:nvPr/>
        </p:nvGrpSpPr>
        <p:grpSpPr>
          <a:xfrm>
            <a:off x="5652120" y="1933600"/>
            <a:ext cx="3096344" cy="2448272"/>
            <a:chOff x="5652120" y="1933600"/>
            <a:chExt cx="3096344" cy="2448272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5668888" y="1933600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5" name="Flowchart: Alternate Process 14"/>
            <p:cNvSpPr/>
            <p:nvPr/>
          </p:nvSpPr>
          <p:spPr>
            <a:xfrm>
              <a:off x="5668888" y="2581672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5668888" y="3229744"/>
              <a:ext cx="1423392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7308304" y="1935882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Calc </a:t>
              </a:r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7308304" y="2564904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Eval</a:t>
              </a:r>
              <a:r>
                <a:rPr lang="en-US" sz="2400" dirty="0" smtClean="0"/>
                <a:t> 2</a:t>
              </a:r>
              <a:endParaRPr lang="ru-RU" sz="2400" dirty="0"/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7308304" y="3212976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Schet</a:t>
              </a:r>
              <a:r>
                <a:rPr lang="en-US" sz="2400" dirty="0" smtClean="0"/>
                <a:t> 3</a:t>
              </a:r>
              <a:endParaRPr lang="ru-RU" sz="2400" dirty="0"/>
            </a:p>
          </p:txBody>
        </p:sp>
        <p:sp>
          <p:nvSpPr>
            <p:cNvPr id="22" name="Flowchart: Alternate Process 21"/>
            <p:cNvSpPr/>
            <p:nvPr/>
          </p:nvSpPr>
          <p:spPr>
            <a:xfrm>
              <a:off x="5652120" y="3877816"/>
              <a:ext cx="1440160" cy="504056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Runvisor</a:t>
              </a:r>
              <a:endParaRPr lang="ru-RU" dirty="0"/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7291536" y="3861048"/>
              <a:ext cx="1440160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/>
                <a:t>Prog</a:t>
              </a:r>
              <a:r>
                <a:rPr lang="en-US" sz="2400" dirty="0" smtClean="0"/>
                <a:t> 4</a:t>
              </a:r>
              <a:endParaRPr lang="ru-RU" sz="2400" dirty="0"/>
            </a:p>
          </p:txBody>
        </p:sp>
        <p:cxnSp>
          <p:nvCxnSpPr>
            <p:cNvPr id="25" name="Elbow Connector 24"/>
            <p:cNvCxnSpPr>
              <a:stCxn id="14" idx="3"/>
              <a:endCxn id="19" idx="1"/>
            </p:cNvCxnSpPr>
            <p:nvPr/>
          </p:nvCxnSpPr>
          <p:spPr>
            <a:xfrm>
              <a:off x="7092280" y="2185628"/>
              <a:ext cx="216024" cy="228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5" idx="3"/>
            </p:cNvCxnSpPr>
            <p:nvPr/>
          </p:nvCxnSpPr>
          <p:spPr>
            <a:xfrm>
              <a:off x="7092280" y="2833700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6" idx="3"/>
            </p:cNvCxnSpPr>
            <p:nvPr/>
          </p:nvCxnSpPr>
          <p:spPr>
            <a:xfrm>
              <a:off x="7092280" y="3481772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22" idx="3"/>
            </p:cNvCxnSpPr>
            <p:nvPr/>
          </p:nvCxnSpPr>
          <p:spPr>
            <a:xfrm>
              <a:off x="7092280" y="4129844"/>
              <a:ext cx="199256" cy="1923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>
            <a:stCxn id="8" idx="3"/>
            <a:endCxn id="14" idx="1"/>
          </p:cNvCxnSpPr>
          <p:nvPr/>
        </p:nvCxnSpPr>
        <p:spPr>
          <a:xfrm flipV="1">
            <a:off x="5076056" y="2185628"/>
            <a:ext cx="592832" cy="955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3"/>
            <a:endCxn id="15" idx="1"/>
          </p:cNvCxnSpPr>
          <p:nvPr/>
        </p:nvCxnSpPr>
        <p:spPr>
          <a:xfrm flipV="1">
            <a:off x="5076056" y="2833700"/>
            <a:ext cx="592832" cy="307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3"/>
            <a:endCxn id="16" idx="1"/>
          </p:cNvCxnSpPr>
          <p:nvPr/>
        </p:nvCxnSpPr>
        <p:spPr>
          <a:xfrm>
            <a:off x="5076056" y="3140968"/>
            <a:ext cx="592832" cy="340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3"/>
            <a:endCxn id="22" idx="1"/>
          </p:cNvCxnSpPr>
          <p:nvPr/>
        </p:nvCxnSpPr>
        <p:spPr>
          <a:xfrm>
            <a:off x="5076056" y="3140968"/>
            <a:ext cx="576064" cy="988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" idx="3"/>
            <a:endCxn id="8" idx="1"/>
          </p:cNvCxnSpPr>
          <p:nvPr/>
        </p:nvCxnSpPr>
        <p:spPr>
          <a:xfrm flipV="1">
            <a:off x="2627784" y="3140968"/>
            <a:ext cx="864096" cy="2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" idx="3"/>
            <a:endCxn id="6" idx="1"/>
          </p:cNvCxnSpPr>
          <p:nvPr/>
        </p:nvCxnSpPr>
        <p:spPr>
          <a:xfrm flipV="1">
            <a:off x="2627784" y="2132856"/>
            <a:ext cx="864096" cy="101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" idx="3"/>
            <a:endCxn id="9" idx="1"/>
          </p:cNvCxnSpPr>
          <p:nvPr/>
        </p:nvCxnSpPr>
        <p:spPr>
          <a:xfrm>
            <a:off x="2627784" y="3143064"/>
            <a:ext cx="864096" cy="1366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1511660" y="3176972"/>
            <a:ext cx="352839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563888" y="2636912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63888" y="4005064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563888" y="3645024"/>
            <a:ext cx="144016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755576" y="5517232"/>
            <a:ext cx="784887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Storage</a:t>
            </a:r>
            <a:endParaRPr lang="ru-RU" dirty="0"/>
          </a:p>
        </p:txBody>
      </p:sp>
      <p:cxnSp>
        <p:nvCxnSpPr>
          <p:cNvPr id="111" name="Straight Arrow Connector 110"/>
          <p:cNvCxnSpPr>
            <a:stCxn id="5" idx="2"/>
          </p:cNvCxnSpPr>
          <p:nvPr/>
        </p:nvCxnSpPr>
        <p:spPr>
          <a:xfrm rot="5400000">
            <a:off x="738622" y="4636182"/>
            <a:ext cx="20501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22" idx="2"/>
          </p:cNvCxnSpPr>
          <p:nvPr/>
        </p:nvCxnSpPr>
        <p:spPr>
          <a:xfrm rot="5400000">
            <a:off x="5768516" y="4985556"/>
            <a:ext cx="12073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23" idx="2"/>
          </p:cNvCxnSpPr>
          <p:nvPr/>
        </p:nvCxnSpPr>
        <p:spPr>
          <a:xfrm rot="16200000" flipH="1">
            <a:off x="7371928" y="5004792"/>
            <a:ext cx="1296144" cy="167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9" idx="2"/>
          </p:cNvCxnSpPr>
          <p:nvPr/>
        </p:nvCxnSpPr>
        <p:spPr>
          <a:xfrm rot="5400000">
            <a:off x="3959932" y="5193196"/>
            <a:ext cx="64807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Распределённое хранилище данных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Неодинаковые по мощности узлы</a:t>
            </a:r>
            <a:endParaRPr lang="ru-RU" dirty="0" smtClean="0"/>
          </a:p>
          <a:p>
            <a:r>
              <a:rPr lang="ru-RU" dirty="0" smtClean="0"/>
              <a:t>Неоднородные связи между узлами</a:t>
            </a:r>
          </a:p>
          <a:p>
            <a:r>
              <a:rPr lang="ru-RU" dirty="0" smtClean="0"/>
              <a:t>Подключение и отключение на лету</a:t>
            </a:r>
            <a:endParaRPr lang="ru-RU" dirty="0" smtClean="0"/>
          </a:p>
          <a:p>
            <a:r>
              <a:rPr lang="ru-RU" dirty="0" smtClean="0"/>
              <a:t>Явное управление репликами</a:t>
            </a:r>
            <a:endParaRPr lang="ru-RU" dirty="0" smtClean="0"/>
          </a:p>
          <a:p>
            <a:r>
              <a:rPr lang="ru-RU" dirty="0" smtClean="0"/>
              <a:t>Встроенное обнаружение</a:t>
            </a:r>
            <a:r>
              <a:rPr lang="ru-RU" dirty="0" smtClean="0"/>
              <a:t> готовых правил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strike="sngStrike" dirty="0" smtClean="0"/>
              <a:t>Parallel FS</a:t>
            </a:r>
            <a:r>
              <a:rPr lang="en-US" dirty="0" smtClean="0"/>
              <a:t>, </a:t>
            </a:r>
            <a:r>
              <a:rPr lang="en-US" strike="sngStrike" dirty="0" smtClean="0"/>
              <a:t>SQL Cluster</a:t>
            </a:r>
            <a:r>
              <a:rPr lang="en-US" dirty="0" smtClean="0"/>
              <a:t>, </a:t>
            </a:r>
            <a:r>
              <a:rPr lang="en-US" strike="sngStrike" dirty="0" smtClean="0"/>
              <a:t>DHT</a:t>
            </a:r>
            <a:r>
              <a:rPr lang="en-US" dirty="0" smtClean="0"/>
              <a:t>, </a:t>
            </a:r>
            <a:r>
              <a:rPr lang="en-US" strike="sngStrike" dirty="0" err="1" smtClean="0"/>
              <a:t>Kademlia</a:t>
            </a:r>
            <a:r>
              <a:rPr lang="en-US" strike="sngStrike" dirty="0" smtClean="0"/>
              <a:t>/P2P</a:t>
            </a:r>
          </a:p>
          <a:p>
            <a:pPr>
              <a:buNone/>
            </a:pPr>
            <a:endParaRPr lang="en-US" strike="sngStrike" dirty="0" smtClean="0"/>
          </a:p>
          <a:p>
            <a:pPr>
              <a:buNone/>
            </a:pPr>
            <a:r>
              <a:rPr lang="ru-RU" b="1" dirty="0" smtClean="0"/>
              <a:t>Идея обходчиков и заявок. </a:t>
            </a:r>
            <a:r>
              <a:rPr lang="ru-RU" dirty="0" smtClean="0"/>
              <a:t>В разработке.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571600"/>
          </a:xfrm>
        </p:spPr>
        <p:txBody>
          <a:bodyPr>
            <a:normAutofit/>
          </a:bodyPr>
          <a:lstStyle/>
          <a:p>
            <a:pPr algn="ctr"/>
            <a:r>
              <a:rPr lang="en-US" sz="4900" dirty="0" smtClean="0"/>
              <a:t>WWW.RIDEHQ.NET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854696" cy="904064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- информация о разработке системы</a:t>
            </a:r>
            <a:endParaRPr lang="ru-RU" b="1" i="1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1560" y="5105400"/>
            <a:ext cx="7854696" cy="1752600"/>
          </a:xfrm>
          <a:prstGeom prst="rect">
            <a:avLst/>
          </a:prstGeom>
        </p:spPr>
        <p:txBody>
          <a:bodyPr vert="horz" lIns="0" rIns="18288">
            <a:normAutofit fontScale="925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b="1" dirty="0" smtClean="0"/>
              <a:t>XII </a:t>
            </a:r>
            <a:r>
              <a:rPr lang="ru-RU" sz="2600" b="1" noProof="0" dirty="0" smtClean="0"/>
              <a:t>Международный семинар «Супервычисления </a:t>
            </a:r>
            <a:r>
              <a:rPr lang="en-US" sz="2600" b="1" noProof="0" dirty="0" smtClean="0"/>
              <a:t/>
            </a:r>
            <a:br>
              <a:rPr lang="en-US" sz="2600" b="1" noProof="0" dirty="0" smtClean="0"/>
            </a:br>
            <a:r>
              <a:rPr lang="ru-RU" sz="2600" b="1" noProof="0" dirty="0" smtClean="0"/>
              <a:t>и математическое моделирование»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РФЯЦ-ВНИИЭФ, Саров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600" b="1" noProof="0" dirty="0" smtClean="0"/>
              <a:t>2010</a:t>
            </a:r>
            <a:endParaRPr kumimoji="0" lang="ru-RU" sz="26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Высокопроизводительные системы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Системы с о</a:t>
            </a:r>
            <a:r>
              <a:rPr lang="ru-RU" b="1" dirty="0" smtClean="0"/>
              <a:t>бщей памятью </a:t>
            </a:r>
            <a:r>
              <a:rPr lang="ru-RU" dirty="0" smtClean="0"/>
              <a:t>(быстрый обмен  между </a:t>
            </a:r>
            <a:r>
              <a:rPr lang="ru-RU" dirty="0" smtClean="0"/>
              <a:t>потоками)</a:t>
            </a:r>
            <a:endParaRPr lang="ru-RU" dirty="0" smtClean="0"/>
          </a:p>
          <a:p>
            <a:r>
              <a:rPr lang="ru-RU" b="1" dirty="0" smtClean="0"/>
              <a:t>Параллельные среды </a:t>
            </a:r>
            <a:r>
              <a:rPr lang="ru-RU" dirty="0" smtClean="0"/>
              <a:t>(кластер с хорошими внутренними сетевыми связями)</a:t>
            </a:r>
          </a:p>
          <a:p>
            <a:r>
              <a:rPr lang="ru-RU" b="1" dirty="0" smtClean="0"/>
              <a:t>Распределённые среды </a:t>
            </a:r>
            <a:r>
              <a:rPr lang="ru-RU" dirty="0" smtClean="0"/>
              <a:t>(медленные сетевые связи между группой кластеров</a:t>
            </a:r>
            <a:r>
              <a:rPr lang="en-US" dirty="0" smtClean="0"/>
              <a:t>/</a:t>
            </a:r>
            <a:r>
              <a:rPr lang="ru-RU" dirty="0" smtClean="0"/>
              <a:t>узлов)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технологий </a:t>
            </a:r>
            <a:r>
              <a:rPr lang="en-US" dirty="0" smtClean="0"/>
              <a:t>HPC </a:t>
            </a:r>
            <a:r>
              <a:rPr lang="ru-RU" dirty="0" smtClean="0"/>
              <a:t>программирования </a:t>
            </a:r>
            <a:r>
              <a:rPr lang="ru-RU" dirty="0" smtClean="0"/>
              <a:t>- открыт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Не смотря на наличие</a:t>
            </a:r>
          </a:p>
          <a:p>
            <a:r>
              <a:rPr lang="en-US" dirty="0" smtClean="0"/>
              <a:t>MPI</a:t>
            </a:r>
          </a:p>
          <a:p>
            <a:r>
              <a:rPr lang="en-US" dirty="0" err="1" smtClean="0"/>
              <a:t>OpenMP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Почему?</a:t>
            </a:r>
          </a:p>
          <a:p>
            <a:r>
              <a:rPr lang="ru-RU" dirty="0" smtClean="0"/>
              <a:t>Сложные</a:t>
            </a:r>
            <a:r>
              <a:rPr lang="ru-RU" b="1" dirty="0" smtClean="0"/>
              <a:t> </a:t>
            </a:r>
            <a:r>
              <a:rPr lang="ru-RU" dirty="0" smtClean="0"/>
              <a:t>технологии. А если необходима оптимальность – то крайне сложные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Не учитывают современные тенденции (</a:t>
            </a:r>
            <a:r>
              <a:rPr lang="en-US" dirty="0" smtClean="0"/>
              <a:t>GPGPU</a:t>
            </a:r>
            <a:r>
              <a:rPr lang="ru-RU" dirty="0" smtClean="0"/>
              <a:t>, грид, облачные вычисления).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Предпринимаются попытки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Автоматическое и автоматизированное распараллеливание</a:t>
            </a:r>
            <a:r>
              <a:rPr lang="en-US" dirty="0" smtClean="0"/>
              <a:t> (DVM)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dirty="0" smtClean="0"/>
              <a:t>Технологии решения определённых классов задач (</a:t>
            </a:r>
            <a:r>
              <a:rPr lang="en-US" dirty="0" smtClean="0"/>
              <a:t>Map/Reduce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Инструменты </a:t>
            </a:r>
            <a:r>
              <a:rPr lang="ru-RU" dirty="0" smtClean="0"/>
              <a:t>упрощения параллельного программирования (</a:t>
            </a:r>
            <a:r>
              <a:rPr lang="en-US" dirty="0" smtClean="0"/>
              <a:t>TBB</a:t>
            </a:r>
            <a:r>
              <a:rPr lang="en-US" dirty="0" smtClean="0"/>
              <a:t>)</a:t>
            </a:r>
            <a:endParaRPr lang="ru-RU" dirty="0" smtClean="0"/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Некоторые подобные </a:t>
            </a:r>
            <a:r>
              <a:rPr lang="ru-RU" dirty="0" smtClean="0"/>
              <a:t>решения предлагают смену парадигмы вычислений.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dirty="0" smtClean="0"/>
              <a:t>Модель потока данных (</a:t>
            </a:r>
            <a:r>
              <a:rPr lang="en-US" sz="4900" dirty="0" smtClean="0"/>
              <a:t>data flow)</a:t>
            </a:r>
            <a:endParaRPr lang="ru-RU" dirty="0"/>
          </a:p>
        </p:txBody>
      </p:sp>
      <p:grpSp>
        <p:nvGrpSpPr>
          <p:cNvPr id="98" name="Group 97"/>
          <p:cNvGrpSpPr/>
          <p:nvPr/>
        </p:nvGrpSpPr>
        <p:grpSpPr>
          <a:xfrm>
            <a:off x="1043608" y="1700808"/>
            <a:ext cx="7272808" cy="2520280"/>
            <a:chOff x="1331640" y="1988840"/>
            <a:chExt cx="7272808" cy="2520280"/>
          </a:xfrm>
        </p:grpSpPr>
        <p:sp>
          <p:nvSpPr>
            <p:cNvPr id="6" name="Flowchart: Process 5"/>
            <p:cNvSpPr/>
            <p:nvPr/>
          </p:nvSpPr>
          <p:spPr>
            <a:xfrm>
              <a:off x="1950640" y="3312721"/>
              <a:ext cx="1052299" cy="5040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4612338" y="1988840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ru-RU" dirty="0"/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3931438" y="2670783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3931438" y="3349791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5540837" y="3349791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6902636" y="2543302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ru-RU" dirty="0"/>
            </a:p>
          </p:txBody>
        </p:sp>
        <p:cxnSp>
          <p:nvCxnSpPr>
            <p:cNvPr id="15" name="Elbow Connector 14"/>
            <p:cNvCxnSpPr>
              <a:stCxn id="6" idx="3"/>
              <a:endCxn id="8" idx="1"/>
            </p:cNvCxnSpPr>
            <p:nvPr/>
          </p:nvCxnSpPr>
          <p:spPr>
            <a:xfrm flipV="1">
              <a:off x="3002939" y="2897608"/>
              <a:ext cx="928499" cy="66714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hape 20"/>
            <p:cNvCxnSpPr>
              <a:stCxn id="6" idx="3"/>
              <a:endCxn id="11" idx="1"/>
            </p:cNvCxnSpPr>
            <p:nvPr/>
          </p:nvCxnSpPr>
          <p:spPr>
            <a:xfrm>
              <a:off x="3002939" y="3564749"/>
              <a:ext cx="928499" cy="1186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>
              <a:stCxn id="8" idx="3"/>
              <a:endCxn id="12" idx="1"/>
            </p:cNvCxnSpPr>
            <p:nvPr/>
          </p:nvCxnSpPr>
          <p:spPr>
            <a:xfrm>
              <a:off x="4921837" y="2897608"/>
              <a:ext cx="619000" cy="67900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26"/>
            <p:cNvCxnSpPr>
              <a:stCxn id="11" idx="3"/>
              <a:endCxn id="12" idx="1"/>
            </p:cNvCxnSpPr>
            <p:nvPr/>
          </p:nvCxnSpPr>
          <p:spPr>
            <a:xfrm>
              <a:off x="4921837" y="3576616"/>
              <a:ext cx="619000" cy="111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hape 28"/>
            <p:cNvCxnSpPr>
              <a:stCxn id="7" idx="3"/>
              <a:endCxn id="13" idx="0"/>
            </p:cNvCxnSpPr>
            <p:nvPr/>
          </p:nvCxnSpPr>
          <p:spPr>
            <a:xfrm>
              <a:off x="5602737" y="2215665"/>
              <a:ext cx="1795099" cy="32763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hape 30"/>
            <p:cNvCxnSpPr>
              <a:stCxn id="12" idx="0"/>
              <a:endCxn id="13" idx="1"/>
            </p:cNvCxnSpPr>
            <p:nvPr/>
          </p:nvCxnSpPr>
          <p:spPr>
            <a:xfrm rot="5400000" flipH="1" flipV="1">
              <a:off x="6179504" y="2626659"/>
              <a:ext cx="579664" cy="866599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ata 33"/>
            <p:cNvSpPr/>
            <p:nvPr/>
          </p:nvSpPr>
          <p:spPr>
            <a:xfrm>
              <a:off x="1331640" y="2012576"/>
              <a:ext cx="1368152" cy="408312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Input</a:t>
              </a:r>
              <a:endParaRPr lang="ru-RU" dirty="0"/>
            </a:p>
          </p:txBody>
        </p:sp>
        <p:sp>
          <p:nvSpPr>
            <p:cNvPr id="36" name="Flowchart: Data 35"/>
            <p:cNvSpPr/>
            <p:nvPr/>
          </p:nvSpPr>
          <p:spPr>
            <a:xfrm>
              <a:off x="6778836" y="3954658"/>
              <a:ext cx="1825612" cy="403245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Output</a:t>
              </a:r>
              <a:endParaRPr lang="ru-RU" dirty="0"/>
            </a:p>
          </p:txBody>
        </p:sp>
        <p:cxnSp>
          <p:nvCxnSpPr>
            <p:cNvPr id="38" name="Shape 37"/>
            <p:cNvCxnSpPr>
              <a:stCxn id="34" idx="4"/>
              <a:endCxn id="6" idx="0"/>
            </p:cNvCxnSpPr>
            <p:nvPr/>
          </p:nvCxnSpPr>
          <p:spPr>
            <a:xfrm rot="16200000" flipH="1">
              <a:off x="1800337" y="2636267"/>
              <a:ext cx="891833" cy="461074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39"/>
            <p:cNvCxnSpPr>
              <a:stCxn id="13" idx="2"/>
              <a:endCxn id="36" idx="0"/>
            </p:cNvCxnSpPr>
            <p:nvPr/>
          </p:nvCxnSpPr>
          <p:spPr>
            <a:xfrm rot="16200000" flipH="1">
              <a:off x="7157166" y="3237621"/>
              <a:ext cx="957706" cy="47636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41"/>
            <p:cNvCxnSpPr>
              <a:stCxn id="34" idx="5"/>
              <a:endCxn id="7" idx="1"/>
            </p:cNvCxnSpPr>
            <p:nvPr/>
          </p:nvCxnSpPr>
          <p:spPr>
            <a:xfrm flipV="1">
              <a:off x="2562977" y="2215665"/>
              <a:ext cx="2049361" cy="1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lowchart: Process 44"/>
            <p:cNvSpPr/>
            <p:nvPr/>
          </p:nvSpPr>
          <p:spPr>
            <a:xfrm>
              <a:off x="3931438" y="4055470"/>
              <a:ext cx="990399" cy="45365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ru-RU" dirty="0"/>
            </a:p>
          </p:txBody>
        </p:sp>
        <p:cxnSp>
          <p:nvCxnSpPr>
            <p:cNvPr id="47" name="Elbow Connector 46"/>
            <p:cNvCxnSpPr>
              <a:stCxn id="6" idx="3"/>
              <a:endCxn id="45" idx="1"/>
            </p:cNvCxnSpPr>
            <p:nvPr/>
          </p:nvCxnSpPr>
          <p:spPr>
            <a:xfrm>
              <a:off x="3002939" y="3564749"/>
              <a:ext cx="928499" cy="71754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hape 51"/>
            <p:cNvCxnSpPr>
              <a:stCxn id="45" idx="3"/>
              <a:endCxn id="12" idx="1"/>
            </p:cNvCxnSpPr>
            <p:nvPr/>
          </p:nvCxnSpPr>
          <p:spPr>
            <a:xfrm flipV="1">
              <a:off x="4921837" y="3576616"/>
              <a:ext cx="619000" cy="70567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Content Placeholder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31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Открытый вопрос - конкретная интерпретациия и реализации этой модели.</a:t>
            </a:r>
            <a:endParaRPr lang="en-US" dirty="0" smtClean="0"/>
          </a:p>
          <a:p>
            <a:r>
              <a:rPr lang="ru-RU" dirty="0" smtClean="0"/>
              <a:t>Размер блоков (инструкции...этапы вычислений).</a:t>
            </a:r>
          </a:p>
          <a:p>
            <a:r>
              <a:rPr lang="ru-RU" dirty="0" smtClean="0"/>
              <a:t>Язык описания потока (расширение, новые языки).</a:t>
            </a:r>
          </a:p>
          <a:p>
            <a:r>
              <a:rPr lang="ru-RU" dirty="0" smtClean="0"/>
              <a:t>И так далее (множество  деталей).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Предлагаемая методика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Базовые элементы:</a:t>
            </a:r>
          </a:p>
          <a:p>
            <a:r>
              <a:rPr lang="ru-RU" b="1" dirty="0" smtClean="0"/>
              <a:t>Хранилище</a:t>
            </a:r>
            <a:r>
              <a:rPr lang="ru-RU" dirty="0" smtClean="0"/>
              <a:t> – содержит именованные </a:t>
            </a:r>
            <a:r>
              <a:rPr lang="ru-RU" b="1" dirty="0" smtClean="0"/>
              <a:t>данные</a:t>
            </a:r>
            <a:r>
              <a:rPr lang="ru-RU" dirty="0" smtClean="0"/>
              <a:t>. Имена: «</a:t>
            </a:r>
            <a:r>
              <a:rPr lang="en-US" dirty="0" smtClean="0"/>
              <a:t>x15</a:t>
            </a:r>
            <a:r>
              <a:rPr lang="ru-RU" dirty="0" smtClean="0"/>
              <a:t>», «</a:t>
            </a:r>
            <a:r>
              <a:rPr lang="en-US" dirty="0" smtClean="0"/>
              <a:t>matr_220_517</a:t>
            </a:r>
            <a:r>
              <a:rPr lang="ru-RU" dirty="0" smtClean="0"/>
              <a:t>». Данные: бинарные. </a:t>
            </a:r>
          </a:p>
          <a:p>
            <a:r>
              <a:rPr lang="ru-RU" b="1" dirty="0" smtClean="0"/>
              <a:t>Задачи</a:t>
            </a:r>
            <a:r>
              <a:rPr lang="ru-RU" dirty="0" smtClean="0"/>
              <a:t> – программы, которые читают данные из хранилища, и пишут в хранилища новые данные.</a:t>
            </a:r>
          </a:p>
          <a:p>
            <a:r>
              <a:rPr lang="ru-RU" b="1" dirty="0" smtClean="0"/>
              <a:t>Правила</a:t>
            </a:r>
            <a:r>
              <a:rPr lang="ru-RU" dirty="0" smtClean="0"/>
              <a:t> – определяют условия и параметры запуска задач.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Каждое правило содержит в себе:</a:t>
            </a:r>
          </a:p>
          <a:p>
            <a:pPr lvl="0"/>
            <a:r>
              <a:rPr lang="ru-RU" b="1" dirty="0" smtClean="0"/>
              <a:t>Список имён данных</a:t>
            </a:r>
            <a:r>
              <a:rPr lang="ru-RU" dirty="0" smtClean="0"/>
              <a:t>, которые необходимы для выполнения задачи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 smtClean="0"/>
              <a:t>Имя задачи, </a:t>
            </a:r>
            <a:r>
              <a:rPr lang="ru-RU" dirty="0" smtClean="0"/>
              <a:t>которую необходимо запустить</a:t>
            </a:r>
            <a:r>
              <a:rPr lang="ru-RU" dirty="0" smtClean="0"/>
              <a:t>.</a:t>
            </a:r>
            <a:endParaRPr lang="ru-RU" dirty="0" smtClean="0"/>
          </a:p>
          <a:p>
            <a:pPr lvl="0"/>
            <a:r>
              <a:rPr lang="ru-RU" b="1" dirty="0" smtClean="0"/>
              <a:t>Список соответствия </a:t>
            </a:r>
            <a:r>
              <a:rPr lang="ru-RU" dirty="0" smtClean="0"/>
              <a:t>глобальных имён данных локальным именам.</a:t>
            </a:r>
          </a:p>
          <a:p>
            <a:pPr lvl="0"/>
            <a:r>
              <a:rPr lang="ru-RU" dirty="0" smtClean="0"/>
              <a:t>Действия </a:t>
            </a:r>
            <a:r>
              <a:rPr lang="ru-RU" dirty="0" smtClean="0"/>
              <a:t>при успешном завершении.</a:t>
            </a:r>
          </a:p>
          <a:p>
            <a:pPr lvl="0"/>
            <a:endParaRPr lang="ru-RU" dirty="0" smtClean="0"/>
          </a:p>
          <a:p>
            <a:pPr lvl="0">
              <a:buNone/>
            </a:pPr>
            <a:r>
              <a:rPr lang="ru-RU" dirty="0" smtClean="0"/>
              <a:t>Правило срабатывает, когда все исходные данные готовы.</a:t>
            </a:r>
          </a:p>
          <a:p>
            <a:pPr lvl="0"/>
            <a:endParaRPr lang="ru-RU" dirty="0" smtClean="0"/>
          </a:p>
          <a:p>
            <a:pPr lvl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Высокопроизводительная программа: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r>
              <a:rPr lang="ru-RU" b="1" dirty="0" smtClean="0"/>
              <a:t>Набор вычислительных программ</a:t>
            </a:r>
            <a:endParaRPr lang="ru-RU" dirty="0" smtClean="0"/>
          </a:p>
          <a:p>
            <a:r>
              <a:rPr lang="ru-RU" b="1" dirty="0" smtClean="0"/>
              <a:t>Файл запуска </a:t>
            </a:r>
            <a:r>
              <a:rPr lang="ru-RU" dirty="0" smtClean="0"/>
              <a:t>– с описанием начальных данных и правил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выполнения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Запуск файла начальных данных и правил</a:t>
            </a:r>
          </a:p>
          <a:p>
            <a:endParaRPr lang="ru-RU" dirty="0" smtClean="0"/>
          </a:p>
          <a:p>
            <a:r>
              <a:rPr lang="ru-RU" dirty="0" smtClean="0"/>
              <a:t>Поиск правил, готовых к исполнению</a:t>
            </a:r>
          </a:p>
          <a:p>
            <a:r>
              <a:rPr lang="ru-RU" dirty="0" smtClean="0"/>
              <a:t>Поиск подходящих ресурсов для готовых правил</a:t>
            </a:r>
          </a:p>
          <a:p>
            <a:r>
              <a:rPr lang="ru-RU" dirty="0" smtClean="0"/>
              <a:t>Размещение (части) правил на ресурсах</a:t>
            </a:r>
          </a:p>
          <a:p>
            <a:r>
              <a:rPr lang="ru-RU" dirty="0" smtClean="0"/>
              <a:t>В результате исполнения правил порождаются новые данные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=&gt; </a:t>
            </a:r>
            <a:r>
              <a:rPr lang="ru-RU" dirty="0" smtClean="0"/>
              <a:t>новые готовые правила и свободные ресурсы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552</TotalTime>
  <Words>665</Words>
  <Application>Microsoft Office PowerPoint</Application>
  <PresentationFormat>On-screen Show (4:3)</PresentationFormat>
  <Paragraphs>165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МЕТОДЫ РАСПРЕДЕЛЁННЫХ ВЫЧИСЛЕНИЙ НА ОСНОВЕ МОДЕЛИ ПОТОКА ДАННЫХ. ПРОТОТИП СИСТЕМЫ.</vt:lpstr>
      <vt:lpstr>Высокопроизводительные системы</vt:lpstr>
      <vt:lpstr>Вопрос технологий HPC программирования - открыт</vt:lpstr>
      <vt:lpstr>Предпринимаются попытки</vt:lpstr>
      <vt:lpstr>Модель потока данных (data flow)</vt:lpstr>
      <vt:lpstr>Предлагаемая методика</vt:lpstr>
      <vt:lpstr>Правила</vt:lpstr>
      <vt:lpstr>Высокопроизводительная программа:</vt:lpstr>
      <vt:lpstr>Процесс выполнения</vt:lpstr>
      <vt:lpstr>Пример счетной программы</vt:lpstr>
      <vt:lpstr>Пример файла запуска</vt:lpstr>
      <vt:lpstr>Пример работы</vt:lpstr>
      <vt:lpstr>Преимущества методики</vt:lpstr>
      <vt:lpstr>Преимущества методики</vt:lpstr>
      <vt:lpstr>Реализация</vt:lpstr>
      <vt:lpstr>Первые программы</vt:lpstr>
      <vt:lpstr>Реализация</vt:lpstr>
      <vt:lpstr>Распределённое хранилище данных</vt:lpstr>
      <vt:lpstr>WWW.RIDEHQ.NET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РАСПРЕДЕЛЁННЫХ ВЫЧИСЛЕНИЙ НА ОСНОВЕ МОДЕЛИ ПОТОКА ДАННЫХ. ПРОТОТИП СИСТЕМЫ.</dc:title>
  <dc:creator>Asus</dc:creator>
  <cp:lastModifiedBy>Asus</cp:lastModifiedBy>
  <cp:revision>149</cp:revision>
  <dcterms:created xsi:type="dcterms:W3CDTF">2010-10-11T16:39:29Z</dcterms:created>
  <dcterms:modified xsi:type="dcterms:W3CDTF">2010-10-12T19:40:58Z</dcterms:modified>
</cp:coreProperties>
</file>