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B4803-AFEE-40A2-B4F1-0CA768B43668}" type="datetimeFigureOut">
              <a:rPr lang="ru-RU" smtClean="0"/>
              <a:t>24.06.2011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32F87-B735-4275-9C8B-DE253004EF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2F87-B735-4275-9C8B-DE253004EF0D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796E-2AC0-4E32-8961-3AE2E8FA2A0D}" type="datetimeFigureOut">
              <a:rPr lang="ru-RU" smtClean="0"/>
              <a:t>24.06.2011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6DF6-E30F-4F31-A833-0EEA6179ED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796E-2AC0-4E32-8961-3AE2E8FA2A0D}" type="datetimeFigureOut">
              <a:rPr lang="ru-RU" smtClean="0"/>
              <a:t>24.06.2011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6DF6-E30F-4F31-A833-0EEA6179ED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796E-2AC0-4E32-8961-3AE2E8FA2A0D}" type="datetimeFigureOut">
              <a:rPr lang="ru-RU" smtClean="0"/>
              <a:t>24.06.2011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6DF6-E30F-4F31-A833-0EEA6179ED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796E-2AC0-4E32-8961-3AE2E8FA2A0D}" type="datetimeFigureOut">
              <a:rPr lang="ru-RU" smtClean="0"/>
              <a:t>24.06.2011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6DF6-E30F-4F31-A833-0EEA6179ED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796E-2AC0-4E32-8961-3AE2E8FA2A0D}" type="datetimeFigureOut">
              <a:rPr lang="ru-RU" smtClean="0"/>
              <a:t>24.06.2011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6DF6-E30F-4F31-A833-0EEA6179ED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796E-2AC0-4E32-8961-3AE2E8FA2A0D}" type="datetimeFigureOut">
              <a:rPr lang="ru-RU" smtClean="0"/>
              <a:t>24.06.2011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6DF6-E30F-4F31-A833-0EEA6179ED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796E-2AC0-4E32-8961-3AE2E8FA2A0D}" type="datetimeFigureOut">
              <a:rPr lang="ru-RU" smtClean="0"/>
              <a:t>24.06.2011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6DF6-E30F-4F31-A833-0EEA6179ED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796E-2AC0-4E32-8961-3AE2E8FA2A0D}" type="datetimeFigureOut">
              <a:rPr lang="ru-RU" smtClean="0"/>
              <a:t>24.06.2011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6DF6-E30F-4F31-A833-0EEA6179ED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796E-2AC0-4E32-8961-3AE2E8FA2A0D}" type="datetimeFigureOut">
              <a:rPr lang="ru-RU" smtClean="0"/>
              <a:t>24.06.2011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6DF6-E30F-4F31-A833-0EEA6179ED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796E-2AC0-4E32-8961-3AE2E8FA2A0D}" type="datetimeFigureOut">
              <a:rPr lang="ru-RU" smtClean="0"/>
              <a:t>24.06.2011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6DF6-E30F-4F31-A833-0EEA6179ED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796E-2AC0-4E32-8961-3AE2E8FA2A0D}" type="datetimeFigureOut">
              <a:rPr lang="ru-RU" smtClean="0"/>
              <a:t>24.06.2011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6DF6-E30F-4F31-A833-0EEA6179ED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6796E-2AC0-4E32-8961-3AE2E8FA2A0D}" type="datetimeFigureOut">
              <a:rPr lang="ru-RU" smtClean="0"/>
              <a:t>24.06.2011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46DF6-E30F-4F31-A833-0EEA6179ED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Сравнение возможностей инструментария разработки программного обеспечения графических процессоров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57331" y="102869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Размер сетки 1024</a:t>
            </a:r>
            <a:r>
              <a:rPr lang="en-US" sz="2400" dirty="0" smtClean="0"/>
              <a:t>x</a:t>
            </a:r>
            <a:r>
              <a:rPr lang="ru-RU" sz="2400" dirty="0" smtClean="0"/>
              <a:t>1024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8" y="1428736"/>
          <a:ext cx="6572296" cy="2038886"/>
        </p:xfrm>
        <a:graphic>
          <a:graphicData uri="http://schemas.openxmlformats.org/drawingml/2006/table">
            <a:tbl>
              <a:tblPr/>
              <a:tblGrid>
                <a:gridCol w="2602082"/>
                <a:gridCol w="2150982"/>
                <a:gridCol w="1819232"/>
              </a:tblGrid>
              <a:tr h="534440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Устройство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Время решения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мс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Ускорение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312">
                <a:tc gridSpan="3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Последовательный алгоритм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553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CPU Core 2 Duo P8600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40482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553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CPU Core 2 Duo E6600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42541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312">
                <a:tc gridSpan="3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CUDA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реализация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8092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GPU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nVidia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GeForce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450 GTS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8011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00165" y="3571875"/>
            <a:ext cx="3370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2400" dirty="0" smtClean="0"/>
              <a:t>Размер сетки 2048</a:t>
            </a:r>
            <a:r>
              <a:rPr lang="en-US" sz="2400" dirty="0" smtClean="0"/>
              <a:t>x</a:t>
            </a:r>
            <a:r>
              <a:rPr lang="ru-RU" sz="2400" dirty="0" smtClean="0"/>
              <a:t>2048</a:t>
            </a:r>
            <a:endParaRPr lang="ru-RU" sz="240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727" y="4000503"/>
          <a:ext cx="6572296" cy="1928825"/>
        </p:xfrm>
        <a:graphic>
          <a:graphicData uri="http://schemas.openxmlformats.org/drawingml/2006/table">
            <a:tbl>
              <a:tblPr/>
              <a:tblGrid>
                <a:gridCol w="2602082"/>
                <a:gridCol w="2150982"/>
                <a:gridCol w="1819232"/>
              </a:tblGrid>
              <a:tr h="301251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Устройство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Время решения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Ускорение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51">
                <a:tc gridSpan="3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Последовательный алгоритм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215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CPU Core 2 Duo P8600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157716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15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CPU Core 2 Duo E6600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171726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51">
                <a:tc gridSpan="3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CUDA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реализация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642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GPU nVidia GeForce 450 GTS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29551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GPU – </a:t>
            </a:r>
            <a:r>
              <a:rPr lang="ru-RU" dirty="0" err="1" smtClean="0"/>
              <a:t>мультиядерные</a:t>
            </a:r>
            <a:r>
              <a:rPr lang="ru-RU" dirty="0" smtClean="0"/>
              <a:t> чипы, предназначенные для</a:t>
            </a:r>
          </a:p>
          <a:p>
            <a:pPr>
              <a:buNone/>
            </a:pPr>
            <a:r>
              <a:rPr lang="ru-RU" dirty="0" smtClean="0"/>
              <a:t>параллельных вычислений</a:t>
            </a:r>
          </a:p>
          <a:p>
            <a:endParaRPr lang="ru-RU" dirty="0" smtClean="0"/>
          </a:p>
          <a:p>
            <a:r>
              <a:rPr lang="ru-RU" dirty="0" smtClean="0"/>
              <a:t>Сотни скалярных процессоров</a:t>
            </a:r>
          </a:p>
          <a:p>
            <a:r>
              <a:rPr lang="ru-RU" dirty="0" smtClean="0"/>
              <a:t>Десятки тысяч одновременно выполняемых потоков</a:t>
            </a:r>
          </a:p>
          <a:p>
            <a:r>
              <a:rPr lang="ru-RU" dirty="0" smtClean="0"/>
              <a:t>Пиковая производительность 1 TFLOPS (единичная</a:t>
            </a:r>
          </a:p>
          <a:p>
            <a:pPr>
              <a:buNone/>
            </a:pPr>
            <a:r>
              <a:rPr lang="ru-RU" dirty="0" smtClean="0"/>
              <a:t>точность), 0.5 TFLOPS (двойная точность)</a:t>
            </a:r>
          </a:p>
          <a:p>
            <a:r>
              <a:rPr lang="ru-RU" dirty="0" smtClean="0"/>
              <a:t>Вычисления с параллелизмом данных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00134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отличие от CPU, большая часть</a:t>
            </a:r>
            <a:r>
              <a:rPr lang="en-US" sz="2400" dirty="0" smtClean="0"/>
              <a:t> </a:t>
            </a:r>
            <a:r>
              <a:rPr lang="ru-RU" sz="2400" dirty="0" smtClean="0"/>
              <a:t>транзисторов отведена</a:t>
            </a:r>
            <a:r>
              <a:rPr lang="en-US" sz="2400" dirty="0" smtClean="0"/>
              <a:t> </a:t>
            </a:r>
            <a:r>
              <a:rPr lang="ru-RU" sz="2400" dirty="0" smtClean="0"/>
              <a:t>под</a:t>
            </a:r>
            <a:r>
              <a:rPr lang="en-US" sz="2400" dirty="0" smtClean="0"/>
              <a:t> </a:t>
            </a:r>
            <a:r>
              <a:rPr lang="ru-RU" sz="2400" dirty="0" smtClean="0"/>
              <a:t>арифметику/логику, а не под инструкции/кэш</a:t>
            </a:r>
            <a:endParaRPr lang="en-US" sz="2400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85992"/>
            <a:ext cx="8286808" cy="3119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5725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Массивно-параллельные части кода</a:t>
            </a:r>
          </a:p>
          <a:p>
            <a:pPr>
              <a:buNone/>
            </a:pPr>
            <a:r>
              <a:rPr lang="ru-RU" sz="2000" dirty="0" smtClean="0"/>
              <a:t>выполняются на GPU как ядра (</a:t>
            </a:r>
            <a:r>
              <a:rPr lang="ru-RU" sz="2000" dirty="0" err="1" smtClean="0"/>
              <a:t>kernels</a:t>
            </a:r>
            <a:r>
              <a:rPr lang="ru-RU" sz="2000" dirty="0" smtClean="0"/>
              <a:t>)</a:t>
            </a:r>
          </a:p>
          <a:p>
            <a:r>
              <a:rPr lang="ru-RU" sz="2000" dirty="0" smtClean="0"/>
              <a:t>В каждый момент времени выполняется</a:t>
            </a:r>
            <a:r>
              <a:rPr lang="en-US" sz="2000" dirty="0" smtClean="0"/>
              <a:t> </a:t>
            </a:r>
            <a:r>
              <a:rPr lang="ru-RU" sz="2000" dirty="0" smtClean="0"/>
              <a:t>одно ядро</a:t>
            </a:r>
          </a:p>
          <a:p>
            <a:r>
              <a:rPr lang="ru-RU" sz="2000" dirty="0" smtClean="0"/>
              <a:t>Каждое ядро обрабатывается</a:t>
            </a:r>
            <a:r>
              <a:rPr lang="en-US" sz="2000" dirty="0" smtClean="0"/>
              <a:t> </a:t>
            </a:r>
            <a:r>
              <a:rPr lang="ru-RU" sz="2000" dirty="0" smtClean="0"/>
              <a:t>множеством потоков</a:t>
            </a:r>
          </a:p>
          <a:p>
            <a:r>
              <a:rPr lang="ru-RU" sz="2000" dirty="0" smtClean="0"/>
              <a:t>Каждый поток выполняет один и тот же код</a:t>
            </a:r>
          </a:p>
          <a:p>
            <a:r>
              <a:rPr lang="ru-RU" sz="2000" dirty="0" smtClean="0"/>
              <a:t>Каждый поток имеет идентификатор, который позволяет</a:t>
            </a:r>
          </a:p>
          <a:p>
            <a:pPr>
              <a:buNone/>
            </a:pPr>
            <a:r>
              <a:rPr lang="ru-RU" sz="2000" dirty="0" smtClean="0"/>
              <a:t>вычислить позицию в памяти и осуществлять ветвления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en-US" sz="24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643314"/>
            <a:ext cx="4286280" cy="2431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</a:t>
            </a:r>
            <a:r>
              <a:rPr lang="ru-RU" dirty="0"/>
              <a:t>Дирихле для уравнения Пуассона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500306"/>
            <a:ext cx="6643702" cy="2294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Пятиточечный </a:t>
            </a:r>
            <a:r>
              <a:rPr lang="ru-RU" dirty="0"/>
              <a:t>шаблон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85992"/>
            <a:ext cx="81343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857224" y="3357562"/>
            <a:ext cx="4056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Метод </a:t>
            </a:r>
            <a:r>
              <a:rPr lang="ru-RU" sz="3200" dirty="0"/>
              <a:t>Гаусса-Зейделя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14818"/>
            <a:ext cx="76485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71546"/>
            <a:ext cx="7362842" cy="39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2071670" y="1428736"/>
          <a:ext cx="3786214" cy="2788649"/>
        </p:xfrm>
        <a:graphic>
          <a:graphicData uri="http://schemas.openxmlformats.org/presentationml/2006/ole">
            <p:oleObj spid="_x0000_s6145" name="Формула" r:id="rId3" imgW="1587500" imgH="1168400" progId="Equation.3">
              <p:embed/>
            </p:oleObj>
          </a:graphicData>
        </a:graphic>
      </p:graphicFrame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285984" y="4714884"/>
          <a:ext cx="4126412" cy="504827"/>
        </p:xfrm>
        <a:graphic>
          <a:graphicData uri="http://schemas.openxmlformats.org/presentationml/2006/ole">
            <p:oleObj spid="_x0000_s6147" name="Формула" r:id="rId4" imgW="1790700" imgH="2159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928794" y="10001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/>
              <a:t>Размер сетки 256</a:t>
            </a:r>
            <a:r>
              <a:rPr lang="en-US" sz="2400" dirty="0"/>
              <a:t>x</a:t>
            </a:r>
            <a:r>
              <a:rPr lang="ru-RU" sz="2400" dirty="0" smtClean="0"/>
              <a:t>256</a:t>
            </a:r>
          </a:p>
          <a:p>
            <a:pPr>
              <a:buNone/>
            </a:pPr>
            <a:endParaRPr lang="ru-RU" sz="24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643042" y="1643050"/>
          <a:ext cx="6357982" cy="1857390"/>
        </p:xfrm>
        <a:graphic>
          <a:graphicData uri="http://schemas.openxmlformats.org/drawingml/2006/table">
            <a:tbl>
              <a:tblPr/>
              <a:tblGrid>
                <a:gridCol w="2517231"/>
                <a:gridCol w="2080842"/>
                <a:gridCol w="1759909"/>
              </a:tblGrid>
              <a:tr h="290094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Устройство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Время решения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Ускорение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94">
                <a:tc gridSpan="3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Последовательный алгоритм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652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CPU Core 2 Duo P8600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2387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52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CPU Core 2 Duo E6600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2619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94">
                <a:tc gridSpan="3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CUDA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реализация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9804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GPU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nVidia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GeForce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450 GTS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1223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928794" y="3571876"/>
            <a:ext cx="3059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Размер сетки 512</a:t>
            </a:r>
            <a:r>
              <a:rPr lang="en-US" sz="2400" dirty="0"/>
              <a:t>x</a:t>
            </a:r>
            <a:r>
              <a:rPr lang="ru-RU" sz="2400" dirty="0"/>
              <a:t>512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643042" y="4071942"/>
          <a:ext cx="6429421" cy="2049126"/>
        </p:xfrm>
        <a:graphic>
          <a:graphicData uri="http://schemas.openxmlformats.org/drawingml/2006/table">
            <a:tbl>
              <a:tblPr/>
              <a:tblGrid>
                <a:gridCol w="2545515"/>
                <a:gridCol w="2104222"/>
                <a:gridCol w="1779684"/>
              </a:tblGrid>
              <a:tr h="315213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Устройство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Время решения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Ускорение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13">
                <a:tc gridSpan="3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Последовательный алгоритм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0183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CPU Core 2 Duo P8600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9735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183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CPU Core 2 Duo E6600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11176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13">
                <a:tc gridSpan="3"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CUDA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реализация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0366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GPU nVidia GeForce 450 GTS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2656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256</Words>
  <Application>Microsoft Office PowerPoint</Application>
  <PresentationFormat>Экран (4:3)</PresentationFormat>
  <Paragraphs>82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Microsoft Equation 3.0</vt:lpstr>
      <vt:lpstr>Сравнение возможностей инструментария разработки программного обеспечения графических процессоров</vt:lpstr>
      <vt:lpstr>Слайд 2</vt:lpstr>
      <vt:lpstr>Слайд 3</vt:lpstr>
      <vt:lpstr>Слайд 4</vt:lpstr>
      <vt:lpstr>Задача Дирихле для уравнения Пуассона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</dc:creator>
  <cp:lastModifiedBy>V</cp:lastModifiedBy>
  <cp:revision>7</cp:revision>
  <dcterms:created xsi:type="dcterms:W3CDTF">2011-06-24T03:00:37Z</dcterms:created>
  <dcterms:modified xsi:type="dcterms:W3CDTF">2011-06-24T03:39:06Z</dcterms:modified>
</cp:coreProperties>
</file>