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Group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514350" y="5349902"/>
            <a:ext cx="8629650" cy="2380"/>
          </a:xfrm>
          <a:prstGeom prst="line">
            <a:avLst/>
          </a:prstGeom>
          <a:noFill/>
          <a:ln w="9525">
            <a:solidFill>
              <a:schemeClr val="accent1">
                <a:alpha val="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title" idx="1"/>
          </p:nvPr>
        </p:nvSpPr>
        <p:spPr>
          <a:xfrm>
            <a:off x="381000" y="4853411"/>
            <a:ext cx="8458200" cy="1222375"/>
          </a:xfrm>
          <a:prstGeom prst="rect">
            <a:avLst/>
          </a:prstGeom>
        </p:spPr>
        <p:txBody>
          <a:bodyPr anchor="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ubTitle"/>
          </p:nvPr>
        </p:nvSpPr>
        <p:spPr>
          <a:xfrm>
            <a:off x="381000" y="3886200"/>
            <a:ext cx="8458200" cy="914400"/>
          </a:xfrm>
          <a:prstGeom prst="rect">
            <a:avLst/>
          </a:prstGeom>
        </p:spPr>
        <p:txBody>
          <a:bodyPr anchor="b"/>
          <a:lstStyle>
            <a:defPPr/>
            <a:lvl1pPr marL="0" lv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lvl="1" indent="0" algn="ctr">
              <a:buNone/>
            </a:lvl2pPr>
            <a:lvl3pPr marL="914400" lvl="2" indent="0" algn="ctr">
              <a:buNone/>
            </a:lvl3pPr>
            <a:lvl4pPr marL="1371600" lvl="3" indent="0" algn="ctr">
              <a:buNone/>
            </a:lvl4pPr>
            <a:lvl5pPr marL="1828800" lvl="4" indent="0" algn="ctr">
              <a:buNone/>
            </a:lvl5pPr>
            <a:lvl6pPr marL="2286000" lvl="5" indent="0" algn="ctr">
              <a:buNone/>
            </a:lvl6pPr>
            <a:lvl7pPr marL="2743200" lvl="6" indent="0" algn="ctr">
              <a:buNone/>
            </a:lvl7pPr>
            <a:lvl8pPr marL="3200400" lvl="7" indent="0" algn="ctr">
              <a:buNone/>
            </a:lvl8pPr>
            <a:lvl9pPr marL="3657600" lvl="8" indent="0" algn="ctr">
              <a:buNone/>
            </a:lvl9pPr>
          </a:lstStyle>
          <a:p>
            <a:r>
              <a:t>Образец подзаголовка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229600" y="6473952"/>
            <a:ext cx="758952" cy="2468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2" name="Shape 12"/>
          <p:cNvSpPr txBox="1">
            <a:spLocks noGrp="1"/>
          </p:cNvSpPr>
          <p:nvPr>
            <p:ph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>
  <p:cSld name="Vertical Title and Text">
    <p:spTree>
      <p:nvGrpSpPr>
        <p:cNvPr id="1" name="Group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 idx="1"/>
          </p:nvPr>
        </p:nvSpPr>
        <p:spPr>
          <a:xfrm>
            <a:off x="6858000" y="549276"/>
            <a:ext cx="18288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body"/>
          </p:nvPr>
        </p:nvSpPr>
        <p:spPr>
          <a:xfrm>
            <a:off x="457200" y="549276"/>
            <a:ext cx="62484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581400" y="76200"/>
            <a:ext cx="2895600" cy="2889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229600" y="6473952"/>
            <a:ext cx="758952" cy="2468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Title and Subtitle">
    <p:bg>
      <p:bgRef idx="1003">
        <a:schemeClr val="dk2"/>
      </p:bgRef>
    </p:bg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514350" y="3444902"/>
            <a:ext cx="8629650" cy="2380"/>
          </a:xfrm>
          <a:prstGeom prst="line">
            <a:avLst/>
          </a:prstGeom>
          <a:noFill/>
          <a:ln w="9525">
            <a:solidFill>
              <a:schemeClr val="accent1">
                <a:alpha val="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body"/>
          </p:nvPr>
        </p:nvSpPr>
        <p:spPr>
          <a:xfrm>
            <a:off x="381000" y="1676400"/>
            <a:ext cx="8458200" cy="1219200"/>
          </a:xfrm>
          <a:prstGeom prst="rect">
            <a:avLst/>
          </a:prstGeom>
        </p:spPr>
        <p:txBody>
          <a:bodyPr anchor="b"/>
          <a:lstStyle>
            <a:defPPr/>
            <a:lvl1pPr marL="0" lvl="0" indent="0" algn="r">
              <a:buNone/>
              <a:defRPr sz="2000">
                <a:solidFill>
                  <a:schemeClr val="lt2"/>
                </a:solidFill>
              </a:defRPr>
            </a:lvl1pPr>
            <a:lvl2pPr lvl="1">
              <a:buNone/>
              <a:defRPr sz="1800">
                <a:solidFill>
                  <a:schemeClr val="lt1"/>
                </a:solidFill>
              </a:defRPr>
            </a:lvl2pPr>
            <a:lvl3pPr lvl="2">
              <a:buNone/>
              <a:defRPr sz="1600">
                <a:solidFill>
                  <a:schemeClr val="lt1"/>
                </a:solidFill>
              </a:defRPr>
            </a:lvl3pPr>
            <a:lvl4pPr lvl="3">
              <a:buNone/>
              <a:defRPr sz="1400">
                <a:solidFill>
                  <a:schemeClr val="lt1"/>
                </a:solidFill>
              </a:defRPr>
            </a:lvl4pPr>
            <a:lvl5pPr lvl="4">
              <a:buNone/>
              <a:defRPr sz="1400">
                <a:solidFill>
                  <a:schemeClr val="lt1"/>
                </a:solidFill>
              </a:defRPr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title" idx="1"/>
          </p:nvPr>
        </p:nvSpPr>
        <p:spPr>
          <a:xfrm>
            <a:off x="180475" y="2947085"/>
            <a:ext cx="8686800" cy="1184824"/>
          </a:xfrm>
          <a:prstGeom prst="rect">
            <a:avLst/>
          </a:prstGeom>
        </p:spPr>
        <p:txBody>
          <a:bodyPr anchor="t"/>
          <a:lstStyle>
            <a:defPPr/>
            <a:lvl1pPr lvl="0" algn="r"/>
          </a:lstStyle>
          <a:p>
            <a: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 idx="1"/>
          </p:nvPr>
        </p:nvSpPr>
        <p:spPr>
          <a:xfrm>
            <a:off x="301752" y="457200"/>
            <a:ext cx="8686800" cy="84124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 idx="1"/>
          </p:nvPr>
        </p:nvSpPr>
        <p:spPr>
          <a:xfrm>
            <a:off x="301752" y="457200"/>
            <a:ext cx="8686800" cy="84124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/>
          </p:nvPr>
        </p:nvSpPr>
        <p:spPr>
          <a:xfrm>
            <a:off x="304800" y="1600200"/>
            <a:ext cx="4191000" cy="4724400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3"/>
          </p:nvPr>
        </p:nvSpPr>
        <p:spPr>
          <a:xfrm>
            <a:off x="4648200" y="1600200"/>
            <a:ext cx="4343400" cy="4724400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Group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ison">
    <p:spTree>
      <p:nvGrpSpPr>
        <p:cNvPr id="1" name="Group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 idx="1"/>
          </p:nvPr>
        </p:nvSpPr>
        <p:spPr>
          <a:xfrm>
            <a:off x="304800" y="5410200"/>
            <a:ext cx="8610600" cy="882650"/>
          </a:xfrm>
          <a:prstGeom prst="rect">
            <a:avLst/>
          </a:prstGeom>
        </p:spPr>
        <p:txBody>
          <a:bodyPr anchor="ctr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/>
          </p:nvPr>
        </p:nvSpPr>
        <p:spPr>
          <a:xfrm>
            <a:off x="281444" y="666750"/>
            <a:ext cx="4290556" cy="639762"/>
          </a:xfrm>
          <a:prstGeom prst="rect">
            <a:avLst/>
          </a:prstGeom>
        </p:spPr>
        <p:txBody>
          <a:bodyPr anchor="ctr"/>
          <a:lstStyle>
            <a:defPPr/>
            <a:lvl1pPr marL="0" lv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buNone/>
              <a:defRPr sz="2000" b="1"/>
            </a:lvl2pPr>
            <a:lvl3pPr lvl="2">
              <a:buNone/>
              <a:defRPr sz="1800" b="1"/>
            </a:lvl3pPr>
            <a:lvl4pPr lvl="3">
              <a:buNone/>
              <a:defRPr sz="1600" b="1"/>
            </a:lvl4pPr>
            <a:lvl5pPr lvl="4">
              <a:buNone/>
              <a:defRPr sz="1600" b="1"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5025" y="666750"/>
            <a:ext cx="4292241" cy="639762"/>
          </a:xfrm>
          <a:prstGeom prst="rect">
            <a:avLst/>
          </a:prstGeom>
        </p:spPr>
        <p:txBody>
          <a:bodyPr anchor="ctr"/>
          <a:lstStyle>
            <a:defPPr/>
            <a:lvl1pPr marL="0" lv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buNone/>
              <a:defRPr sz="2000" b="1"/>
            </a:lvl2pPr>
            <a:lvl3pPr lvl="2">
              <a:buNone/>
              <a:defRPr sz="1800" b="1"/>
            </a:lvl3pPr>
            <a:lvl4pPr lvl="3">
              <a:buNone/>
              <a:defRPr sz="1600" b="1"/>
            </a:lvl4pPr>
            <a:lvl5pPr lvl="4">
              <a:buNone/>
              <a:defRPr sz="1600" b="1"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3"/>
          </p:nvPr>
        </p:nvSpPr>
        <p:spPr>
          <a:xfrm>
            <a:off x="281444" y="1316037"/>
            <a:ext cx="4290556" cy="3941763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body" idx="4"/>
          </p:nvPr>
        </p:nvSpPr>
        <p:spPr>
          <a:xfrm>
            <a:off x="4648730" y="1316037"/>
            <a:ext cx="4288535" cy="3941763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68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sp>
        <p:nvSpPr>
          <p:cNvPr id="38" name="Shape 38"/>
          <p:cNvSpPr/>
          <p:nvPr/>
        </p:nvSpPr>
        <p:spPr>
          <a:xfrm>
            <a:off x="514350" y="6019800"/>
            <a:ext cx="8629650" cy="2380"/>
          </a:xfrm>
          <a:prstGeom prst="line">
            <a:avLst/>
          </a:prstGeom>
          <a:noFill/>
          <a:ln w="9525">
            <a:solidFill>
              <a:schemeClr val="accent1">
                <a:alpha val="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Title, Text and Object">
    <p:spTree>
      <p:nvGrpSpPr>
        <p:cNvPr id="1" name="Group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514350" y="5849117"/>
            <a:ext cx="8629650" cy="2380"/>
          </a:xfrm>
          <a:prstGeom prst="line">
            <a:avLst/>
          </a:prstGeom>
          <a:noFill/>
          <a:ln w="9525">
            <a:solidFill>
              <a:schemeClr val="accent1">
                <a:alpha val="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" name="Shape 51"/>
          <p:cNvSpPr txBox="1">
            <a:spLocks noGrp="1"/>
          </p:cNvSpPr>
          <p:nvPr>
            <p:ph type="title" idx="1"/>
          </p:nvPr>
        </p:nvSpPr>
        <p:spPr>
          <a:xfrm>
            <a:off x="457200" y="5486400"/>
            <a:ext cx="8458200" cy="520700"/>
          </a:xfrm>
          <a:prstGeom prst="rect">
            <a:avLst/>
          </a:prstGeom>
        </p:spPr>
        <p:txBody>
          <a:bodyPr anchor="ctr"/>
          <a:lstStyle>
            <a:defPPr/>
            <a:lvl1pPr lvl="0" algn="l">
              <a:buNone/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457200" y="609600"/>
            <a:ext cx="3008313" cy="48006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lvl="1">
              <a:buNone/>
              <a:defRPr sz="1200"/>
            </a:lvl2pPr>
            <a:lvl3pPr lvl="2">
              <a:buNone/>
              <a:defRPr sz="1000"/>
            </a:lvl3pPr>
            <a:lvl4pPr lvl="3">
              <a:buNone/>
              <a:defRPr sz="900"/>
            </a:lvl4pPr>
            <a:lvl5pPr lvl="4">
              <a:buNone/>
              <a:defRPr sz="900"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/>
          </p:nvPr>
        </p:nvSpPr>
        <p:spPr>
          <a:xfrm>
            <a:off x="3575050" y="609600"/>
            <a:ext cx="5340350" cy="4800600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Title and Picture">
    <p:spTree>
      <p:nvGrpSpPr>
        <p:cNvPr id="1" name="Group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/>
          </p:nvPr>
        </p:nvSpPr>
        <p:spPr>
          <a:xfrm>
            <a:off x="3505200" y="616634"/>
            <a:ext cx="5029200" cy="36576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txBody>
          <a:bodyPr/>
          <a:lstStyle>
            <a:defPPr/>
            <a:lvl1pPr marL="0" lvl="0" indent="0">
              <a:buNone/>
              <a:defRPr sz="3200"/>
            </a:lvl1pPr>
          </a:lstStyle>
          <a:p>
            <a:r>
              <a:t>Вставка рисунка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09.11.2022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title" idx="1"/>
          </p:nvPr>
        </p:nvSpPr>
        <p:spPr>
          <a:xfrm>
            <a:off x="381000" y="4993760"/>
            <a:ext cx="5867400" cy="522287"/>
          </a:xfrm>
          <a:prstGeom prst="rect">
            <a:avLst/>
          </a:prstGeom>
        </p:spPr>
        <p:txBody>
          <a:bodyPr anchor="ctr"/>
          <a:lstStyle>
            <a:defPPr/>
            <a:lvl1pPr lvl="0" algn="l">
              <a:buNone/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3"/>
          </p:nvPr>
        </p:nvSpPr>
        <p:spPr>
          <a:xfrm>
            <a:off x="381000" y="5533218"/>
            <a:ext cx="5867400" cy="768350"/>
          </a:xfrm>
          <a:prstGeom prst="rect">
            <a:avLst/>
          </a:prstGeom>
        </p:spPr>
        <p:txBody>
          <a:bodyPr lIns="109728" tIns="0"/>
          <a:lstStyle>
            <a:defPPr/>
            <a:lvl1pPr marL="0" lvl="0" indent="0">
              <a:buNone/>
              <a:defRPr sz="1400"/>
            </a:lvl1pPr>
            <a:lvl2pPr lvl="1">
              <a:defRPr sz="1200"/>
            </a:lvl2pPr>
            <a:lvl3pPr lvl="2">
              <a:defRPr sz="1000"/>
            </a:lvl3pPr>
            <a:lvl4pPr lvl="3">
              <a:defRPr sz="900"/>
            </a:lvl4pPr>
            <a:lvl5pPr lvl="4">
              <a:defRPr sz="900"/>
            </a:lvl5pPr>
          </a:lstStyle>
          <a:p>
            <a:pPr lvl="0"/>
            <a:r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14350" y="1050898"/>
            <a:ext cx="8629650" cy="2380"/>
          </a:xfrm>
          <a:prstGeom prst="line">
            <a:avLst/>
          </a:prstGeom>
          <a:noFill/>
          <a:ln w="9525">
            <a:solidFill>
              <a:schemeClr val="accent1">
                <a:alpha val="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3"/>
          <p:cNvSpPr txBox="1">
            <a:spLocks noGrp="1"/>
          </p:cNvSpPr>
          <p:nvPr>
            <p:ph type="body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 lIns="91440" tIns="45720" rIns="91440" bIns="45720"/>
          <a:lstStyle>
            <a:defPPr/>
            <a:lvl1pPr marL="0" lvl="0" indent="0" algn="l">
              <a:defRPr sz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09.11.2022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 lIns="91440" tIns="45720" rIns="91440" bIns="45720"/>
          <a:lstStyle>
            <a:defPPr/>
            <a:lvl1pPr marL="0" lvl="0" indent="0" algn="r">
              <a:defRPr sz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lIns="91440" tIns="45720" rIns="91440" bIns="45720"/>
          <a:lstStyle>
            <a:defPPr/>
            <a:lvl1pPr marL="0" lvl="0" indent="0" algn="r">
              <a:defRPr sz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  <p:sp>
        <p:nvSpPr>
          <p:cNvPr id="7" name="Shape 7"/>
          <p:cNvSpPr txBox="1">
            <a:spLocks noGrp="1"/>
          </p:cNvSpPr>
          <p:nvPr>
            <p:ph type="title" idx="1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8" name="Shape 8"/>
          <p:cNvSpPr/>
          <p:nvPr/>
        </p:nvSpPr>
        <p:spPr>
          <a:xfrm>
            <a:off x="514350" y="1050898"/>
            <a:ext cx="8629650" cy="2380"/>
          </a:xfrm>
          <a:prstGeom prst="line">
            <a:avLst/>
          </a:prstGeom>
          <a:noFill/>
          <a:ln w="9525">
            <a:solidFill>
              <a:schemeClr val="accent1">
                <a:alpha val="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hape 9"/>
          <p:cNvSpPr/>
          <p:nvPr/>
        </p:nvSpPr>
        <p:spPr>
          <a:xfrm>
            <a:off x="514350" y="1057986"/>
            <a:ext cx="8629650" cy="2380"/>
          </a:xfrm>
          <a:prstGeom prst="line">
            <a:avLst/>
          </a:prstGeom>
          <a:noFill/>
          <a:ln w="9525">
            <a:solidFill>
              <a:schemeClr val="accent1">
                <a:alpha val="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buNone/>
        <a:defRPr sz="36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defPPr/>
      <a:lvl1pPr marL="342900" lvl="0" indent="-342900" algn="l">
        <a:buClr>
          <a:schemeClr val="accent1"/>
        </a:buClr>
        <a:buSzPts val="2240"/>
        <a:buFont typeface="Wingdings 2"/>
        <a:buChar char="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lvl="1" indent="-285750" algn="l">
        <a:buClr>
          <a:schemeClr val="accent1"/>
        </a:buClr>
        <a:buSzPts val="1960"/>
        <a:buFont typeface="Wingdings 2"/>
        <a:buChar char=""/>
        <a:defRPr sz="2800">
          <a:solidFill>
            <a:schemeClr val="tx2"/>
          </a:solidFill>
          <a:latin typeface="+mn-lt"/>
          <a:ea typeface="+mn-ea"/>
          <a:cs typeface="+mn-cs"/>
        </a:defRPr>
      </a:lvl2pPr>
      <a:lvl3pPr marL="1143000" lvl="2" indent="-228600" algn="l">
        <a:buClr>
          <a:schemeClr val="accent1"/>
        </a:buClr>
        <a:buSzPts val="1679"/>
        <a:buFont typeface="Wingdings 2"/>
        <a:buChar char=""/>
        <a:defRPr sz="2400">
          <a:solidFill>
            <a:schemeClr val="tx2"/>
          </a:solidFill>
          <a:latin typeface="+mn-lt"/>
          <a:ea typeface="+mn-ea"/>
          <a:cs typeface="+mn-cs"/>
        </a:defRPr>
      </a:lvl3pPr>
      <a:lvl4pPr marL="1600200" lvl="3" indent="-228600" algn="l">
        <a:buClr>
          <a:schemeClr val="accent1"/>
        </a:buClr>
        <a:buSzPts val="1400"/>
        <a:buFont typeface="Wingdings 2"/>
        <a:buChar char=""/>
        <a:defRPr sz="2000">
          <a:solidFill>
            <a:schemeClr val="tx2"/>
          </a:solidFill>
          <a:latin typeface="+mn-lt"/>
          <a:ea typeface="+mn-ea"/>
          <a:cs typeface="+mn-cs"/>
        </a:defRPr>
      </a:lvl4pPr>
      <a:lvl5pPr marL="2057400" lvl="4" indent="-228600" algn="l">
        <a:buClr>
          <a:schemeClr val="accent1"/>
        </a:buClr>
        <a:buSzPts val="1080"/>
        <a:buFont typeface="Wingdings 2"/>
        <a:buChar char=""/>
        <a:defRPr sz="1800">
          <a:solidFill>
            <a:schemeClr val="tx2"/>
          </a:solidFill>
          <a:latin typeface="+mn-lt"/>
          <a:ea typeface="+mn-ea"/>
          <a:cs typeface="+mn-cs"/>
        </a:defRPr>
      </a:lvl5pPr>
      <a:lvl6pPr marL="2514600" lvl="5" indent="-228600" algn="l">
        <a:buClr>
          <a:schemeClr val="accent1"/>
        </a:buClr>
        <a:buSzPts val="1080"/>
        <a:buFont typeface="Wingdings 2"/>
        <a:buChar char=""/>
        <a:defRPr sz="1800">
          <a:solidFill>
            <a:schemeClr val="tx2"/>
          </a:solidFill>
          <a:latin typeface="+mn-lt"/>
          <a:ea typeface="+mn-ea"/>
          <a:cs typeface="+mn-cs"/>
        </a:defRPr>
      </a:lvl6pPr>
      <a:lvl7pPr marL="2971800" lvl="6" indent="-228600" algn="l">
        <a:buClr>
          <a:schemeClr val="accent1"/>
        </a:buClr>
        <a:buSzPts val="960"/>
        <a:buFont typeface="Wingdings 2"/>
        <a:buChar char=""/>
        <a:defRPr sz="1600">
          <a:solidFill>
            <a:schemeClr val="tx2"/>
          </a:solidFill>
          <a:latin typeface="+mn-lt"/>
          <a:ea typeface="+mn-ea"/>
          <a:cs typeface="+mn-cs"/>
        </a:defRPr>
      </a:lvl7pPr>
      <a:lvl8pPr marL="3429000" lvl="7" indent="-228600" algn="l">
        <a:buClr>
          <a:schemeClr val="accent1"/>
        </a:buClr>
        <a:buSzPts val="960"/>
        <a:buFont typeface="Wingdings 2"/>
        <a:buChar char=""/>
        <a:defRPr sz="16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lvl="8" indent="-228600" algn="l">
        <a:buClr>
          <a:schemeClr val="accent1"/>
        </a:buClr>
        <a:buSzPts val="839"/>
        <a:buFont typeface="Wingdings 2"/>
        <a:buChar char=""/>
        <a:defRPr sz="14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 idx="1"/>
          </p:nvPr>
        </p:nvSpPr>
        <p:spPr>
          <a:xfrm>
            <a:off x="685800" y="285729"/>
            <a:ext cx="7772400" cy="92869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ubTitle"/>
          </p:nvPr>
        </p:nvSpPr>
        <p:spPr>
          <a:xfrm>
            <a:off x="428595" y="1500174"/>
            <a:ext cx="8215370" cy="4138626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r>
              <a:rPr sz="4800" b="1">
                <a:solidFill>
                  <a:schemeClr val="tx1"/>
                </a:solidFill>
              </a:rPr>
              <a:t>Сут-Холская ЦКБ</a:t>
            </a: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r>
              <a:rPr sz="3600" b="1">
                <a:solidFill>
                  <a:schemeClr val="tx1"/>
                </a:solidFill>
              </a:rPr>
              <a:t>Рак толстой кишки-что это. </a:t>
            </a: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endParaRPr sz="1200" b="1">
              <a:solidFill>
                <a:schemeClr val="tx1"/>
              </a:solidFill>
            </a:endParaRPr>
          </a:p>
          <a:p>
            <a:pPr algn="l"/>
            <a:endParaRPr sz="12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 idx="1"/>
          </p:nvPr>
        </p:nvSpPr>
        <p:spPr>
          <a:xfrm>
            <a:off x="428595" y="142852"/>
            <a:ext cx="8229600" cy="214306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/>
          </p:nvPr>
        </p:nvSpPr>
        <p:spPr>
          <a:xfrm>
            <a:off x="457200" y="500042"/>
            <a:ext cx="8229600" cy="5626121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1600" b="1"/>
              <a:t>                         Инструментальные диагностические исследования.</a:t>
            </a:r>
          </a:p>
          <a:p>
            <a:pPr>
              <a:buNone/>
            </a:pPr>
            <a:r>
              <a:rPr sz="1600"/>
              <a:t>           Пациентам раком ободочной кишки до начала лечения рекомендуется выполнять колоноскопию с взятием биопсийного материала – наиболее информативное исследование при раке ободочной кишки, позволяющее непосредственно визуализировать опухоль, определить ее размеры, локализацию и макроскопический тип, оценить угрозу осложнений (кровотечения, перфорации), а также получить материал для морфологического исследования. </a:t>
            </a:r>
          </a:p>
          <a:p>
            <a:pPr>
              <a:buNone/>
            </a:pPr>
            <a:r>
              <a:rPr sz="1600"/>
              <a:t>           Для получения достаточного количества материала требуется выполнить несколько (3–5) взятий биопсийного материала стандартными эндоскопическими щипцами.</a:t>
            </a:r>
          </a:p>
          <a:p>
            <a:pPr>
              <a:buNone/>
            </a:pPr>
            <a:r>
              <a:rPr sz="1600"/>
              <a:t>              </a:t>
            </a:r>
          </a:p>
          <a:p>
            <a:pPr>
              <a:buNone/>
            </a:pPr>
            <a:r>
              <a:rPr sz="1600"/>
              <a:t>            </a:t>
            </a:r>
            <a:endParaRPr sz="1600" b="1"/>
          </a:p>
        </p:txBody>
      </p:sp>
      <p:pic>
        <p:nvPicPr>
          <p:cNvPr id="124" name="Shape 124"/>
          <p:cNvPicPr/>
          <p:nvPr/>
        </p:nvPicPr>
        <p:blipFill>
          <a:blip r:embed="rId2"/>
          <a:stretch/>
        </p:blipFill>
        <p:spPr>
          <a:xfrm>
            <a:off x="857224" y="3214686"/>
            <a:ext cx="6972320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 idx="1"/>
          </p:nvPr>
        </p:nvSpPr>
        <p:spPr>
          <a:xfrm>
            <a:off x="571472" y="214290"/>
            <a:ext cx="8229600" cy="71430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/>
          </p:nvPr>
        </p:nvSpPr>
        <p:spPr>
          <a:xfrm>
            <a:off x="457200" y="500042"/>
            <a:ext cx="8229600" cy="5626121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1600"/>
              <a:t>Пациентам с установленным диагнозом рака ободочной кишки при невозможности выполнения тотальной колоноскопии рекомендуется с целью исключения синхронных опухолей выполнять ирригоскопию или КТ-колонографию до начала лечения, либо тотальную колоноскопию в течение 3-6 месяцев после операции.</a:t>
            </a:r>
          </a:p>
          <a:p>
            <a:pPr>
              <a:buNone/>
            </a:pPr>
            <a:r>
              <a:rPr sz="1600"/>
              <a:t>                Пациентам, страдающим раком ободочной кишки до начала лечения рекомендуется выполнять КТ органов брюшной полости с внутривенным контрастированием, при невозможности – ультразвукового исследования (УЗИ) органов брюшной полости и забрюшинного пространства с целью исключения метастатического поражения органов брюшной полости</a:t>
            </a:r>
            <a:endParaRPr sz="1600" b="1"/>
          </a:p>
          <a:p>
            <a:pPr>
              <a:buNone/>
            </a:pPr>
            <a:endParaRPr sz="1600" b="1"/>
          </a:p>
        </p:txBody>
      </p:sp>
      <p:pic>
        <p:nvPicPr>
          <p:cNvPr id="129" name="Shape 129"/>
          <p:cNvPicPr/>
          <p:nvPr/>
        </p:nvPicPr>
        <p:blipFill>
          <a:blip r:embed="rId2"/>
          <a:stretch/>
        </p:blipFill>
        <p:spPr>
          <a:xfrm>
            <a:off x="714348" y="2928934"/>
            <a:ext cx="4762500" cy="3181350"/>
          </a:xfrm>
          <a:prstGeom prst="rect">
            <a:avLst/>
          </a:prstGeom>
        </p:spPr>
      </p:pic>
      <p:pic>
        <p:nvPicPr>
          <p:cNvPr id="131" name="Shape 131"/>
          <p:cNvPicPr/>
          <p:nvPr/>
        </p:nvPicPr>
        <p:blipFill>
          <a:blip r:embed="rId3"/>
          <a:stretch/>
        </p:blipFill>
        <p:spPr>
          <a:xfrm>
            <a:off x="5786446" y="2928934"/>
            <a:ext cx="3000396" cy="30813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8252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/>
          </p:nvPr>
        </p:nvSpPr>
        <p:spPr>
          <a:xfrm>
            <a:off x="457200" y="571480"/>
            <a:ext cx="8229600" cy="5554683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1600"/>
              <a:t>                   </a:t>
            </a:r>
            <a:r>
              <a:rPr sz="2000"/>
              <a:t>Пациентам, страдающим раком ободочной кишки, до начала лечения рекомендуется выполнять рентгенографию грудной клетки в 2 проекциях либо КТ органов грудной клетки с целью исключения метастатического поражения органов грудной клетки.</a:t>
            </a:r>
          </a:p>
          <a:p>
            <a:pPr>
              <a:buNone/>
            </a:pPr>
            <a:r>
              <a:rPr sz="2000"/>
              <a:t>               Рекомендуется при раке ректосигмоидного отдела толстой кишки до начала лечения выполнять МРТ малого таза либо КТ малого таза с внутривенным контрастированием с целью оценки распространения опухоли.</a:t>
            </a:r>
          </a:p>
          <a:p>
            <a:pPr>
              <a:buNone/>
            </a:pPr>
            <a:r>
              <a:rPr sz="2000"/>
              <a:t>                        Всем пациентам с раком ободочной кишки до начала лечения, рекомендуется выполнять электрокардиографию (ЭКГ) с целью оценки потенциальной переносимости противоопухолевого лечения.</a:t>
            </a:r>
          </a:p>
          <a:p>
            <a:pPr>
              <a:buNone/>
            </a:pPr>
            <a:r>
              <a:rPr sz="2000"/>
              <a:t>                          Рекомендуется выполнять эндоскопическое ультразвуковое исследование при планировании местного иссечения раннего рака и ворсинчатых опухолей ободочной кишки.</a:t>
            </a:r>
          </a:p>
          <a:p>
            <a:pPr>
              <a:buNone/>
            </a:pPr>
            <a:r>
              <a:rPr sz="2000"/>
              <a:t>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8252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/>
          </p:nvPr>
        </p:nvSpPr>
        <p:spPr>
          <a:xfrm>
            <a:off x="457200" y="428604"/>
            <a:ext cx="8229600" cy="5697559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2000" b="1"/>
              <a:t>              Первичная специализированная медико-санитарная помощь оказывается врачом </a:t>
            </a:r>
            <a:r>
              <a:rPr sz="2000"/>
              <a:t>онкологом и иными врачами-специалистами в центре амбулаторной онкологической помощи либо в первичном онкологическом кабинете, первичном онкологическом отделении, поликлиническом отделении онкологического диспансера.</a:t>
            </a:r>
          </a:p>
          <a:p>
            <a:pPr>
              <a:buNone/>
            </a:pPr>
            <a:r>
              <a:rPr sz="2000"/>
              <a:t>            </a:t>
            </a:r>
            <a:endParaRPr sz="1600"/>
          </a:p>
          <a:p>
            <a:pPr>
              <a:buNone/>
            </a:pPr>
            <a:r>
              <a:rPr sz="1800"/>
              <a:t>             </a:t>
            </a:r>
          </a:p>
        </p:txBody>
      </p:sp>
      <p:pic>
        <p:nvPicPr>
          <p:cNvPr id="139" name="Shape 139"/>
          <p:cNvPicPr/>
          <p:nvPr/>
        </p:nvPicPr>
        <p:blipFill>
          <a:blip r:embed="rId2"/>
          <a:stretch/>
        </p:blipFill>
        <p:spPr>
          <a:xfrm>
            <a:off x="1000100" y="2214554"/>
            <a:ext cx="4857784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 idx="1"/>
          </p:nvPr>
        </p:nvSpPr>
        <p:spPr>
          <a:xfrm>
            <a:off x="571472" y="357166"/>
            <a:ext cx="8229600" cy="71437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/>
          </p:nvPr>
        </p:nvSpPr>
        <p:spPr>
          <a:xfrm>
            <a:off x="457200" y="500042"/>
            <a:ext cx="8229600" cy="5626121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2400"/>
              <a:t>               При выявлении у пациента рака ободочной кишки и ректосигмоидного отдела или подозрении на него врачи-терапевты, врачи-терапевты участковые, врачи общей практики (семейные врачи), врачи-специалисты, средние медицинские работники в установленном порядке направляют пациента на консультацию в центр амбулаторной онкологической помощи либо в первичный онкологический кабинет, первичное онкологическое отделение медицинской организации для оказания ему первичной специализированной медико-санитарной помощи. </a:t>
            </a:r>
          </a:p>
          <a:p>
            <a:pPr>
              <a:buNone/>
            </a:pP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4571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/>
          </p:nvPr>
        </p:nvSpPr>
        <p:spPr>
          <a:xfrm>
            <a:off x="457200" y="500042"/>
            <a:ext cx="8229600" cy="5626121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1800"/>
              <a:t>                 </a:t>
            </a:r>
            <a:r>
              <a:rPr sz="2000"/>
              <a:t>Консультация в центре амбулаторной онкологической помощи либо в первичном онкологическом кабинете, первичном онкологическом отделении медицинской организации должна быть проведена не позднее 5 рабочих дней с даты выдачи направления на консультацию. Врач-онколог центра амбулаторной онкологической помощи (в случае отсутствия центра амбулаторной онкологической помощи врач-онколог первичного онкологического кабинета или первичного онкологического отделения) организует взятие биопсийного (операционного) материала, а также организует выполнение иных диагностических исследований, необходимых для установления диагноза, включая распространенность онкологического процесса и стадию заболевания. </a:t>
            </a:r>
          </a:p>
          <a:p>
            <a:pPr>
              <a:buNone/>
            </a:pP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8252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body"/>
          </p:nvPr>
        </p:nvSpPr>
        <p:spPr>
          <a:xfrm>
            <a:off x="457200" y="428604"/>
            <a:ext cx="8229600" cy="5697559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2000"/>
              <a:t>                  При выявлении рака ободочной кишки и ректосигмоидного отдела или подозрении на него в ходе оказания скорой медицинской помощи пациента переводят или направляют в медицинские организации, оказывающие медицинскую помощь пациентам с онкологическими заболеваниями, для определения тактики ведения и необходимости применения дополнительно других методов специализированного противоопухолевого лечения. </a:t>
            </a:r>
          </a:p>
          <a:p>
            <a:pPr>
              <a:buNone/>
            </a:pPr>
            <a:r>
              <a:rPr sz="2000"/>
              <a:t>                Врач-онколог центра амбулаторной онкологической помощи (первичного онкологического кабинета, первичного онкологического отделения) направляет пациента в онкологический диспансер или в медицинские организации, оказывающие медицинскую помощь пациентам с онкологическими заболеваниями, для уточнения диагноза (в случае невозможности установления диагноза, включая распространенность онкологического процесса и стадию заболевания, врачом-онкологом центра амбулаторной онкологической помощи, первичного онкологического кабинета или первичного онкологического отделения) и оказания специализированной, в том числе высокотехнологичной, медицинской помощи.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  <a:p>
            <a:pPr>
              <a:buNone/>
            </a:pPr>
            <a:r>
              <a:rPr sz="6600"/>
              <a:t>Спасибо за внимание.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511156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/>
          </p:nvPr>
        </p:nvSpPr>
        <p:spPr>
          <a:xfrm>
            <a:off x="457200" y="928669"/>
            <a:ext cx="8229600" cy="5197493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r>
              <a:rPr sz="2800" b="1"/>
              <a:t>Рак ободочной кишки и ректосигмоидного отдела </a:t>
            </a:r>
            <a:r>
              <a:rPr sz="2800"/>
              <a:t>–</a:t>
            </a:r>
            <a:r>
              <a:rPr sz="28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sz="2100">
                <a:solidFill>
                  <a:schemeClr val="tx1">
                    <a:lumMod val="95000"/>
                    <a:lumOff val="5000"/>
                  </a:schemeClr>
                </a:solidFill>
              </a:rPr>
              <a:t>злокачественная опухоль, исходящая из слизистой оболочки толстой кишки. </a:t>
            </a:r>
          </a:p>
          <a:p>
            <a:pPr>
              <a:buNone/>
            </a:pPr>
            <a:r>
              <a:rPr sz="1700" b="1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</a:t>
            </a:r>
            <a:r>
              <a:rPr sz="1700">
                <a:solidFill>
                  <a:schemeClr val="tx1">
                    <a:lumMod val="95000"/>
                    <a:lumOff val="5000"/>
                  </a:schemeClr>
                </a:solidFill>
              </a:rPr>
              <a:t>Этиология и патогенез заболевания или состояния (группы заболеваний или состояний) У 3–5 % пациентов развитие рака ободочной кишки связано: </a:t>
            </a:r>
            <a:endParaRPr sz="23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sz="1400">
                <a:solidFill>
                  <a:schemeClr val="tx1">
                    <a:lumMod val="95000"/>
                    <a:lumOff val="5000"/>
                  </a:schemeClr>
                </a:solidFill>
              </a:rPr>
              <a:t>-с наличием известных наследственных синдромов, наиболее распространенные из которых – синдром Линча (Синдром Линча является аутосомно-доминантным заболеванием, при котором пациенты с одной из многих известных генетических мутаций, которые повреждают механизм восстановления ДНК, имеют от 70 до 80% риска развития колоректального рака), семейный аденоматоз толстой кишки и MutYH-ассоциированный полипоз. </a:t>
            </a:r>
          </a:p>
          <a:p>
            <a:endParaRPr sz="14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0" name="Shape 90"/>
          <p:cNvPicPr/>
          <p:nvPr/>
        </p:nvPicPr>
        <p:blipFill>
          <a:blip r:embed="rId2"/>
          <a:stretch/>
        </p:blipFill>
        <p:spPr>
          <a:xfrm>
            <a:off x="2000231" y="3857628"/>
            <a:ext cx="4429157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8252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/>
          </p:nvPr>
        </p:nvSpPr>
        <p:spPr>
          <a:xfrm>
            <a:off x="457200" y="500042"/>
            <a:ext cx="8229600" cy="5626121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1800">
                <a:solidFill>
                  <a:schemeClr val="tx1">
                    <a:lumMod val="95000"/>
                    <a:lumOff val="5000"/>
                  </a:schemeClr>
                </a:solidFill>
              </a:rPr>
              <a:t>-У остальных пациентов рак ободочной кишки и ректосигмоидного отдела носит спорадический характер. В качестве факторов риска развития данной патологии рассматриваются хронические воспалительные заболевания толстой кишки</a:t>
            </a:r>
          </a:p>
          <a:p>
            <a:pPr>
              <a:buNone/>
            </a:pPr>
            <a:r>
              <a:rPr sz="1800">
                <a:solidFill>
                  <a:schemeClr val="tx1">
                    <a:lumMod val="95000"/>
                    <a:lumOff val="5000"/>
                  </a:schemeClr>
                </a:solidFill>
              </a:rPr>
              <a:t> (например, неспецифический язвенный колит, болезнь Крона), курение, употребление алкоголя, преобладание в рационе красного мяса, сахарный диабет, ожирение или повышенный индекс массы тела, низкая физическая активность.</a:t>
            </a:r>
          </a:p>
          <a:p>
            <a:pPr>
              <a:buNone/>
            </a:pPr>
            <a:endParaRPr sz="18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sz="18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sz="1400"/>
          </a:p>
        </p:txBody>
      </p:sp>
      <p:pic>
        <p:nvPicPr>
          <p:cNvPr id="95" name="Shape 95"/>
          <p:cNvPicPr/>
          <p:nvPr/>
        </p:nvPicPr>
        <p:blipFill>
          <a:blip r:embed="rId2"/>
          <a:stretch/>
        </p:blipFill>
        <p:spPr>
          <a:xfrm>
            <a:off x="4214810" y="2786058"/>
            <a:ext cx="4695629" cy="3482981"/>
          </a:xfrm>
          <a:prstGeom prst="rect">
            <a:avLst/>
          </a:prstGeom>
        </p:spPr>
      </p:pic>
      <p:pic>
        <p:nvPicPr>
          <p:cNvPr id="97" name="Shape 97"/>
          <p:cNvPicPr/>
          <p:nvPr/>
        </p:nvPicPr>
        <p:blipFill>
          <a:blip r:embed="rId3"/>
          <a:stretch/>
        </p:blipFill>
        <p:spPr>
          <a:xfrm>
            <a:off x="357158" y="2928934"/>
            <a:ext cx="3929090" cy="34290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939784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r>
              <a:rPr sz="1400"/>
              <a:t>Клиническая картина заболевания или состояния (группы заболеваний или состояний). 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/>
          </p:nvPr>
        </p:nvSpPr>
        <p:spPr>
          <a:xfrm>
            <a:off x="457200" y="857232"/>
            <a:ext cx="8229600" cy="5268931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r>
              <a:rPr sz="2000"/>
              <a:t>Заболевание может манифестировать с симптомов нарушения функции желудочно-кишечного тракта: </a:t>
            </a:r>
          </a:p>
          <a:p>
            <a:r>
              <a:rPr sz="2000"/>
              <a:t>(тошнота, рвота, диарея, запоры, метеоризм, отсутствие аппетита, боли в животе), анемии, снижения веса, слабости, лихорадки, выделения крови и слизи с калом. </a:t>
            </a:r>
          </a:p>
          <a:p>
            <a:r>
              <a:rPr sz="2000"/>
              <a:t>Также заболевание может манифестироваться картиной острой или частичной кишечной непроходимости. </a:t>
            </a:r>
          </a:p>
        </p:txBody>
      </p:sp>
      <p:pic>
        <p:nvPicPr>
          <p:cNvPr id="102" name="Shape 102"/>
          <p:cNvPicPr/>
          <p:nvPr/>
        </p:nvPicPr>
        <p:blipFill>
          <a:blip r:embed="rId2"/>
          <a:stretch/>
        </p:blipFill>
        <p:spPr>
          <a:xfrm>
            <a:off x="357158" y="3929066"/>
            <a:ext cx="2428872" cy="1600200"/>
          </a:xfrm>
          <a:prstGeom prst="rect">
            <a:avLst/>
          </a:prstGeom>
        </p:spPr>
      </p:pic>
      <p:pic>
        <p:nvPicPr>
          <p:cNvPr id="104" name="Shape 104"/>
          <p:cNvPicPr/>
          <p:nvPr/>
        </p:nvPicPr>
        <p:blipFill>
          <a:blip r:embed="rId3"/>
          <a:stretch/>
        </p:blipFill>
        <p:spPr>
          <a:xfrm>
            <a:off x="3428991" y="3143224"/>
            <a:ext cx="5429287" cy="33576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8252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/>
          </p:nvPr>
        </p:nvSpPr>
        <p:spPr>
          <a:xfrm>
            <a:off x="457200" y="428604"/>
            <a:ext cx="8229600" cy="5697559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 sz="1600"/>
          </a:p>
          <a:p>
            <a:r>
              <a:rPr sz="1600" b="1">
                <a:solidFill>
                  <a:schemeClr val="tx1">
                    <a:lumMod val="95000"/>
                    <a:lumOff val="5000"/>
                  </a:schemeClr>
                </a:solidFill>
              </a:rPr>
              <a:t>Аденокарцинома кишечного типа, без дополнительного уточнения. </a:t>
            </a:r>
          </a:p>
          <a:p>
            <a:r>
              <a:rPr sz="1600"/>
              <a:t>По степени дифференцировки (и соответствующей степени злокачественности) опухоли делятся на:</a:t>
            </a:r>
          </a:p>
          <a:p>
            <a:r>
              <a:rPr sz="1600"/>
              <a:t> высокодифференцированные/G1 (96–100 % эпителиальных элементов инвазивной опухоли представлено железистыми структурами), </a:t>
            </a:r>
          </a:p>
          <a:p>
            <a:r>
              <a:rPr sz="1600"/>
              <a:t>умеренно-дифференцированные/G2 (</a:t>
            </a:r>
            <a:r>
              <a:rPr sz="1600">
                <a:solidFill>
                  <a:schemeClr val="tx1">
                    <a:lumMod val="95000"/>
                    <a:lumOff val="5000"/>
                  </a:schemeClr>
                </a:solidFill>
              </a:rPr>
              <a:t>50–95</a:t>
            </a:r>
            <a:r>
              <a:rPr sz="1600"/>
              <a:t> % эпителиальных элементов инвазивной опухоли представлено железистыми структурами), </a:t>
            </a:r>
          </a:p>
          <a:p>
            <a:r>
              <a:rPr sz="1600"/>
              <a:t>низкодифференцированные/G3 (0–49 % эпителиальных элементов инвазивной опухоли представлено железистыми структурами).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4571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/>
          </p:nvPr>
        </p:nvSpPr>
        <p:spPr>
          <a:xfrm>
            <a:off x="457200" y="428604"/>
            <a:ext cx="8229600" cy="5697559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1200"/>
              <a:t>Диагноз устанавливается, если &gt;50 % объема опухоли представлено внеклеточной слизью, допустимо наличие перстневидно-клеточных элементов  ( &lt;50% всех клеток инвазивной опухоли)</a:t>
            </a:r>
          </a:p>
          <a:p>
            <a:pPr>
              <a:buNone/>
            </a:pPr>
            <a:endParaRPr sz="1200"/>
          </a:p>
          <a:p>
            <a:pPr>
              <a:buNone/>
            </a:pPr>
            <a:r>
              <a:rPr sz="1200"/>
              <a:t>            Оценка степени дифференцировки аналогична таковой при типичной аденокарциноме. При правосторонней локализации опухоль часто ассоциирована с MSI-H.  </a:t>
            </a:r>
          </a:p>
          <a:p>
            <a:pPr>
              <a:buNone/>
            </a:pPr>
            <a:r>
              <a:rPr sz="1200"/>
              <a:t>Опухоль всегда соответствует G3.</a:t>
            </a:r>
          </a:p>
          <a:p>
            <a:pPr>
              <a:buNone/>
            </a:pPr>
            <a:r>
              <a:rPr sz="1200"/>
              <a:t>Диагноз устанавливается, если &gt;50 % клеток опухоли представлено перстневидноклеточными элементами. Опухоль всегда соответствует G3. При правосторонней локализации опухоль часто ассоциирована с MSI-H. </a:t>
            </a:r>
          </a:p>
          <a:p>
            <a:pPr>
              <a:buNone/>
            </a:pPr>
            <a:endParaRPr sz="1200"/>
          </a:p>
          <a:p>
            <a:pPr>
              <a:buNone/>
            </a:pPr>
            <a:r>
              <a:rPr sz="1200"/>
              <a:t>Нозологическая единица впервые введена комитетом IARC/WHO в МКБ-О в 2019 г. Является диагнозом исключения, </a:t>
            </a:r>
          </a:p>
          <a:p>
            <a:pPr>
              <a:buNone/>
            </a:pPr>
            <a:r>
              <a:rPr sz="1200"/>
              <a:t>соответствует G3–G4. </a:t>
            </a:r>
          </a:p>
          <a:p>
            <a:pPr>
              <a:buNone/>
            </a:pPr>
            <a:r>
              <a:rPr sz="1200"/>
              <a:t>          Диагноз устанавливается только по результатам  дополнительных исследований (иммуногистохимическое исследование при выполнении патологоанатомического исследования, электронной микроскопии). Всегда соответствует G3. </a:t>
            </a:r>
          </a:p>
          <a:p>
            <a:pPr>
              <a:buNone/>
            </a:pPr>
            <a:r>
              <a:rPr sz="1200"/>
              <a:t>            Диагноз устанавливается только по результатам дополнительных исследований: смешанное нейроэндокринно-ненейроэндокринное новообразование является диморфным раком, сочетающим компоненты аденокарциномы и нейроэндокринного рака/опухоли (доля любого компонента должна составлять не менее 30 %).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4571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/>
          </p:nvPr>
        </p:nvSpPr>
        <p:spPr>
          <a:xfrm>
            <a:off x="457200" y="428604"/>
            <a:ext cx="8229600" cy="5697559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 algn="ctr">
              <a:buNone/>
            </a:pPr>
            <a:r>
              <a:rPr sz="2400" b="1"/>
              <a:t>                                                                                                                        Диагностика </a:t>
            </a:r>
          </a:p>
          <a:p>
            <a:pPr algn="ctr">
              <a:buNone/>
            </a:pPr>
            <a:r>
              <a:rPr sz="1600"/>
              <a:t>     </a:t>
            </a:r>
          </a:p>
          <a:p>
            <a:pPr>
              <a:buNone/>
            </a:pPr>
            <a:r>
              <a:rPr sz="1600"/>
              <a:t>  </a:t>
            </a:r>
            <a:r>
              <a:rPr sz="1600" b="1" i="1"/>
              <a:t>Критерии установления диагноза/состояния: </a:t>
            </a:r>
          </a:p>
          <a:p>
            <a:pPr>
              <a:buNone/>
            </a:pPr>
            <a:r>
              <a:rPr sz="1600"/>
              <a:t>          Диагноз устанавливается на основании данных жалоб, анамнеза, физикального обследования, морфологического исследования опухолевого материала, данных инструментальных и лабораторных методов обследования.</a:t>
            </a:r>
          </a:p>
          <a:p>
            <a:pPr>
              <a:buNone/>
            </a:pPr>
            <a:r>
              <a:rPr sz="1600" b="1" i="1"/>
              <a:t>Физикальное обследование:</a:t>
            </a:r>
          </a:p>
          <a:p>
            <a:pPr>
              <a:buNone/>
            </a:pPr>
            <a:r>
              <a:rPr sz="1600"/>
              <a:t>         Пациентам раком ободочной кишки до начала лечения рекомендуются тщательный физикальный осмотр, включающий пальцевое ректальное исследование, оценка нутритивного статуса, с целью исключения синхронных опухолей прямой кишки и оценки потенциальной переносимости противоопухолевого лечения </a:t>
            </a:r>
          </a:p>
          <a:p>
            <a:pPr>
              <a:buNone/>
            </a:pPr>
            <a:r>
              <a:rPr sz="1600"/>
              <a:t>-Рекомендуется определение функционального статуса пациента перед началом любого противоопухолевого лечения с целью оценки потенциальной переносимости противоопухолевого лечения.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8252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/>
          </p:nvPr>
        </p:nvSpPr>
        <p:spPr>
          <a:xfrm>
            <a:off x="457200" y="500042"/>
            <a:ext cx="8229600" cy="5626121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1600" b="1"/>
              <a:t>Лабораторные диагностические исследования.</a:t>
            </a:r>
          </a:p>
          <a:p>
            <a:pPr>
              <a:buNone/>
            </a:pPr>
            <a:r>
              <a:rPr sz="1600"/>
              <a:t>               Пациентам с раком ободочной кишки до начала лечения рекомендуется выполнять общий (клинический) анализ крови, анализ крови биохимический (общетерапевтический), когулограмму (ориентировочное исследование системы гемостаза) с целью оценки распространения болезни.</a:t>
            </a:r>
            <a:endParaRPr sz="1600" b="1"/>
          </a:p>
          <a:p>
            <a:pPr>
              <a:buNone/>
            </a:pPr>
            <a:r>
              <a:rPr sz="1600"/>
              <a:t>         Рекомендуется выполнять молекулярно-генетическое исследование мутаций в гене KRAS, NRAS, BRAF и определение микросателлитных повторов ДНК в биопсийном (операционном) материале методом ПЦР, если диагностированы отдаленные метастазы, что может повлиять на выбор таргетного агента в лечении метастатического процесса.</a:t>
            </a:r>
          </a:p>
          <a:p>
            <a:pPr>
              <a:buNone/>
            </a:pPr>
            <a:r>
              <a:rPr sz="1600" b="1"/>
              <a:t>Подозрение на синдром Линча. </a:t>
            </a:r>
          </a:p>
          <a:p>
            <a:pPr>
              <a:buNone/>
            </a:pPr>
            <a:r>
              <a:rPr sz="1600" b="1"/>
              <a:t>                  </a:t>
            </a:r>
            <a:r>
              <a:rPr sz="1600"/>
              <a:t>Выполняется молекулярно-генетическое исследование мутаций MLH1, MSH2, MSH6, PMS2 в крови: при соответствии пациента критериям Amsterdam II; при наличии у пациента родственника 1-й или 2-й линии с установленным диагнозом синдрома Линча; при развитии у пациентки рака эндометрия в возрасте до 50 лет.  </a:t>
            </a:r>
            <a:endParaRPr sz="1600" b="1"/>
          </a:p>
          <a:p>
            <a:pPr>
              <a:buNone/>
            </a:pP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45718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/>
          </p:nvPr>
        </p:nvSpPr>
        <p:spPr>
          <a:xfrm>
            <a:off x="457200" y="428604"/>
            <a:ext cx="8229600" cy="5697559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>
              <a:buNone/>
            </a:pPr>
            <a:r>
              <a:rPr sz="1400"/>
              <a:t>              </a:t>
            </a:r>
            <a:r>
              <a:rPr sz="1800"/>
              <a:t>Подозрение на синдром Линча у пациентов, не соответствующих критериям Amsterdam II. При соответствии критериям Bethesda выполняется тестирование опухоли на определение микросателлитных повторов ДНК в биопсийном (операционном) материале методом ПЦР, при выявлении MSI-H – молекулярно-генетическое исследование мутаций в генах MLH1, MSH2, MSH6, PMS2 в крови.</a:t>
            </a:r>
          </a:p>
          <a:p>
            <a:pPr>
              <a:buNone/>
            </a:pPr>
            <a:r>
              <a:rPr sz="1800"/>
              <a:t>              Подозрение на семейный аденоматоз. Выполняется молекулярногенетическое исследование мутаций в гене APC в крови: при наличии у пациента более 100 полипов кишечника; при наличии у пациента родственника 1-й линии с установленным диагнозом семейного аденоматоза толстой кишки (при наличии родственника с выявленной наследственной мутацией гена APC).</a:t>
            </a:r>
          </a:p>
          <a:p>
            <a:pPr>
              <a:buNone/>
            </a:pPr>
            <a:r>
              <a:rPr sz="1800"/>
              <a:t>Рекомендуется проводить патологоанатомическое исследование биопсийного (операционного) материала.</a:t>
            </a:r>
          </a:p>
          <a:p>
            <a:pPr>
              <a:buNone/>
            </a:pPr>
            <a:r>
              <a:rPr sz="1800"/>
              <a:t>                  Пациентам с раком ободочной кишки до начала лечения рекомендуется выполнять исследование уровня ракового эмбрионального антигена в крови (РЭА) с целью оценки прогноза заболевания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рек">
  <a:themeElements>
    <a:clrScheme name="Трек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Трек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</a:gradFill>
        <a:gradFill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</a:gradFill>
      </a:fillStyleLst>
      <a:lnStyleLst>
        <a:ln w="100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noFill/>
        <a:no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0</TotalTime>
  <Application>Microsoft Office PowerPoint</Application>
  <DocSecurity>0</DocSecurity>
  <PresentationFormat>Экран (4:3)</PresentationFormat>
  <Slides>17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Презентация PowerPoint</vt:lpstr>
      <vt:lpstr>Презентация PowerPoint</vt:lpstr>
      <vt:lpstr>Презентация PowerPoint</vt:lpstr>
      <vt:lpstr>Клиническая картина заболевания или состояния (группы заболеваний или состояний).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Алдан-Маадыр ФАП</cp:lastModifiedBy>
  <cp:revision>1</cp:revision>
  <dcterms:modified xsi:type="dcterms:W3CDTF">2022-11-17T01:30:39Z</dcterms:modified>
</cp:coreProperties>
</file>