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5" r:id="rId5"/>
    <p:sldId id="282" r:id="rId6"/>
    <p:sldId id="280" r:id="rId7"/>
    <p:sldId id="258" r:id="rId8"/>
    <p:sldId id="259" r:id="rId9"/>
    <p:sldId id="260" r:id="rId10"/>
    <p:sldId id="261" r:id="rId11"/>
    <p:sldId id="268" r:id="rId12"/>
    <p:sldId id="277" r:id="rId13"/>
    <p:sldId id="290" r:id="rId14"/>
    <p:sldId id="287" r:id="rId15"/>
    <p:sldId id="288" r:id="rId16"/>
    <p:sldId id="289" r:id="rId17"/>
    <p:sldId id="264" r:id="rId18"/>
    <p:sldId id="265" r:id="rId19"/>
    <p:sldId id="271" r:id="rId20"/>
    <p:sldId id="286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767" autoAdjust="0"/>
  </p:normalViewPr>
  <p:slideViewPr>
    <p:cSldViewPr>
      <p:cViewPr varScale="1">
        <p:scale>
          <a:sx n="41" d="100"/>
          <a:sy n="41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AE2AE3E-57A7-4305-A20D-E18ED7F387BF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AE2AE3E-57A7-4305-A20D-E18ED7F387BF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E2AE3E-57A7-4305-A20D-E18ED7F387BF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643314"/>
            <a:ext cx="7215190" cy="1285884"/>
          </a:xfrm>
        </p:spPr>
        <p:txBody>
          <a:bodyPr>
            <a:noAutofit/>
          </a:bodyPr>
          <a:lstStyle/>
          <a:p>
            <a:r>
              <a:rPr lang="ru-RU" sz="2700" dirty="0" err="1" smtClean="0"/>
              <a:t>Предопухолевые</a:t>
            </a:r>
            <a:r>
              <a:rPr lang="ru-RU" sz="2700" dirty="0" smtClean="0"/>
              <a:t> заболевания и профилактика злокачественных новообразований (ЗНО) печени.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Врач-инфекционист </a:t>
            </a:r>
            <a:r>
              <a:rPr lang="ru-RU" sz="1400" dirty="0" err="1" smtClean="0"/>
              <a:t>Донгак</a:t>
            </a:r>
            <a:r>
              <a:rPr lang="ru-RU" sz="1400" dirty="0" smtClean="0"/>
              <a:t> А.А.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6191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363272" cy="62646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i="1" dirty="0" err="1" smtClean="0"/>
              <a:t>Предраковые</a:t>
            </a:r>
            <a:r>
              <a:rPr lang="ru-RU" sz="2900" b="1" i="1" dirty="0" smtClean="0"/>
              <a:t> заболевания печени</a:t>
            </a:r>
            <a:endParaRPr lang="ru-RU" sz="2900" dirty="0" smtClean="0"/>
          </a:p>
          <a:p>
            <a:r>
              <a:rPr lang="ru-RU" sz="2900" b="1" dirty="0" smtClean="0"/>
              <a:t>Вирус гепатита </a:t>
            </a:r>
            <a:r>
              <a:rPr lang="ru-RU" sz="2900" b="1" dirty="0" smtClean="0"/>
              <a:t>В, </a:t>
            </a:r>
            <a:r>
              <a:rPr lang="ru-RU" sz="2900" b="1" dirty="0" smtClean="0"/>
              <a:t>С.</a:t>
            </a:r>
          </a:p>
          <a:p>
            <a:r>
              <a:rPr lang="ru-RU" sz="2900" b="1" dirty="0" smtClean="0"/>
              <a:t>Вирус </a:t>
            </a:r>
            <a:r>
              <a:rPr lang="ru-RU" sz="2900" b="1" dirty="0" smtClean="0"/>
              <a:t>иммунодефицита человека</a:t>
            </a:r>
            <a:r>
              <a:rPr lang="ru-RU" sz="2900" b="1" dirty="0" smtClean="0"/>
              <a:t>.</a:t>
            </a:r>
            <a:endParaRPr lang="en-US" sz="2900" b="1" dirty="0" smtClean="0"/>
          </a:p>
          <a:p>
            <a:r>
              <a:rPr lang="ru-RU" sz="2900" b="1" dirty="0" smtClean="0"/>
              <a:t>Печеночные </a:t>
            </a:r>
            <a:r>
              <a:rPr lang="ru-RU" sz="2900" b="1" dirty="0" smtClean="0"/>
              <a:t>трематоды</a:t>
            </a:r>
            <a:r>
              <a:rPr lang="ru-RU" sz="2900" dirty="0" smtClean="0"/>
              <a:t>: </a:t>
            </a:r>
            <a:r>
              <a:rPr lang="en-US" sz="2900" i="1" dirty="0" err="1" smtClean="0"/>
              <a:t>Clonorchis</a:t>
            </a:r>
            <a:r>
              <a:rPr lang="en-US" sz="2900" dirty="0" smtClean="0"/>
              <a:t> </a:t>
            </a:r>
            <a:r>
              <a:rPr lang="en-US" sz="2900" i="1" dirty="0" err="1" smtClean="0"/>
              <a:t>sinensis</a:t>
            </a:r>
            <a:r>
              <a:rPr lang="en-US" sz="2900" i="1" dirty="0" smtClean="0"/>
              <a:t>;</a:t>
            </a:r>
            <a:r>
              <a:rPr lang="ru-RU" sz="2900" i="1" dirty="0" smtClean="0"/>
              <a:t> </a:t>
            </a:r>
            <a:r>
              <a:rPr lang="en-US" sz="2900" i="1" dirty="0" err="1" smtClean="0"/>
              <a:t>Opistorchis</a:t>
            </a:r>
            <a:r>
              <a:rPr lang="en-US" sz="2900" dirty="0" smtClean="0"/>
              <a:t> </a:t>
            </a:r>
            <a:r>
              <a:rPr lang="en-US" sz="2900" i="1" dirty="0" err="1" smtClean="0"/>
              <a:t>viverrini</a:t>
            </a:r>
            <a:r>
              <a:rPr lang="en-US" sz="2900" i="1" dirty="0" smtClean="0"/>
              <a:t>;</a:t>
            </a:r>
            <a:r>
              <a:rPr lang="ru-RU" sz="2900" i="1" dirty="0" smtClean="0"/>
              <a:t> </a:t>
            </a:r>
            <a:r>
              <a:rPr lang="en-US" sz="2900" i="1" dirty="0" err="1" smtClean="0"/>
              <a:t>Opistorchis</a:t>
            </a:r>
            <a:r>
              <a:rPr lang="en-US" sz="2900" dirty="0" smtClean="0"/>
              <a:t> </a:t>
            </a:r>
            <a:r>
              <a:rPr lang="en-US" sz="2900" i="1" dirty="0" err="1" smtClean="0"/>
              <a:t>felineus</a:t>
            </a:r>
            <a:r>
              <a:rPr lang="en-US" sz="2900" i="1" dirty="0" smtClean="0"/>
              <a:t>.</a:t>
            </a:r>
            <a:endParaRPr lang="ru-RU" sz="2900" i="1" dirty="0" smtClean="0"/>
          </a:p>
          <a:p>
            <a:r>
              <a:rPr lang="ru-RU" sz="2900" b="1" dirty="0" err="1" smtClean="0"/>
              <a:t>Гемохроматоз</a:t>
            </a:r>
            <a:r>
              <a:rPr lang="ru-RU" sz="2900" dirty="0" smtClean="0"/>
              <a:t>. </a:t>
            </a:r>
            <a:r>
              <a:rPr lang="ru-RU" sz="2900" dirty="0" smtClean="0"/>
              <a:t>Болезнь </a:t>
            </a:r>
            <a:r>
              <a:rPr lang="ru-RU" sz="2900" dirty="0" smtClean="0"/>
              <a:t>носит наследственный характер, поэтому люди, имеющие родственников, переболевших ею, находятся в группе риска. Суть болезни заключается в резком росте количества железа в теле человека. Предупредить последствия можно при своевременном обнаружении и лечении заболевания.</a:t>
            </a:r>
          </a:p>
          <a:p>
            <a:r>
              <a:rPr lang="ru-RU" sz="2900" b="1" dirty="0" smtClean="0"/>
              <a:t>Цирроз печени</a:t>
            </a:r>
            <a:r>
              <a:rPr lang="ru-RU" sz="2900" dirty="0" smtClean="0"/>
              <a:t>. Наиболее </a:t>
            </a:r>
            <a:r>
              <a:rPr lang="ru-RU" sz="2900" dirty="0" smtClean="0"/>
              <a:t>существенные причины цирроза – употребление алкоголя и заболевание гепатитом С и В. </a:t>
            </a:r>
            <a:r>
              <a:rPr lang="ru-RU" sz="2900" dirty="0" smtClean="0"/>
              <a:t>Поэтому </a:t>
            </a:r>
            <a:r>
              <a:rPr lang="ru-RU" sz="2900" dirty="0" smtClean="0"/>
              <a:t>скрининг на </a:t>
            </a:r>
            <a:r>
              <a:rPr lang="ru-RU" sz="2900" dirty="0" err="1" smtClean="0"/>
              <a:t>онкомаркеры</a:t>
            </a:r>
            <a:r>
              <a:rPr lang="ru-RU" sz="2900" dirty="0" smtClean="0"/>
              <a:t> пациенты с циррозом проходят в среднем каждые шесть месяцев.</a:t>
            </a:r>
          </a:p>
          <a:p>
            <a:r>
              <a:rPr lang="ru-RU" sz="2900" b="1" dirty="0" smtClean="0"/>
              <a:t>Сифилис.</a:t>
            </a:r>
            <a:r>
              <a:rPr lang="ru-RU" sz="2900" dirty="0" smtClean="0"/>
              <a:t> </a:t>
            </a:r>
            <a:r>
              <a:rPr lang="ru-RU" sz="2900" dirty="0" smtClean="0"/>
              <a:t>Поражает</a:t>
            </a:r>
            <a:r>
              <a:rPr lang="ru-RU" sz="2900" dirty="0" smtClean="0"/>
              <a:t>, в том числе и клетки печени, разрушая их и вызывая желтушные пятна. При определенном течении может привести к появлению злокачественных новообразований.</a:t>
            </a:r>
          </a:p>
          <a:p>
            <a:r>
              <a:rPr lang="ru-RU" sz="2900" b="1" dirty="0" smtClean="0"/>
              <a:t>Сахарный </a:t>
            </a:r>
            <a:r>
              <a:rPr lang="ru-RU" sz="2900" b="1" dirty="0" smtClean="0"/>
              <a:t>диабет. </a:t>
            </a:r>
            <a:r>
              <a:rPr lang="ru-RU" sz="2900" dirty="0" smtClean="0"/>
              <a:t>Статистика показывает, что риск возникновения опухоли в тканях печени для них выше, чем у здорового человека. Особенно, если сахарный диабет совмещается с курением или алкоголизмом, а также другими болезнями этого органа.</a:t>
            </a:r>
          </a:p>
          <a:p>
            <a:r>
              <a:rPr lang="ru-RU" sz="2900" b="1" dirty="0" smtClean="0"/>
              <a:t>Генетическая предрасположенность. </a:t>
            </a:r>
            <a:r>
              <a:rPr lang="ru-RU" sz="2900" dirty="0" smtClean="0"/>
              <a:t>Если в семье уже были случаи печеночной онкологии, то такой человек находится в группе риска и обязан регулярно проходить обследования, чтобы выявить болезнь на ранней стадии</a:t>
            </a:r>
            <a:r>
              <a:rPr lang="ru-RU" sz="2900" dirty="0" smtClean="0"/>
              <a:t>.</a:t>
            </a:r>
            <a:endParaRPr lang="ru-RU" sz="29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симптомы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Потеря веса – происходит на фоне общего болезненного состояния пациента и тотального ухудшения аппетита. Взрослые и дети начинают хуже есть и «тают» буквально на глазах. При этом у детей отмечаются </a:t>
            </a:r>
            <a:r>
              <a:rPr lang="ru-RU" dirty="0" err="1" smtClean="0"/>
              <a:t>анорексичные</a:t>
            </a:r>
            <a:r>
              <a:rPr lang="ru-RU" dirty="0" smtClean="0"/>
              <a:t> состояния.</a:t>
            </a:r>
          </a:p>
          <a:p>
            <a:r>
              <a:rPr lang="ru-RU" dirty="0" smtClean="0"/>
              <a:t>Расстройства ЖКТ – могут проявляться по-разному, в частности, в виде изменения стула (понос, запор), тошноты или рвоты, а также метеоризма.</a:t>
            </a:r>
          </a:p>
          <a:p>
            <a:r>
              <a:rPr lang="ru-RU" dirty="0" smtClean="0"/>
              <a:t>Боль в животе – основная масса пациентов с онкологией печени фиксирует этот симптом. Причем изначально он фиксируется только в области правого подреберья и только при нагрузках. Но в дальнейшем его ощущают и без нагрузок.</a:t>
            </a:r>
          </a:p>
          <a:p>
            <a:r>
              <a:rPr lang="ru-RU" dirty="0" smtClean="0"/>
              <a:t>Увеличение объема живота – этот симптом обусловлен ростом опухолевых клеток. Часто наблюдается парадоксальное увеличение живота при снижении веса. Является характерным признаком, при появлении которого надо немедленно обратиться к врачу.</a:t>
            </a:r>
          </a:p>
          <a:p>
            <a:r>
              <a:rPr lang="ru-RU" dirty="0" smtClean="0"/>
              <a:t>Температура около 38°С – возникает из-за интоксикации организма и не сбивается жаропонижающими средствами. Держится на одном уровне продолжительное время.</a:t>
            </a:r>
          </a:p>
          <a:p>
            <a:r>
              <a:rPr lang="ru-RU" dirty="0" smtClean="0"/>
              <a:t> Желтуха – появляется, когда опухоль мешает нормальному току желчи. Попадание в кровь продуктов желчи определяется по специфическим желтым пятнам на коже человека, потемнению мочи и осветлению кала, а также по белкам глаз, которые также становятся желтоватого оттенка.</a:t>
            </a:r>
          </a:p>
          <a:p>
            <a:r>
              <a:rPr lang="ru-RU" dirty="0" smtClean="0"/>
              <a:t>Концентрация жидкости в животе – опухолевые клетки блокируют выход для жидкости в брюшине, что является еще одной причиной его аномального роста при данном заболевании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гепатомегалия</a:t>
            </a:r>
            <a:r>
              <a:rPr lang="ru-RU" dirty="0" smtClean="0"/>
              <a:t> у 50,2% пальпируемое образование у 39,8%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91264" cy="583264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Диагностика </a:t>
            </a:r>
            <a:endParaRPr lang="ru-RU" b="1" dirty="0" smtClean="0"/>
          </a:p>
          <a:p>
            <a:r>
              <a:rPr lang="ru-RU" dirty="0" smtClean="0"/>
              <a:t>Для первичной </a:t>
            </a:r>
            <a:r>
              <a:rPr lang="ru-RU" dirty="0" smtClean="0"/>
              <a:t>диагностики </a:t>
            </a:r>
            <a:r>
              <a:rPr lang="ru-RU" dirty="0" smtClean="0"/>
              <a:t>бывает достаточно визуального осмотра, когда врач с помощью пальпации определяет асцит и наблюдает увеличившийся в объемах живот.</a:t>
            </a:r>
            <a:endParaRPr lang="ru-RU" dirty="0" smtClean="0"/>
          </a:p>
          <a:p>
            <a:r>
              <a:rPr lang="ru-RU" dirty="0" smtClean="0"/>
              <a:t>Лабораторная: </a:t>
            </a:r>
            <a:r>
              <a:rPr lang="ru-RU" dirty="0" smtClean="0"/>
              <a:t>с</a:t>
            </a:r>
            <a:r>
              <a:rPr lang="ru-RU" dirty="0" smtClean="0"/>
              <a:t>нижение </a:t>
            </a:r>
            <a:r>
              <a:rPr lang="ru-RU" dirty="0" smtClean="0"/>
              <a:t>количества альбумина, общего белка, коэффициент </a:t>
            </a:r>
            <a:r>
              <a:rPr lang="ru-RU" dirty="0" smtClean="0"/>
              <a:t>А/Г&lt;1; Увеличение </a:t>
            </a:r>
            <a:r>
              <a:rPr lang="ru-RU" dirty="0" smtClean="0"/>
              <a:t>количества фибриногена В, </a:t>
            </a:r>
            <a:r>
              <a:rPr lang="ru-RU" dirty="0" err="1" smtClean="0"/>
              <a:t>трансаминаз</a:t>
            </a:r>
            <a:r>
              <a:rPr lang="ru-RU" dirty="0" smtClean="0"/>
              <a:t>, </a:t>
            </a:r>
            <a:r>
              <a:rPr lang="ru-RU" dirty="0" err="1" smtClean="0"/>
              <a:t>альфа-фетопротеин</a:t>
            </a:r>
            <a:r>
              <a:rPr lang="ru-RU" dirty="0" smtClean="0"/>
              <a:t> </a:t>
            </a:r>
            <a:r>
              <a:rPr lang="ru-RU" dirty="0" smtClean="0"/>
              <a:t>в концентрации более 2000 </a:t>
            </a:r>
            <a:r>
              <a:rPr lang="ru-RU" dirty="0" err="1" smtClean="0"/>
              <a:t>нг</a:t>
            </a:r>
            <a:r>
              <a:rPr lang="ru-RU" dirty="0" smtClean="0"/>
              <a:t>/мл, повышение </a:t>
            </a:r>
            <a:r>
              <a:rPr lang="ru-RU" dirty="0" smtClean="0"/>
              <a:t>концентрации раково-эмбрионального антигена у 72,5% больных первичным раком </a:t>
            </a:r>
            <a:r>
              <a:rPr lang="ru-RU" dirty="0" smtClean="0"/>
              <a:t>печени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b="1" dirty="0" smtClean="0"/>
              <a:t> </a:t>
            </a:r>
            <a:r>
              <a:rPr lang="ru-RU" b="1" dirty="0" smtClean="0"/>
              <a:t>Ультразвуковое исследование (УЗИ)</a:t>
            </a:r>
            <a:r>
              <a:rPr lang="ru-RU" dirty="0" smtClean="0"/>
              <a:t> позволяет обнаружить опухоль и в некоторых случаях определить ее тип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Обязательные </a:t>
            </a:r>
            <a:r>
              <a:rPr lang="ru-RU" b="1" dirty="0" smtClean="0"/>
              <a:t>методы исследования </a:t>
            </a:r>
            <a:r>
              <a:rPr lang="ru-RU" dirty="0" err="1" smtClean="0"/>
              <a:t>Ультросонография</a:t>
            </a:r>
            <a:r>
              <a:rPr lang="ru-RU" dirty="0" smtClean="0"/>
              <a:t> </a:t>
            </a:r>
            <a:r>
              <a:rPr lang="ru-RU" dirty="0" smtClean="0"/>
              <a:t>+ прицельная аспирационная </a:t>
            </a:r>
            <a:r>
              <a:rPr lang="ru-RU" dirty="0" err="1" smtClean="0"/>
              <a:t>тонкоигольная</a:t>
            </a:r>
            <a:r>
              <a:rPr lang="ru-RU" dirty="0" smtClean="0"/>
              <a:t> биопсия. </a:t>
            </a:r>
            <a:r>
              <a:rPr lang="ru-RU" dirty="0" smtClean="0"/>
              <a:t>Ангиографию </a:t>
            </a:r>
            <a:r>
              <a:rPr lang="ru-RU" dirty="0" smtClean="0"/>
              <a:t>печени выполняют после введения контрастного вещества в чревной </a:t>
            </a:r>
            <a:r>
              <a:rPr lang="ru-RU" dirty="0" smtClean="0"/>
              <a:t>ствол; Компьютерная томография; Ядерно-магнитный резонанс</a:t>
            </a:r>
          </a:p>
          <a:p>
            <a:r>
              <a:rPr lang="ru-RU" b="1" dirty="0" smtClean="0"/>
              <a:t>Лапароскопия</a:t>
            </a:r>
            <a:r>
              <a:rPr lang="ru-RU" dirty="0" smtClean="0"/>
              <a:t>. </a:t>
            </a:r>
            <a:r>
              <a:rPr lang="ru-RU" dirty="0" err="1" smtClean="0"/>
              <a:t>Лапароскопический</a:t>
            </a:r>
            <a:r>
              <a:rPr lang="ru-RU" dirty="0" smtClean="0"/>
              <a:t> метод позволяет поставить точный и правильный диагноз. Метод щадящий, быстрый и безболезненный. Через небольшой разрез, под короткодействующим наркозом, врач вводит специальный прибор в брюшную полость, осматривает опухоль (на мониторе) и берет кусочек ткани на </a:t>
            </a:r>
            <a:r>
              <a:rPr lang="ru-RU" dirty="0" smtClean="0"/>
              <a:t>исследование (Биопсия опухоли).</a:t>
            </a:r>
            <a:endParaRPr lang="ru-RU" dirty="0" smtClean="0"/>
          </a:p>
          <a:p>
            <a:r>
              <a:rPr lang="ru-RU" b="1" dirty="0" smtClean="0"/>
              <a:t>Компьютерная </a:t>
            </a:r>
            <a:r>
              <a:rPr lang="ru-RU" b="1" dirty="0" smtClean="0"/>
              <a:t>томография (КТ)</a:t>
            </a:r>
            <a:r>
              <a:rPr lang="ru-RU" dirty="0" smtClean="0"/>
              <a:t> очень эффективна при диагностике опухолей печени, позволяет обнаружить даже маленькие новообразования, незаметные на УЗИ. В ЛIСОД для улучшения изображения проводится КТ с </a:t>
            </a:r>
            <a:r>
              <a:rPr lang="ru-RU" dirty="0" err="1" smtClean="0"/>
              <a:t>контрастированием</a:t>
            </a:r>
            <a:r>
              <a:rPr lang="ru-RU" dirty="0" smtClean="0"/>
              <a:t> – внутривенно вводится контрастное вещество, что дает возможность специалистам изучить расположение сосудов в печени. Во время компьютерной томографии аппарат получает изображение тонких срезов, что позволяет специалистам тщательно обследовать структуру органа и выявить даже небольшие опухоли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kubanvet.ru/_pictures/vet-4-2009/tab-00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200800" cy="638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к печени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600825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к печени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4182194" cy="4053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796549" cy="47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71800" y="47667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Ангиографию </a:t>
            </a:r>
            <a:r>
              <a:rPr lang="ru-RU" sz="2800" dirty="0" smtClean="0"/>
              <a:t>печени 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Основными мерами профилактики рака печени </a:t>
            </a:r>
            <a:r>
              <a:rPr lang="ru-RU" sz="2700" dirty="0" smtClean="0"/>
              <a:t>являются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39225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своевременная </a:t>
            </a:r>
            <a:r>
              <a:rPr lang="ru-RU" dirty="0" smtClean="0"/>
              <a:t>вакцинация от гепатита В;</a:t>
            </a:r>
          </a:p>
          <a:p>
            <a:pPr fontAlgn="base"/>
            <a:r>
              <a:rPr lang="ru-RU" dirty="0" smtClean="0"/>
              <a:t>своевременное и качественное лечение гепатита В и С</a:t>
            </a:r>
            <a:r>
              <a:rPr lang="ru-RU" dirty="0" smtClean="0"/>
              <a:t>; Если гепатит уже перешел в хроническую стадию, то пациент автоматически попадает в группу риска. Он должен тесно сотрудничать с гастроэнтерологом, </a:t>
            </a:r>
            <a:r>
              <a:rPr lang="ru-RU" dirty="0" err="1" smtClean="0"/>
              <a:t>гепатологом</a:t>
            </a:r>
            <a:r>
              <a:rPr lang="ru-RU" dirty="0" smtClean="0"/>
              <a:t> или инфекционистам в плане регулярных обследований, соблюдения специальной диеты и режима</a:t>
            </a:r>
            <a:r>
              <a:rPr lang="ru-RU" dirty="0" smtClean="0"/>
              <a:t>.</a:t>
            </a:r>
            <a:endParaRPr lang="ru-RU" dirty="0" smtClean="0"/>
          </a:p>
          <a:p>
            <a:pPr fontAlgn="base"/>
            <a:r>
              <a:rPr lang="ru-RU" dirty="0" smtClean="0"/>
              <a:t>лечение алкоголизма и полный отказ от алкоголя;</a:t>
            </a:r>
          </a:p>
          <a:p>
            <a:pPr fontAlgn="base"/>
            <a:r>
              <a:rPr lang="ru-RU" dirty="0" smtClean="0"/>
              <a:t>регулярное наблюдение у </a:t>
            </a:r>
            <a:r>
              <a:rPr lang="ru-RU" dirty="0" err="1" smtClean="0"/>
              <a:t>гепатолога</a:t>
            </a:r>
            <a:r>
              <a:rPr lang="ru-RU" dirty="0" smtClean="0"/>
              <a:t> для больных циррозом и хроническими вирусными гепатитами (не реже 2-3 раз в год).</a:t>
            </a:r>
          </a:p>
          <a:p>
            <a:pPr fontAlgn="base"/>
            <a:r>
              <a:rPr lang="ru-RU" b="1" dirty="0" smtClean="0"/>
              <a:t>Особое значение имеет борьба с алкоголизмом, поскольку цирроз печени (особенно </a:t>
            </a:r>
            <a:r>
              <a:rPr lang="ru-RU" b="1" dirty="0" err="1" smtClean="0"/>
              <a:t>крупноузловая</a:t>
            </a:r>
            <a:r>
              <a:rPr lang="ru-RU" b="1" dirty="0" smtClean="0"/>
              <a:t> форма) обнаруживают примерно у 60-90% больных с </a:t>
            </a:r>
            <a:r>
              <a:rPr lang="ru-RU" b="1" dirty="0" err="1" smtClean="0"/>
              <a:t>гепатомой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9050"/>
            <a:ext cx="80676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профилактической онкологии различают:﻿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424936" cy="576064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i="1" dirty="0" smtClean="0"/>
              <a:t>Первичную </a:t>
            </a:r>
            <a:r>
              <a:rPr lang="ru-RU" b="1" i="1" dirty="0" smtClean="0"/>
              <a:t>профилактику рака </a:t>
            </a:r>
            <a:r>
              <a:rPr lang="ru-RU" dirty="0" smtClean="0"/>
              <a:t>- предупреждение воздействия веществ и факторов, вызывающих рак, нормализацию питания и образа жизни, повышение устойчивости организма к вредным факторам.</a:t>
            </a:r>
          </a:p>
          <a:p>
            <a:pPr fontAlgn="base"/>
            <a:r>
              <a:rPr lang="ru-RU" dirty="0" smtClean="0"/>
              <a:t>умеренная </a:t>
            </a:r>
            <a:r>
              <a:rPr lang="ru-RU" dirty="0" smtClean="0"/>
              <a:t>физическая  активность, рациональный режим труда и отдыха.</a:t>
            </a:r>
          </a:p>
          <a:p>
            <a:pPr fontAlgn="base"/>
            <a:r>
              <a:rPr lang="ru-RU" dirty="0" smtClean="0"/>
              <a:t>Одним из важнейших правил является рациональное сбалансированное питание - так называемая противораковая диета, которая включает шесть принципов:</a:t>
            </a:r>
          </a:p>
          <a:p>
            <a:pPr fontAlgn="base"/>
            <a:r>
              <a:rPr lang="ru-RU" dirty="0" smtClean="0"/>
              <a:t>-</a:t>
            </a:r>
            <a:r>
              <a:rPr lang="ru-RU" i="1" u="sng" dirty="0" smtClean="0"/>
              <a:t>предупреждение ожирения</a:t>
            </a:r>
            <a:r>
              <a:rPr lang="ru-RU" dirty="0" smtClean="0"/>
              <a:t> - особенно актуально для предупреждения развития рака молочной железы, рака толстой кишки и рака предстательной железы;﻿</a:t>
            </a:r>
          </a:p>
          <a:p>
            <a:pPr fontAlgn="base"/>
            <a:r>
              <a:rPr lang="ru-RU" dirty="0" smtClean="0"/>
              <a:t>-</a:t>
            </a:r>
            <a:r>
              <a:rPr lang="ru-RU" i="1" u="sng" dirty="0" smtClean="0"/>
              <a:t>обязательное присутствие в пище овощей и фруктов</a:t>
            </a:r>
            <a:r>
              <a:rPr lang="ru-RU" dirty="0" smtClean="0"/>
              <a:t>, которые обеспечивают организм растительной клетчаткой, витаминами и веществами, обладающие антиканцерогенным </a:t>
            </a:r>
            <a:r>
              <a:rPr lang="ru-RU" dirty="0" smtClean="0"/>
              <a:t>действием; овощи, содержащие каротин (желтые и красные овощи - морковь, помидоры, редька и др.) и большое количество витамина С (цитрусовые, киви, капуста, особенно брокколи, цветная и брюссельская</a:t>
            </a:r>
            <a:r>
              <a:rPr lang="ru-RU" dirty="0" smtClean="0"/>
              <a:t>).</a:t>
            </a:r>
            <a:endParaRPr lang="ru-RU" dirty="0" smtClean="0"/>
          </a:p>
          <a:p>
            <a:pPr fontAlgn="base"/>
            <a:r>
              <a:rPr lang="ru-RU" u="sng" dirty="0" smtClean="0"/>
              <a:t>-</a:t>
            </a:r>
            <a:r>
              <a:rPr lang="ru-RU" i="1" u="sng" dirty="0" smtClean="0"/>
              <a:t>регулярное и достаточное употребление растительной клетчатки</a:t>
            </a:r>
            <a:r>
              <a:rPr lang="ru-RU" dirty="0" smtClean="0"/>
              <a:t>, которая содержится в цельных зернах злаковых, овощах, фруктах. Растительная клетчатка связывает ряд канцерогенов, уменьшает контакт канцерогенов с толстой кишкой за счет улучшения моторики.﻿</a:t>
            </a:r>
          </a:p>
          <a:p>
            <a:pPr fontAlgn="base"/>
            <a:r>
              <a:rPr lang="ru-RU" dirty="0" smtClean="0"/>
              <a:t>-</a:t>
            </a:r>
            <a:r>
              <a:rPr lang="ru-RU" i="1" u="sng" dirty="0" smtClean="0"/>
              <a:t>ограничение потребления алкоголя</a:t>
            </a:r>
            <a:r>
              <a:rPr lang="ru-RU" u="sng" dirty="0" smtClean="0"/>
              <a:t>. </a:t>
            </a:r>
            <a:r>
              <a:rPr lang="ru-RU" dirty="0" smtClean="0"/>
              <a:t>Алкоголь является одним из факторов риска развития рака полости рта, пищевода, печени и молочной железы.﻿</a:t>
            </a:r>
          </a:p>
          <a:p>
            <a:pPr fontAlgn="base"/>
            <a:r>
              <a:rPr lang="ru-RU" dirty="0" smtClean="0"/>
              <a:t>-</a:t>
            </a:r>
            <a:r>
              <a:rPr lang="ru-RU" i="1" u="sng" dirty="0" smtClean="0"/>
              <a:t>ограничение потребления копченой и </a:t>
            </a:r>
            <a:r>
              <a:rPr lang="ru-RU" i="1" u="sng" dirty="0" err="1" smtClean="0"/>
              <a:t>нитритсодержащей</a:t>
            </a:r>
            <a:r>
              <a:rPr lang="ru-RU" i="1" u="sng" dirty="0" smtClean="0"/>
              <a:t> </a:t>
            </a:r>
            <a:r>
              <a:rPr lang="ru-RU" i="1" u="sng" dirty="0" smtClean="0"/>
              <a:t>пищи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229600" cy="307183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Рак печени или </a:t>
            </a:r>
            <a:r>
              <a:rPr lang="ru-RU" sz="2400" b="1" dirty="0" err="1" smtClean="0"/>
              <a:t>печеночноклеточный</a:t>
            </a:r>
            <a:r>
              <a:rPr lang="ru-RU" sz="2400" b="1" dirty="0" smtClean="0"/>
              <a:t> рак</a:t>
            </a:r>
            <a:r>
              <a:rPr lang="ru-RU" sz="2400" dirty="0" smtClean="0"/>
              <a:t> – злокачественная опухоль, которая локализуется в печени. </a:t>
            </a:r>
          </a:p>
          <a:p>
            <a:r>
              <a:rPr lang="ru-RU" sz="2400" dirty="0" smtClean="0"/>
              <a:t>Новообразование происходит из клеток печени или является метастазом другой (первичной) опухоли. </a:t>
            </a:r>
          </a:p>
          <a:p>
            <a:r>
              <a:rPr lang="ru-RU" sz="2400" dirty="0" smtClean="0"/>
              <a:t>Метастазы в печени развиваются намного чаще, чем первичные опухоли. Это связано с характером кровообращения и функцией печени в организме.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5381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876"/>
            <a:ext cx="33575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568952" cy="6264696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1" dirty="0" smtClean="0"/>
              <a:t>Вторичная профилактика рака </a:t>
            </a:r>
            <a:r>
              <a:rPr lang="ru-RU" dirty="0" smtClean="0"/>
              <a:t>- наблюдение за группами риска, выявление и лечение </a:t>
            </a:r>
            <a:r>
              <a:rPr lang="ru-RU" dirty="0" err="1" smtClean="0"/>
              <a:t>предраковых</a:t>
            </a:r>
            <a:r>
              <a:rPr lang="ru-RU" dirty="0" smtClean="0"/>
              <a:t> заболеваний, раннюю диагностику рака.</a:t>
            </a:r>
          </a:p>
          <a:p>
            <a:pPr fontAlgn="base"/>
            <a:r>
              <a:rPr lang="ru-RU" dirty="0" smtClean="0"/>
              <a:t>К </a:t>
            </a:r>
            <a:r>
              <a:rPr lang="ru-RU" dirty="0" smtClean="0"/>
              <a:t>одному из наиболее активных методов ранней диагностики и профилактики злокачественных опухолей относятся профилактические медицинские осмотры населения.</a:t>
            </a:r>
          </a:p>
          <a:p>
            <a:pPr fontAlgn="base"/>
            <a:r>
              <a:rPr lang="ru-RU" dirty="0" smtClean="0"/>
              <a:t>Пациенты с </a:t>
            </a:r>
            <a:r>
              <a:rPr lang="ru-RU" dirty="0" err="1" smtClean="0"/>
              <a:t>предраком</a:t>
            </a:r>
            <a:r>
              <a:rPr lang="ru-RU" dirty="0" smtClean="0"/>
              <a:t> подлежат ежегодному осмотру онколога с проведением специальных исследований!﻿﻿</a:t>
            </a:r>
          </a:p>
          <a:p>
            <a:pPr fontAlgn="base"/>
            <a:r>
              <a:rPr lang="ru-RU" b="1" dirty="0" smtClean="0"/>
              <a:t>Третичная профилактика рака</a:t>
            </a:r>
            <a:r>
              <a:rPr lang="ru-RU" dirty="0" smtClean="0"/>
              <a:t> – предупреждение рецидивов (возврата) болезни и метастазов и новых случаев опухолевых заболеваний у излеченных онкологических больных﻿.</a:t>
            </a:r>
          </a:p>
          <a:p>
            <a:pPr fontAlgn="base"/>
            <a:r>
              <a:rPr lang="ru-RU" dirty="0" smtClean="0"/>
              <a:t>Пациентом, перенесшим такое заболевание, как «рак», прошедшим все  виды лечения, необходимо помнить о диспансерном учете у онколога. Надо соблюдать рекомендации врачей и посещать диспансер в первый год -  1 раз в 3 месяца, на второй год -1 раз в 6 месяцев и далее 1 раз в год.</a:t>
            </a:r>
          </a:p>
          <a:p>
            <a:pPr fontAlgn="base"/>
            <a:r>
              <a:rPr lang="ru-RU" b="1" dirty="0" smtClean="0"/>
              <a:t>Онкологическая настороженность – личная  ответственность каждого </a:t>
            </a:r>
            <a:r>
              <a:rPr lang="ru-RU" b="1" dirty="0" smtClean="0"/>
              <a:t>человека!!!</a:t>
            </a:r>
            <a:endParaRPr lang="ru-R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Одна </a:t>
            </a:r>
            <a:r>
              <a:rPr lang="ru-RU" dirty="0" smtClean="0"/>
              <a:t>из ключевых проблем в опасности онкологических заболеваний печени заключается в их </a:t>
            </a:r>
            <a:r>
              <a:rPr lang="ru-RU" b="1" dirty="0" smtClean="0"/>
              <a:t>поздней диагностики. </a:t>
            </a:r>
            <a:endParaRPr lang="ru-RU" b="1" dirty="0" smtClean="0"/>
          </a:p>
          <a:p>
            <a:r>
              <a:rPr lang="ru-RU" dirty="0" smtClean="0"/>
              <a:t>Во-первых</a:t>
            </a:r>
            <a:r>
              <a:rPr lang="ru-RU" dirty="0" smtClean="0"/>
              <a:t>, симптоматика чрезвычайно похожа на десятки других заболеваний, связанных с желудочно-кишечным трактом или другими внутренними органами. И первичное лечение назначается как раз в контексте этих заболеваний.</a:t>
            </a:r>
          </a:p>
          <a:p>
            <a:r>
              <a:rPr lang="ru-RU" dirty="0" smtClean="0"/>
              <a:t>Во-вторых, до 95% опухолей данного органа являются вторичными. То есть болезнь возникла в другом органе, а с метастазами попала и в ткани печени, являющей </a:t>
            </a:r>
            <a:r>
              <a:rPr lang="ru-RU" dirty="0" err="1" smtClean="0"/>
              <a:t>кроветворящим</a:t>
            </a:r>
            <a:r>
              <a:rPr lang="ru-RU" dirty="0" smtClean="0"/>
              <a:t> органом.</a:t>
            </a:r>
          </a:p>
          <a:p>
            <a:r>
              <a:rPr lang="ru-RU" dirty="0" smtClean="0"/>
              <a:t>Следовательно продолжительность жизни при такой онкологии измеряется несколькими годами, а чаще месяцами. Все зависит от формы рака печени, а также от стадии, на которой он был обнаружен. </a:t>
            </a:r>
            <a:endParaRPr lang="ru-RU" dirty="0" smtClean="0"/>
          </a:p>
          <a:p>
            <a:r>
              <a:rPr lang="ru-RU" dirty="0" smtClean="0"/>
              <a:t>Самый </a:t>
            </a:r>
            <a:r>
              <a:rPr lang="ru-RU" dirty="0" smtClean="0"/>
              <a:t>оптимистический прогноз редко превышает 5 лет.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Продолжительность жизни при раке печени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497574"/>
            <a:ext cx="6000760" cy="336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571481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/>
              <a:t>Какие функции выполняет печень в нашем организме?</a:t>
            </a:r>
          </a:p>
          <a:p>
            <a:pPr algn="ctr"/>
            <a:endParaRPr lang="ru-RU" dirty="0" smtClean="0"/>
          </a:p>
          <a:p>
            <a:r>
              <a:rPr lang="ru-RU" sz="2400" dirty="0" smtClean="0"/>
              <a:t>В печени происходит около 20 миллионов химических реакций в минуту.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участвует в регуляции уровня сахара в крови;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накапливает и хранит питательные вещества (витамины, железо, гликоген);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вырабатывает желчь, которая помогает пищеварению.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синтезирует многие биологически активные вещества и компоненты иммунной системы;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перерабатывает гормоны.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46431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700" u="sng" dirty="0" smtClean="0">
                <a:solidFill>
                  <a:schemeClr val="tx1"/>
                </a:solidFill>
              </a:rPr>
              <a:t>Какие функции выполняет печень в нашем организме?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229600" cy="4937760"/>
          </a:xfrm>
        </p:spPr>
        <p:txBody>
          <a:bodyPr>
            <a:normAutofit/>
          </a:bodyPr>
          <a:lstStyle/>
          <a:p>
            <a:r>
              <a:rPr lang="ru-RU" dirty="0" smtClean="0"/>
              <a:t>Без участия печени не обходится ни один вид </a:t>
            </a:r>
            <a:r>
              <a:rPr lang="ru-RU" dirty="0" smtClean="0"/>
              <a:t>обмена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Одна из главных функций печени, за которую мы ее особенно ценим, – очистительная. Почти 95% всех чужеродных </a:t>
            </a:r>
            <a:r>
              <a:rPr lang="ru-RU" dirty="0" smtClean="0"/>
              <a:t>веществ поступающих в организм обезвреживаются </a:t>
            </a:r>
            <a:r>
              <a:rPr lang="ru-RU" dirty="0" smtClean="0"/>
              <a:t>печенью. Однако, защищая нас от токсинов, печень сама «становится под удар»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к печени\метаст пе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898556"/>
            <a:ext cx="2843808" cy="19594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же происходит процесс очищения пищи, которую мы поставляем нашему организму?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</a:t>
            </a:r>
            <a:r>
              <a:rPr lang="ru-RU" dirty="0" smtClean="0"/>
              <a:t>оротная </a:t>
            </a:r>
            <a:r>
              <a:rPr lang="ru-RU" dirty="0" smtClean="0"/>
              <a:t>вена </a:t>
            </a:r>
            <a:r>
              <a:rPr lang="ru-RU" dirty="0" smtClean="0"/>
              <a:t>собирает </a:t>
            </a:r>
            <a:r>
              <a:rPr lang="ru-RU" dirty="0" smtClean="0"/>
              <a:t>насыщенную питательными веществами кровь от органов пищеварения (желудка, кишечника) и несет ее в печень, которая тут же принимается ее фильтровать, обезвреживая и разрушая токсины. Только пройдя через </a:t>
            </a:r>
            <a:r>
              <a:rPr lang="ru-RU" dirty="0" smtClean="0"/>
              <a:t>печень </a:t>
            </a:r>
            <a:r>
              <a:rPr lang="ru-RU" dirty="0" smtClean="0"/>
              <a:t>питательные вещества всасываются в общий кровоток. </a:t>
            </a:r>
          </a:p>
          <a:p>
            <a:r>
              <a:rPr lang="ru-RU" dirty="0" smtClean="0"/>
              <a:t>Печень </a:t>
            </a:r>
            <a:r>
              <a:rPr lang="ru-RU" dirty="0" smtClean="0"/>
              <a:t>способна восстанавливать свои поврежденные клетки и стимулировать их деление. Однако при постоянном и сильном токсическом воздействии на </a:t>
            </a:r>
            <a:r>
              <a:rPr lang="ru-RU" dirty="0" err="1" smtClean="0"/>
              <a:t>гепатоциты</a:t>
            </a:r>
            <a:r>
              <a:rPr lang="ru-RU" dirty="0" smtClean="0"/>
              <a:t>, инфекционном, паразитарном заболевании и других проблемах процессы регенерации даются ей гораздо тяжелее. </a:t>
            </a:r>
            <a:endParaRPr lang="ru-RU" dirty="0" smtClean="0"/>
          </a:p>
          <a:p>
            <a:r>
              <a:rPr lang="ru-RU" dirty="0" smtClean="0"/>
              <a:t>Активнее </a:t>
            </a:r>
            <a:r>
              <a:rPr lang="ru-RU" dirty="0" smtClean="0"/>
              <a:t>всего орган работает утром, вечером же, после 18 часов, в нем запускаются восстановительные процессы. Обильно ужиная по вечерам, мы бесцеремонно их нарушаем, заставляя печень участвовать в пищеварении. </a:t>
            </a:r>
            <a:endParaRPr lang="ru-RU" dirty="0" smtClean="0"/>
          </a:p>
          <a:p>
            <a:r>
              <a:rPr lang="ru-RU" dirty="0" smtClean="0"/>
              <a:t>Больная </a:t>
            </a:r>
            <a:r>
              <a:rPr lang="ru-RU" dirty="0" smtClean="0"/>
              <a:t>печень не в силах полностью обезвредить поступающие к ней нежелательные химические соединения и продукты обмена – они накапливаются в крови и разносятся по всему организму. </a:t>
            </a:r>
            <a:endParaRPr lang="ru-RU" dirty="0" smtClean="0"/>
          </a:p>
          <a:p>
            <a:r>
              <a:rPr lang="ru-RU" dirty="0" smtClean="0"/>
              <a:t>Сбои </a:t>
            </a:r>
            <a:r>
              <a:rPr lang="ru-RU" dirty="0" smtClean="0"/>
              <a:t>происходят и в других функциях органа, что в конце концов приводит к гастроэнтерологическим, эндокринным, </a:t>
            </a:r>
            <a:r>
              <a:rPr lang="ru-RU" dirty="0" err="1" smtClean="0"/>
              <a:t>сердечно-сосудистым</a:t>
            </a:r>
            <a:r>
              <a:rPr lang="ru-RU" dirty="0" smtClean="0"/>
              <a:t> и многим другим заболеваниям.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Предопухолевые</a:t>
            </a:r>
            <a:r>
              <a:rPr lang="ru-RU" dirty="0" smtClean="0"/>
              <a:t> заболевания печени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err="1" smtClean="0"/>
              <a:t>Предопухолевые</a:t>
            </a:r>
            <a:r>
              <a:rPr lang="ru-RU" sz="2800" dirty="0" smtClean="0"/>
              <a:t> заболевания  - это заболевания, приводящие к раку;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64865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D:\рак печени\unname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2"/>
            <a:ext cx="4139951" cy="2142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Факторы приводящие к ЗНО печени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Производственные процессы</a:t>
            </a:r>
            <a:endParaRPr lang="ru-RU" sz="2400" dirty="0" smtClean="0"/>
          </a:p>
          <a:p>
            <a:r>
              <a:rPr lang="ru-RU" sz="2400" dirty="0" smtClean="0"/>
              <a:t>Деревообрабатывающее и мебельное </a:t>
            </a:r>
            <a:r>
              <a:rPr lang="ru-RU" sz="2400" dirty="0" smtClean="0"/>
              <a:t>производство,</a:t>
            </a:r>
            <a:r>
              <a:rPr lang="ru-RU" sz="2400" dirty="0" smtClean="0"/>
              <a:t> </a:t>
            </a:r>
            <a:r>
              <a:rPr lang="ru-RU" sz="2400" dirty="0" smtClean="0"/>
              <a:t>м</a:t>
            </a:r>
            <a:r>
              <a:rPr lang="ru-RU" sz="2400" dirty="0" smtClean="0"/>
              <a:t>едеплавильное производство</a:t>
            </a:r>
            <a:r>
              <a:rPr lang="ru-RU" sz="2400" dirty="0" smtClean="0"/>
              <a:t>, </a:t>
            </a:r>
            <a:r>
              <a:rPr lang="ru-RU" sz="2400" dirty="0" smtClean="0"/>
              <a:t>работа </a:t>
            </a:r>
            <a:r>
              <a:rPr lang="ru-RU" sz="2400" dirty="0" smtClean="0"/>
              <a:t>в </a:t>
            </a:r>
            <a:r>
              <a:rPr lang="ru-RU" sz="2400" dirty="0" smtClean="0"/>
              <a:t>шахтах, рудниках, производство изопропилового спирта, </a:t>
            </a:r>
            <a:r>
              <a:rPr lang="ru-RU" sz="2400" dirty="0" smtClean="0"/>
              <a:t>переработка каменноугольной, </a:t>
            </a:r>
            <a:r>
              <a:rPr lang="ru-RU" sz="2400" dirty="0" smtClean="0"/>
              <a:t>нефтяной и </a:t>
            </a:r>
            <a:r>
              <a:rPr lang="ru-RU" sz="2400" dirty="0" smtClean="0"/>
              <a:t>сланцевой смол, газификация </a:t>
            </a:r>
            <a:r>
              <a:rPr lang="ru-RU" sz="2400" dirty="0" smtClean="0"/>
              <a:t>угля, производство резины, </a:t>
            </a:r>
            <a:r>
              <a:rPr lang="ru-RU" sz="2400" dirty="0" smtClean="0"/>
              <a:t>шин, обуви, </a:t>
            </a:r>
            <a:r>
              <a:rPr lang="ru-RU" sz="2400" dirty="0" smtClean="0"/>
              <a:t>п</a:t>
            </a:r>
            <a:r>
              <a:rPr lang="ru-RU" sz="2400" dirty="0" smtClean="0"/>
              <a:t>роизводство </a:t>
            </a:r>
            <a:r>
              <a:rPr lang="ru-RU" sz="2400" dirty="0" smtClean="0"/>
              <a:t>технического </a:t>
            </a:r>
            <a:r>
              <a:rPr lang="ru-RU" sz="2400" dirty="0" smtClean="0"/>
              <a:t>углерода, производство </a:t>
            </a:r>
            <a:r>
              <a:rPr lang="ru-RU" sz="2400" dirty="0" smtClean="0"/>
              <a:t>чугуна и </a:t>
            </a:r>
            <a:r>
              <a:rPr lang="ru-RU" sz="2400" dirty="0" smtClean="0"/>
              <a:t>стали, производство алюминия, нефтеперерабатывающее </a:t>
            </a:r>
            <a:r>
              <a:rPr lang="ru-RU" sz="2400" dirty="0" smtClean="0"/>
              <a:t>производство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 Бытовые факторы</a:t>
            </a:r>
            <a:endParaRPr lang="ru-RU" sz="2400" dirty="0" smtClean="0"/>
          </a:p>
          <a:p>
            <a:r>
              <a:rPr lang="ru-RU" sz="2400" dirty="0" smtClean="0"/>
              <a:t>Злоупотребление алкогольными напитками.</a:t>
            </a:r>
          </a:p>
          <a:p>
            <a:r>
              <a:rPr lang="ru-RU" sz="2400" dirty="0" err="1" smtClean="0"/>
              <a:t>Табакокурение</a:t>
            </a:r>
            <a:r>
              <a:rPr lang="ru-RU" sz="2400" dirty="0" smtClean="0"/>
              <a:t>, в том числе пассивное.</a:t>
            </a:r>
          </a:p>
          <a:p>
            <a:r>
              <a:rPr lang="ru-RU" sz="2400" dirty="0" smtClean="0"/>
              <a:t>Употребление табачных продуктов бездымных (нюхательный и жевательный табак).</a:t>
            </a:r>
          </a:p>
          <a:p>
            <a:r>
              <a:rPr lang="ru-RU" sz="2400" dirty="0" smtClean="0"/>
              <a:t>Сажи бытовые.</a:t>
            </a:r>
          </a:p>
          <a:p>
            <a:r>
              <a:rPr lang="ru-RU" sz="2400" dirty="0" smtClean="0"/>
              <a:t>Анаболические стероиды. Широко используются в спорте (в бодибилдинге особенно).  Их усвоение происходит в печени, перегружая ее. В результате могут появляться как доброкачественные, так и злокачественные новообразования.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Факторы приводящие к ЗНО печени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Факторы приводящие к ЗНО печени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Физические факторы</a:t>
            </a:r>
            <a:endParaRPr lang="ru-RU" sz="2400" dirty="0" smtClean="0"/>
          </a:p>
          <a:p>
            <a:r>
              <a:rPr lang="ru-RU" sz="2400" dirty="0" smtClean="0"/>
              <a:t>Ионизирующее излучение.</a:t>
            </a:r>
          </a:p>
          <a:p>
            <a:r>
              <a:rPr lang="ru-RU" sz="2400" dirty="0" smtClean="0"/>
              <a:t>Солнечная радиация.</a:t>
            </a:r>
          </a:p>
          <a:p>
            <a:r>
              <a:rPr lang="ru-RU" sz="2400" dirty="0" err="1" smtClean="0"/>
              <a:t>УФ-радиация</a:t>
            </a:r>
            <a:r>
              <a:rPr lang="ru-RU" sz="2400" dirty="0" smtClean="0"/>
              <a:t> (полный спектр) (100—400 нм).</a:t>
            </a:r>
          </a:p>
          <a:p>
            <a:r>
              <a:rPr lang="ru-RU" sz="2400" dirty="0" smtClean="0"/>
              <a:t>УФ-А излучение (315—400 </a:t>
            </a:r>
            <a:r>
              <a:rPr lang="ru-RU" sz="2400" dirty="0" smtClean="0"/>
              <a:t>нм), УФ-В </a:t>
            </a:r>
            <a:r>
              <a:rPr lang="ru-RU" sz="2400" dirty="0" smtClean="0"/>
              <a:t>излучение (280—315 </a:t>
            </a:r>
            <a:r>
              <a:rPr lang="ru-RU" sz="2400" dirty="0" smtClean="0"/>
              <a:t>нм), УФ-С </a:t>
            </a:r>
            <a:r>
              <a:rPr lang="ru-RU" sz="2400" dirty="0" smtClean="0"/>
              <a:t>излучение (100—280 нм).</a:t>
            </a:r>
          </a:p>
          <a:p>
            <a:r>
              <a:rPr lang="ru-RU" sz="2400" dirty="0" smtClean="0"/>
              <a:t>Радон и его короткоживущие дочерние продукты распада.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457</TotalTime>
  <Words>920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Предопухолевые заболевания и профилактика злокачественных новообразований (ЗНО) печени.</vt:lpstr>
      <vt:lpstr>Слайд 2</vt:lpstr>
      <vt:lpstr>Слайд 3</vt:lpstr>
      <vt:lpstr>Какие функции выполняет печень в нашем организме? </vt:lpstr>
      <vt:lpstr>Как же происходит процесс очищения пищи, которую мы поставляем нашему организму? </vt:lpstr>
      <vt:lpstr>Предопухолевые заболевания печени</vt:lpstr>
      <vt:lpstr>Факторы приводящие к ЗНО печени</vt:lpstr>
      <vt:lpstr>Слайд 8</vt:lpstr>
      <vt:lpstr>Факторы приводящие к ЗНО печени </vt:lpstr>
      <vt:lpstr>Слайд 10</vt:lpstr>
      <vt:lpstr>Основные симптомы</vt:lpstr>
      <vt:lpstr>Слайд 12</vt:lpstr>
      <vt:lpstr>Слайд 13</vt:lpstr>
      <vt:lpstr>Слайд 14</vt:lpstr>
      <vt:lpstr>Слайд 15</vt:lpstr>
      <vt:lpstr>Слайд 16</vt:lpstr>
      <vt:lpstr>Основными мерами профилактики рака печени являются </vt:lpstr>
      <vt:lpstr>Слайд 18</vt:lpstr>
      <vt:lpstr>В профилактической онкологии различают:﻿ </vt:lpstr>
      <vt:lpstr>Слайд 20</vt:lpstr>
      <vt:lpstr>Продолжительность жизни при раке печени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Предопухолевые заболевания и профилактика злокачественных новообразований (ЗНО) печени.</dc:title>
  <dc:creator>ГБУЗ РТ Сут-Хольская</dc:creator>
  <cp:lastModifiedBy>1</cp:lastModifiedBy>
  <cp:revision>70</cp:revision>
  <dcterms:created xsi:type="dcterms:W3CDTF">2020-02-01T16:04:25Z</dcterms:created>
  <dcterms:modified xsi:type="dcterms:W3CDTF">2020-02-03T15:45:14Z</dcterms:modified>
</cp:coreProperties>
</file>