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7" r:id="rId4"/>
    <p:sldId id="259" r:id="rId5"/>
    <p:sldId id="260" r:id="rId6"/>
    <p:sldId id="308" r:id="rId7"/>
    <p:sldId id="261" r:id="rId8"/>
    <p:sldId id="271" r:id="rId9"/>
    <p:sldId id="309" r:id="rId10"/>
    <p:sldId id="273" r:id="rId11"/>
    <p:sldId id="275" r:id="rId12"/>
    <p:sldId id="277" r:id="rId13"/>
    <p:sldId id="280" r:id="rId14"/>
    <p:sldId id="287" r:id="rId15"/>
    <p:sldId id="289" r:id="rId16"/>
    <p:sldId id="29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0000"/>
    <a:srgbClr val="0033CC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DBB97B-FF92-4362-8B00-B7A132006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75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1E0204-DDA7-4889-AA1C-8B1BF0DDBAAC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1EEA0E-49A9-4A4F-9C94-8E743F6B1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368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3315D02-A015-4707-8426-D81181867DF5}" type="slidenum">
              <a:rPr lang="ru-RU" altLang="ru-RU" sz="1200" smtClean="0"/>
              <a:pPr eaLnBrk="1" hangingPunct="1"/>
              <a:t>2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8FAC36-0FA4-4075-B709-BE689ED7E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25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68D7-9D1C-4D55-BDE8-650D42F96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37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3445-411B-47CB-995B-50B1FA6A4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104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192-967F-42B8-85B6-33B552842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07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31699-40C8-42DB-9607-7D3233C60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77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4C2C96-6A9A-4E5A-B129-6C9B1BB7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62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9118-3ED1-4229-960E-EED192FF6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83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ADD7660-20D0-46E4-BE19-704D1A277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56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A4F4-16FA-4C69-875A-EA64C218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41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9D3B45-CC3E-4B47-ACC6-41619B3E60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9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AFDDCD-455C-41C0-B155-B707F822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7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C1DA0-7AB7-4C46-B34B-1E429338F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6F1D60F-399E-4499-8D12-0CB839BAD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084763"/>
            <a:ext cx="7848600" cy="1512887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260350"/>
            <a:ext cx="6623050" cy="1954213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Рак молочной железы</a:t>
            </a:r>
            <a:b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профилактика и ранняя диагностика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995738" y="62372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64613" cy="79216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Диагностика РМЖ</a:t>
            </a:r>
            <a:r>
              <a:rPr lang="ru-RU" altLang="ru-RU" sz="3200" b="1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84313"/>
            <a:ext cx="8229600" cy="41925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280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280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1. Самообследование молочных желез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    1 раз в месяц после менструации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altLang="ru-RU" sz="2800" b="1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altLang="ru-RU" sz="2800" b="1" smtClean="0">
                <a:latin typeface="Times New Roman" pitchFamily="18" charset="0"/>
              </a:rPr>
              <a:t>2. Клиническое обследование в специализированном лечебном учреждении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Самообследование молочных желез</a:t>
            </a:r>
          </a:p>
        </p:txBody>
      </p:sp>
      <p:pic>
        <p:nvPicPr>
          <p:cNvPr id="24579" name="Содержимое 11" descr="64336306016921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214438"/>
            <a:ext cx="7286625" cy="5260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571500"/>
            <a:ext cx="5486400" cy="428625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chemeClr val="tx1"/>
                </a:solidFill>
                <a:latin typeface="Times New Roman" pitchFamily="18" charset="0"/>
              </a:rPr>
              <a:t>Скрининг РМЖ</a:t>
            </a:r>
            <a:r>
              <a:rPr lang="ru-RU" altLang="ru-RU" sz="3600" smtClean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5603" name="Рисунок 5" descr="маммограф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882" b="20882"/>
          <a:stretch>
            <a:fillRect/>
          </a:stretch>
        </p:blipFill>
        <p:spPr>
          <a:xfrm>
            <a:off x="1071563" y="1285875"/>
            <a:ext cx="3357562" cy="3248025"/>
          </a:xfrm>
        </p:spPr>
      </p:pic>
      <p:sp>
        <p:nvSpPr>
          <p:cNvPr id="1331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1563" y="4929188"/>
            <a:ext cx="7715250" cy="1500187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Ежегодная маммография у женщин старше 55 лет и из группы повышенного риска</a:t>
            </a:r>
          </a:p>
          <a:p>
            <a:pPr marL="609600" indent="-609600" fontAlgn="auto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Маммография 1 раз в 2 года у женщин старше 39 лет, в первую фазу менструального цикла</a:t>
            </a:r>
          </a:p>
          <a:p>
            <a:pPr marL="609600" indent="-609600" fontAlgn="auto">
              <a:lnSpc>
                <a:spcPct val="90000"/>
              </a:lnSpc>
              <a:defRPr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5605" name="Рисунок 6" descr="маммография процедур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285875"/>
            <a:ext cx="35718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64613" cy="792163"/>
          </a:xfrm>
        </p:spPr>
        <p:txBody>
          <a:bodyPr/>
          <a:lstStyle/>
          <a:p>
            <a:r>
              <a:rPr lang="ru-RU" altLang="ru-RU" sz="3600" b="1" smtClean="0">
                <a:solidFill>
                  <a:schemeClr val="tx1"/>
                </a:solidFill>
                <a:latin typeface="Times New Roman" pitchFamily="18" charset="0"/>
              </a:rPr>
              <a:t>Диагностика РМЖ</a:t>
            </a:r>
            <a:r>
              <a:rPr lang="ru-RU" altLang="ru-RU" sz="3600" b="1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571625"/>
            <a:ext cx="8786812" cy="4857750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Клиническое обследование (сбор анамнеза, осмотр и пальпация молочных желез и путей </a:t>
            </a:r>
            <a:r>
              <a:rPr lang="ru-RU" sz="2800" dirty="0" err="1" smtClean="0">
                <a:latin typeface="Times New Roman" pitchFamily="18" charset="0"/>
              </a:rPr>
              <a:t>лимфооттока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Инструментальные методы исследования (рентген-маммография, УЗИ и МРТ молочных желез)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Методы интервенционной диагностики (ТАБ, трепан-биопсия, </a:t>
            </a:r>
            <a:r>
              <a:rPr lang="ru-RU" sz="2800" dirty="0" err="1" smtClean="0">
                <a:latin typeface="Times New Roman" pitchFamily="18" charset="0"/>
              </a:rPr>
              <a:t>эксцизионная</a:t>
            </a:r>
            <a:r>
              <a:rPr lang="ru-RU" sz="2800" dirty="0" smtClean="0">
                <a:latin typeface="Times New Roman" pitchFamily="18" charset="0"/>
              </a:rPr>
              <a:t> биопсия)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Морфологический метод исследования (цитологический, гистологический, ИГХ, терапевтический </a:t>
            </a:r>
            <a:r>
              <a:rPr lang="ru-RU" sz="2800" dirty="0" err="1" smtClean="0">
                <a:latin typeface="Times New Roman" pitchFamily="18" charset="0"/>
              </a:rPr>
              <a:t>патоморфоз</a:t>
            </a:r>
            <a:r>
              <a:rPr lang="ru-RU" sz="2800" dirty="0" smtClean="0">
                <a:latin typeface="Times New Roman" pitchFamily="18" charset="0"/>
              </a:rPr>
              <a:t> РМЖ)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Генетическое исследование (</a:t>
            </a:r>
            <a:r>
              <a:rPr lang="en-US" sz="2800" dirty="0" smtClean="0">
                <a:latin typeface="Times New Roman" pitchFamily="18" charset="0"/>
              </a:rPr>
              <a:t>BRCA1, BRCA2</a:t>
            </a:r>
            <a:r>
              <a:rPr lang="ru-RU" sz="2800" dirty="0" smtClean="0">
                <a:latin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latin typeface="Times New Roman" pitchFamily="18" charset="0"/>
              </a:rPr>
              <a:t>Лабораторные методы исследования (</a:t>
            </a:r>
            <a:r>
              <a:rPr lang="ru-RU" sz="2800" dirty="0" err="1" smtClean="0">
                <a:latin typeface="Times New Roman" pitchFamily="18" charset="0"/>
              </a:rPr>
              <a:t>онкомаркеры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</a:rPr>
              <a:t>общеклинические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исследования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8229600" cy="70326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Лечение РМЖ 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5" y="785813"/>
            <a:ext cx="4143375" cy="585787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smtClean="0">
                <a:latin typeface="Times New Roman" pitchFamily="18" charset="0"/>
              </a:rPr>
              <a:t>Хирургическое лечение.</a:t>
            </a:r>
          </a:p>
          <a:p>
            <a:pPr marL="1009650" lvl="1" indent="-60960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</a:rPr>
              <a:t>Радикальные операции: лампэктомия, квадрантэктомия, мастэктомия</a:t>
            </a:r>
          </a:p>
          <a:p>
            <a:pPr marL="1009650" lvl="1" indent="-609600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</a:rPr>
              <a:t>Реконструктивные операции: с использованием искусственных материалов(экспандер/</a:t>
            </a:r>
          </a:p>
          <a:p>
            <a:pPr marL="1009650" lvl="1" indent="-609600">
              <a:buFontTx/>
              <a:buNone/>
            </a:pP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</a:rPr>
              <a:t>	имплант), собствен-ными тканями (торако-дорсальный лоскут, </a:t>
            </a:r>
            <a:r>
              <a:rPr lang="en-US" altLang="ru-RU" smtClean="0">
                <a:solidFill>
                  <a:schemeClr val="tx1"/>
                </a:solidFill>
                <a:latin typeface="Times New Roman" pitchFamily="18" charset="0"/>
              </a:rPr>
              <a:t>TRAM –</a:t>
            </a:r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</a:rPr>
              <a:t>лоскут и др.)</a:t>
            </a:r>
          </a:p>
          <a:p>
            <a:pPr marL="609600" indent="-609600">
              <a:buFontTx/>
              <a:buNone/>
            </a:pPr>
            <a:endParaRPr lang="ru-RU" altLang="ru-RU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7652" name="Содержимое 7" descr="после мастэктомии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14375"/>
            <a:ext cx="2214563" cy="2214563"/>
          </a:xfrm>
        </p:spPr>
      </p:pic>
      <p:pic>
        <p:nvPicPr>
          <p:cNvPr id="27653" name="Рисунок 8" descr="с пластикой tram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14375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C:\Users\Администратор\Desktop\Фото для лекции\after_reconstr phot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3313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C:\Users\Администратор\Desktop\Фото для лекции\before_reconstr photo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3313"/>
            <a:ext cx="23161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Лечение РМЖ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1168400" lvl="1" indent="-711200">
              <a:buFontTx/>
              <a:buAutoNum type="arabicPeriod" startAt="2"/>
            </a:pPr>
            <a:r>
              <a:rPr lang="ru-RU" altLang="ru-RU" smtClean="0">
                <a:solidFill>
                  <a:schemeClr val="tx1"/>
                </a:solidFill>
              </a:rPr>
              <a:t>Лекарственная терапия </a:t>
            </a:r>
          </a:p>
          <a:p>
            <a:pPr marL="1168400" lvl="1" indent="-711200"/>
            <a:r>
              <a:rPr lang="ru-RU" altLang="ru-RU" smtClean="0">
                <a:solidFill>
                  <a:schemeClr val="tx1"/>
                </a:solidFill>
              </a:rPr>
              <a:t>Гормонотерапия </a:t>
            </a:r>
          </a:p>
          <a:p>
            <a:pPr marL="1168400" lvl="1" indent="-711200"/>
            <a:r>
              <a:rPr lang="ru-RU" altLang="ru-RU" smtClean="0">
                <a:solidFill>
                  <a:schemeClr val="tx1"/>
                </a:solidFill>
              </a:rPr>
              <a:t>Химиотерапия</a:t>
            </a:r>
          </a:p>
          <a:p>
            <a:pPr marL="1168400" lvl="1" indent="-711200">
              <a:buFontTx/>
              <a:buNone/>
            </a:pPr>
            <a:r>
              <a:rPr lang="ru-RU" altLang="ru-RU" smtClean="0">
                <a:solidFill>
                  <a:schemeClr val="tx1"/>
                </a:solidFill>
              </a:rPr>
              <a:t>3. Лучевая терапия</a:t>
            </a:r>
          </a:p>
          <a:p>
            <a:pPr marL="1168400" lvl="1" indent="-711200">
              <a:buFontTx/>
              <a:buNone/>
            </a:pPr>
            <a:r>
              <a:rPr lang="ru-RU" altLang="ru-RU" smtClean="0">
                <a:solidFill>
                  <a:schemeClr val="tx1"/>
                </a:solidFill>
              </a:rPr>
              <a:t>4. Комплексное и комбинированное лечение</a:t>
            </a:r>
          </a:p>
          <a:p>
            <a:pPr marL="1168400" lvl="1" indent="-711200">
              <a:buFontTx/>
              <a:buNone/>
            </a:pPr>
            <a:r>
              <a:rPr lang="ru-RU" altLang="ru-RU" smtClean="0">
                <a:solidFill>
                  <a:schemeClr val="tx1"/>
                </a:solidFill>
              </a:rPr>
              <a:t>5. Реабилитация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altLang="ru-RU" smtClean="0">
              <a:solidFill>
                <a:srgbClr val="7B9899"/>
              </a:solidFill>
            </a:endParaRPr>
          </a:p>
        </p:txBody>
      </p:sp>
      <p:pic>
        <p:nvPicPr>
          <p:cNvPr id="29699" name="Picture 4" descr="Flow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55650" y="2133600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gossaert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0"/>
            <a:ext cx="54721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1625" y="642938"/>
            <a:ext cx="8534400" cy="928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молочной железы (РМЖ) —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это злокачественная опухоль железистой ткани молочной железы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1800" dirty="0" smtClean="0"/>
              <a:t>99% пациентов – женщины</a:t>
            </a:r>
          </a:p>
          <a:p>
            <a:pPr>
              <a:lnSpc>
                <a:spcPct val="150000"/>
              </a:lnSpc>
            </a:pPr>
            <a:r>
              <a:rPr lang="ru-RU" altLang="ru-RU" sz="1800" dirty="0" smtClean="0"/>
              <a:t>В мире ежегодно фиксируют около 1 млн. новых случаев </a:t>
            </a:r>
            <a:r>
              <a:rPr lang="ru-RU" altLang="ru-RU" sz="1800" dirty="0" smtClean="0"/>
              <a:t>РМЖ</a:t>
            </a:r>
            <a:r>
              <a:rPr lang="ru-RU" altLang="ru-RU" sz="1800" dirty="0" smtClean="0"/>
              <a:t>.</a:t>
            </a:r>
            <a:endParaRPr lang="ru-RU" altLang="ru-RU" sz="1800" dirty="0" smtClean="0"/>
          </a:p>
          <a:p>
            <a:pPr>
              <a:lnSpc>
                <a:spcPct val="150000"/>
              </a:lnSpc>
            </a:pPr>
            <a:r>
              <a:rPr lang="ru-RU" altLang="ru-RU" sz="1800" dirty="0" smtClean="0"/>
              <a:t>Каждые 30 минут в нашей стране обнаруживают новый случай РМЖ, каждый час от него умирает одна женщина</a:t>
            </a:r>
          </a:p>
          <a:p>
            <a:pPr>
              <a:lnSpc>
                <a:spcPct val="150000"/>
              </a:lnSpc>
            </a:pPr>
            <a:r>
              <a:rPr lang="ru-RU" altLang="ru-RU" sz="1800" dirty="0" smtClean="0"/>
              <a:t>Продолжительность нормальной жизни больных РМЖ при установлении диагноза на начальных стадиях и правильно проведенном лечении – свыше 25 лет</a:t>
            </a:r>
          </a:p>
          <a:p>
            <a:pPr>
              <a:lnSpc>
                <a:spcPct val="150000"/>
              </a:lnSpc>
            </a:pPr>
            <a:r>
              <a:rPr lang="ru-RU" altLang="ru-RU" sz="1800" dirty="0" smtClean="0"/>
              <a:t>12,8% больных РМЖ не прожили 1 года с момента установления диагноза</a:t>
            </a:r>
          </a:p>
          <a:p>
            <a:pPr>
              <a:buFontTx/>
              <a:buNone/>
            </a:pPr>
            <a:endParaRPr lang="ru-RU" alt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solidFill>
                  <a:srgbClr val="FFFF00"/>
                </a:solidFill>
                <a:latin typeface="Times New Roman" pitchFamily="18" charset="0"/>
              </a:rPr>
              <a:t>Структура онкологической заболеваемости у женщин </a:t>
            </a:r>
            <a:endParaRPr lang="ru-RU" altLang="ru-RU" sz="3200" b="1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900113" y="1628775"/>
          <a:ext cx="7416800" cy="4248150"/>
        </p:xfrm>
        <a:graphic>
          <a:graphicData uri="http://schemas.openxmlformats.org/presentationml/2006/ole">
            <p:oleObj spid="_x0000_s1028" name="Диаграмма" r:id="rId3" imgW="6000902" imgH="3076651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  <a:latin typeface="Times New Roman" pitchFamily="18" charset="0"/>
              </a:rPr>
              <a:t>Заболеваемость раком молочной железы в зависимости от возраста</a:t>
            </a:r>
          </a:p>
        </p:txBody>
      </p:sp>
      <p:pic>
        <p:nvPicPr>
          <p:cNvPr id="18435" name="Picture 4" descr="breast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00213"/>
            <a:ext cx="6337300" cy="44656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1625" y="285750"/>
            <a:ext cx="8534400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Профилактика РМЖ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00188"/>
            <a:ext cx="8358187" cy="5357812"/>
          </a:xfrm>
        </p:spPr>
        <p:txBody>
          <a:bodyPr/>
          <a:lstStyle/>
          <a:p>
            <a:pPr algn="just"/>
            <a:r>
              <a:rPr lang="ru-RU" altLang="ru-RU" sz="1900" smtClean="0"/>
              <a:t>Первичная профилактика – это предупреждение заболевания путем изучения этиологических факторов и факторов риска, охрана окружающей среды и уменьшение влияния канцерогенов на организм человека, нормализация семейной жизни, своевременное осуществление детородной функции, грудное вскармливание младенца, исключение браков при обоюдной онкологической отягощенности</a:t>
            </a:r>
          </a:p>
          <a:p>
            <a:pPr algn="just"/>
            <a:endParaRPr lang="ru-RU" altLang="ru-RU" sz="1900" smtClean="0"/>
          </a:p>
          <a:p>
            <a:pPr algn="just"/>
            <a:r>
              <a:rPr lang="ru-RU" altLang="ru-RU" sz="1900" smtClean="0"/>
              <a:t>Вторичная профилактика – ранее выявление и лечение предопухолевых заболеваний молочных желез – различные формы мастопатии, фиброаденом, других доброкачественных опухолей и заболеваний, а также нарушений эндокринной системы, заболеваний женских половых органов, нарушение функции печени</a:t>
            </a:r>
          </a:p>
          <a:p>
            <a:pPr algn="just"/>
            <a:endParaRPr lang="ru-RU" altLang="ru-RU" sz="1900" smtClean="0"/>
          </a:p>
          <a:p>
            <a:pPr algn="just"/>
            <a:r>
              <a:rPr lang="ru-RU" altLang="ru-RU" sz="1900" smtClean="0"/>
              <a:t>Третичная профилактика – предупреждение, ранняя диагностика и лечение рецидивов, метастазов и метахронных новообразований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985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Факторы риска рака молочной железы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8195" name="Содержимое 4"/>
          <p:cNvSpPr>
            <a:spLocks noGrp="1"/>
          </p:cNvSpPr>
          <p:nvPr>
            <p:ph sz="quarter" idx="1"/>
          </p:nvPr>
        </p:nvSpPr>
        <p:spPr>
          <a:xfrm>
            <a:off x="214313" y="1500188"/>
            <a:ext cx="8715375" cy="5072062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Половые, возрастные, конституциональные факторы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женский пол, возраст старше 60 лет, высокий рост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Генетические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кровные родственники, больные РМЖ; отягощенный семейный анамнез; носители мутантных генов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BRCA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и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BRCA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Репродуктивные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раннее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менархе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(до 12 лет), поздняя менопауза (после 54 лет), отсутствие беременностей, поздние первые роды (после 30 лет); не кормившие грудью; аборты; высокая рентгеновская плотность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маммограм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Гормональные и обменные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гиперэстрогения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гиперпролактинемия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гипотиреоз, нарушения менструального цикла, бесплодие; мастопатия, аднексит, киста яичника, миома матки,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 ожирение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постменопаузальном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возрасте, сахарный диабет, болезни печени; заместительная гормональная терапия; использование оральных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контрацептивов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более 10 лет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Факторы внешней среды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высокий социально-экономический статус; воздействие ионизирующей радиации и химических канцерогенов; избыток алкоголя, жиров, калорий, животных белков; недостаток овощей и фруктов, пищевых волокон</a:t>
            </a:r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ru-RU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964613" cy="85725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C00000"/>
                </a:solidFill>
                <a:latin typeface="Times New Roman" pitchFamily="18" charset="0"/>
              </a:rPr>
              <a:t>Клинические проявления РМЖ</a:t>
            </a:r>
            <a:r>
              <a:rPr lang="ru-RU" altLang="ru-RU" sz="3200" b="1" smtClean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500188"/>
            <a:ext cx="8229600" cy="41925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ru-RU" altLang="ru-RU" sz="2400" smtClean="0">
                <a:latin typeface="Times New Roman" pitchFamily="18" charset="0"/>
              </a:rPr>
              <a:t>безболезненное, плотное образование в толще молочной железы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изменение очертания и формы молочной железы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сморщивание или втяжение кожи молочной железы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ощущения дискомфорта или непривычная боль в одной из молочных желез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уплотнение или припухлость на соске, его втяжение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кровянистые выделения из сосков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- увеличение лимфатических узлов под мышкой с соответствующей стороны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0" descr="симптом.jpe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72" b="31572"/>
          <a:stretch>
            <a:fillRect/>
          </a:stretch>
        </p:blipFill>
        <p:spPr>
          <a:xfrm>
            <a:off x="714375" y="357188"/>
            <a:ext cx="3367088" cy="2643187"/>
          </a:xfrm>
        </p:spPr>
      </p:pic>
      <p:pic>
        <p:nvPicPr>
          <p:cNvPr id="22531" name="Рисунок 11" descr="с-м втяжения соск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35718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12" descr="с-м изъязвление кожи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5718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3" descr="с-м лимонной корки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33575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3"/>
          <p:cNvSpPr txBox="1">
            <a:spLocks/>
          </p:cNvSpPr>
          <p:nvPr/>
        </p:nvSpPr>
        <p:spPr bwMode="auto">
          <a:xfrm>
            <a:off x="2286000" y="5929313"/>
            <a:ext cx="4214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kern="0">
                <a:latin typeface="+mj-lt"/>
                <a:ea typeface="+mj-ea"/>
                <a:cs typeface="+mj-cs"/>
              </a:rPr>
              <a:t>Симптомы РМЖ</a:t>
            </a:r>
            <a:endParaRPr lang="ru-RU" sz="20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4683</TotalTime>
  <Words>586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Официальная</vt:lpstr>
      <vt:lpstr>Диаграмма</vt:lpstr>
      <vt:lpstr>Рак молочной железы профилактика и ранняя диагностика </vt:lpstr>
      <vt:lpstr>Слайд 2</vt:lpstr>
      <vt:lpstr>Рак молочной железы (РМЖ) —  это злокачественная опухоль железистой ткани молочной железы </vt:lpstr>
      <vt:lpstr>Структура онкологической заболеваемости у женщин </vt:lpstr>
      <vt:lpstr>Заболеваемость раком молочной железы в зависимости от возраста</vt:lpstr>
      <vt:lpstr>Профилактика РМЖ </vt:lpstr>
      <vt:lpstr>Факторы риска рака молочной железы </vt:lpstr>
      <vt:lpstr>Клинические проявления РМЖ:</vt:lpstr>
      <vt:lpstr>Слайд 9</vt:lpstr>
      <vt:lpstr>Диагностика РМЖ:</vt:lpstr>
      <vt:lpstr>Самообследование молочных желез</vt:lpstr>
      <vt:lpstr>Скрининг РМЖ:</vt:lpstr>
      <vt:lpstr>Диагностика РМЖ:</vt:lpstr>
      <vt:lpstr>Лечение РМЖ  </vt:lpstr>
      <vt:lpstr>Лечение РМЖ 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ФГУ Научный центр акушерства, гинекологии и перинатологии Росмедтехнологий</dc:title>
  <dc:creator>Vika</dc:creator>
  <cp:lastModifiedBy>Оксана</cp:lastModifiedBy>
  <cp:revision>202</cp:revision>
  <dcterms:created xsi:type="dcterms:W3CDTF">2007-04-14T12:59:20Z</dcterms:created>
  <dcterms:modified xsi:type="dcterms:W3CDTF">2016-03-30T05:35:44Z</dcterms:modified>
</cp:coreProperties>
</file>