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2" r:id="rId8"/>
    <p:sldId id="264" r:id="rId9"/>
    <p:sldId id="266" r:id="rId10"/>
    <p:sldId id="271" r:id="rId11"/>
    <p:sldId id="282" r:id="rId12"/>
    <p:sldId id="276" r:id="rId13"/>
    <p:sldId id="277" r:id="rId14"/>
    <p:sldId id="283" r:id="rId15"/>
    <p:sldId id="284" r:id="rId16"/>
    <p:sldId id="278" r:id="rId17"/>
    <p:sldId id="285" r:id="rId18"/>
    <p:sldId id="279" r:id="rId19"/>
    <p:sldId id="286" r:id="rId20"/>
    <p:sldId id="287" r:id="rId21"/>
    <p:sldId id="280" r:id="rId22"/>
    <p:sldId id="288" r:id="rId23"/>
    <p:sldId id="290" r:id="rId24"/>
    <p:sldId id="292" r:id="rId25"/>
    <p:sldId id="281" r:id="rId26"/>
    <p:sldId id="289" r:id="rId27"/>
    <p:sldId id="291" r:id="rId28"/>
    <p:sldId id="293" r:id="rId29"/>
    <p:sldId id="294" r:id="rId30"/>
    <p:sldId id="275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4" autoAdjust="0"/>
    <p:restoredTop sz="94662" autoAdjust="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102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4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14546" y="642918"/>
            <a:ext cx="6172200" cy="3732702"/>
          </a:xfrm>
        </p:spPr>
        <p:txBody>
          <a:bodyPr/>
          <a:lstStyle/>
          <a:p>
            <a:pPr algn="ctr"/>
            <a:r>
              <a:rPr lang="ru-RU" sz="1800" dirty="0" smtClean="0"/>
              <a:t>ГБУЗ РТ </a:t>
            </a:r>
            <a:r>
              <a:rPr lang="ru-RU" sz="1800" dirty="0" smtClean="0"/>
              <a:t>«</a:t>
            </a:r>
            <a:r>
              <a:rPr lang="ru-RU" sz="1800" dirty="0" err="1" smtClean="0"/>
              <a:t>Сут-Хольская</a:t>
            </a:r>
            <a:r>
              <a:rPr lang="ru-RU" sz="1800" dirty="0" smtClean="0"/>
              <a:t> </a:t>
            </a:r>
            <a:r>
              <a:rPr lang="ru-RU" sz="1800" dirty="0" err="1" smtClean="0"/>
              <a:t>цкб</a:t>
            </a:r>
            <a:r>
              <a:rPr lang="ru-RU" sz="1800" dirty="0" smtClean="0"/>
              <a:t>»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4400" dirty="0" smtClean="0"/>
              <a:t>«Ранее выявление туберкулеза»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8219256" cy="6141296"/>
          </a:xfrm>
        </p:spPr>
        <p:txBody>
          <a:bodyPr>
            <a:normAutofit fontScale="92500"/>
          </a:bodyPr>
          <a:lstStyle/>
          <a:p>
            <a:r>
              <a:rPr lang="ru-RU" dirty="0"/>
              <a:t>Профилактический медицинский (флюорографический) осмотр проводят подросткам в возрасте </a:t>
            </a:r>
            <a:r>
              <a:rPr lang="ru-RU" dirty="0" smtClean="0"/>
              <a:t>15 – 17 </a:t>
            </a:r>
            <a:r>
              <a:rPr lang="ru-RU" dirty="0"/>
              <a:t>лет. При отсутствии данных о профилактических осмотрах в указанных возрастах, флюорографический осмотр проводят во внеочередном порядке.</a:t>
            </a:r>
          </a:p>
          <a:p>
            <a:r>
              <a:rPr lang="ru-RU" dirty="0"/>
              <a:t>Подросткам, имеющим хроническое неспецифическое заболевание органов дыхания, желудочно-кишечного тракта, сахарный диабет, получающим кортикостероидную, лучевую и цитостатическую терапию проводят профилактический медицинский осмотр с целью выявления туберкулеза 2 раза в год (чередуя </a:t>
            </a:r>
            <a:r>
              <a:rPr lang="ru-RU" dirty="0" err="1"/>
              <a:t>туберкулинодиагностику</a:t>
            </a:r>
            <a:r>
              <a:rPr lang="ru-RU" dirty="0"/>
              <a:t> и флюорографическое обследование).</a:t>
            </a:r>
          </a:p>
          <a:p>
            <a:r>
              <a:rPr lang="ru-RU" dirty="0"/>
              <a:t>Подросткам, состоящим на диспансерном учете в наркологических и психиатрических учреждениях, а также ВИЧ-инфицированным проводят флюорографическое обследование 2 раза в год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093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7467600" cy="2000264"/>
          </a:xfrm>
        </p:spPr>
        <p:txBody>
          <a:bodyPr>
            <a:normAutofit/>
          </a:bodyPr>
          <a:lstStyle/>
          <a:p>
            <a:r>
              <a:rPr lang="ru-RU" dirty="0" smtClean="0"/>
              <a:t>Дифференциальная диагностика туберкулеза органов дыхания по рентгенологическим синдромам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472518" cy="714380"/>
          </a:xfrm>
        </p:spPr>
        <p:txBody>
          <a:bodyPr>
            <a:noAutofit/>
          </a:bodyPr>
          <a:lstStyle/>
          <a:p>
            <a:r>
              <a:rPr lang="ru-RU" sz="2000" dirty="0" smtClean="0"/>
              <a:t>Дифференциальная диагностика туберкулеза органов дыхания по рентгенологическим синдромам</a:t>
            </a:r>
            <a:endParaRPr lang="ru-RU" sz="2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" y="213615"/>
          <a:ext cx="9143999" cy="583672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36387"/>
                <a:gridCol w="1678290"/>
                <a:gridCol w="3193313"/>
                <a:gridCol w="2736009"/>
              </a:tblGrid>
              <a:tr h="731968">
                <a:tc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Измененияна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КТ ОГК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Дифф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диагностика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 характерно для туберкулеза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Признаки туберкулеза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08834">
                <a:tc rowSpan="2">
                  <a:txBody>
                    <a:bodyPr/>
                    <a:lstStyle/>
                    <a:p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Немногочис-ленные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очаговые изменения различной плотности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Пневмония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Отсутствие КУМ и ДНК МБТ в мокроте;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выделение возбудителя при посеве мокроты на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неспец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микрофлору;</a:t>
                      </a:r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«–»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Манту;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быстрое (менее месяца) рассасывание очаговых теней в процессе лечения антибиотика широкого спектру действия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Обнаружение КУМ и/или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ДНК МБТ в мокроте или др. диагностическом материале;</a:t>
                      </a:r>
                    </a:p>
                    <a:p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«+»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Манту;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контакт с больным туберкулезом в анамнезе; отсутствие динамики при лечении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74913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Ограниченный фиброз после перенесенных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восп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процессов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Данные анамнеза о перенесенных ранее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восп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Процессах в легких;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отсутствие КУМ и/или ДНК МБТ в мокроте; </a:t>
                      </a:r>
                      <a:endParaRPr lang="ru-RU" sz="16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«–»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Манту; 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плотные </a:t>
                      </a:r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очаговоподобные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тени в легких при наличии фиброзных изменений.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Данные анамнеза о контакте с больным туберкулезом;</a:t>
                      </a:r>
                    </a:p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обнаружение КУМ и/или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ДНК МБТ в мокроте или др. диагностическом материале;</a:t>
                      </a:r>
                    </a:p>
                    <a:p>
                      <a:r>
                        <a:rPr lang="ru-RU" sz="16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«+»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Манту;</a:t>
                      </a:r>
                    </a:p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«свежие» очаговые тени в легких.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142852"/>
          <a:ext cx="8858312" cy="65722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998"/>
                <a:gridCol w="1584955"/>
                <a:gridCol w="2953780"/>
                <a:gridCol w="2662579"/>
              </a:tblGrid>
              <a:tr h="592989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на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КТ ОГК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Дифф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диагностика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 характерно для туберкулеза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Признаки туберкулеза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33736">
                <a:tc rowSpan="4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Затемнения долевой, сегментарной или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субсегментарной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протяженности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Пневмонии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Отсутствие КУМ и ДНК МБТ в мокроте;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выделение возбудителя при посеве мокроты на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неспец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. микрофлору;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«–»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Манту;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быстрое (менее месяца) рассасывание очаговых теней в процессе лечения антибиотика широкого спектру действия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Обнаружение КУМ и/или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ДНК МБТ в мокроте или др. диагностическом материале;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контакт с больным туберкулезом в анамнезе;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«свежие»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перифокальные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очаговые тени;</a:t>
                      </a:r>
                    </a:p>
                    <a:p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«+»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пробаМанту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отсутствие динамики при лечении; цитологические и гистологические признаки туберкулеза в материале биопсии.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67509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Ателектаз, обусловленный эндобронхиальным ростом опухоли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Отсутствие КУМ и ДНК МБТ в мокроте;</a:t>
                      </a:r>
                    </a:p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Опухолевые клетки в мокроте или материале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биопсии;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«–»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Манту;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Обнаружение КУМ и/или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ДНК МБТ в мокроте или др. диагностическом материале;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Контакт с больным туберкулезом в анамнезе;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"свежие"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перифокальные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очаговые тени;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цитологические 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 гистологические признаки туберкулеза в материале биопсии; </a:t>
                      </a:r>
                      <a:endParaRPr lang="ru-RU" sz="1400" dirty="0" smtClean="0">
                        <a:solidFill>
                          <a:srgbClr val="2D2D2D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«+»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0569"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Бронхоальвеолярный рак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</a:tr>
              <a:tr h="1547494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Легочная форма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лимфогрануле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матоза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Отсутствие КУМ и ДНК МБТ в мокроте;</a:t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«–»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обнаружение 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клеток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Березовского-Штернберга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при цитологическом и гистологическом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осследовании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материала биопсии.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  <a:tc vMerge="1"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Пневмония</a:t>
            </a:r>
            <a:endParaRPr lang="ru-RU" dirty="0"/>
          </a:p>
        </p:txBody>
      </p:sp>
      <p:pic>
        <p:nvPicPr>
          <p:cNvPr id="4" name="Содержимое 3" descr="пневм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" y="1743203"/>
            <a:ext cx="7467600" cy="4587619"/>
          </a:xfr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img4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85720" y="642918"/>
            <a:ext cx="8286808" cy="5830907"/>
          </a:xfr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142852"/>
          <a:ext cx="8858312" cy="576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48460"/>
                <a:gridCol w="1704037"/>
                <a:gridCol w="3762741"/>
                <a:gridCol w="164307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на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КТ ОГК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Дифф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диагностика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 характерно для туберкулеза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Признаки туберкулеза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Затемнения долевой, сегментарной или </a:t>
                      </a:r>
                      <a:r>
                        <a:rPr lang="ru-RU" sz="14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субсегментарной</a:t>
                      </a:r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протяженности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Альвеолярный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протеиноз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 КУМ и ДНК МБТ в 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мокроте,</a:t>
                      </a:r>
                      <a:r>
                        <a:rPr lang="ru-RU" sz="1400" baseline="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 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материале биопсии;</a:t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«–»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Манту;</a:t>
                      </a:r>
                      <a:endParaRPr lang="ru-RU" sz="1400" baseline="0" dirty="0" smtClean="0">
                        <a:solidFill>
                          <a:srgbClr val="2D2D2D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обнаружение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ШИК-положительных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липопротеидных масс и кристаллов холестерина при цитологическом и гистологическом исследовании материала биопсии и бронхоальвеолярного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лаважа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/>
                </a:tc>
                <a:tc rowSpan="4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Обнаружение КУМ и/или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ДНК МБТ в мокроте или др. диагностическом материале;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Контакт с больным туберкулезом в анамнезе;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"свежие"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перифокальные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очаговые тени;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цитологические и гистологические признаки туберкулеза в материале биопсии; </a:t>
                      </a: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«+»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 anchor="ctr"/>
                </a:tc>
              </a:tr>
              <a:tr h="370840">
                <a:tc vMerge="1"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Гранулематоз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Вегенера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 КУМ и ДНК МВТ в мокроте при наличии участков деструкции в легочных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инфильтатах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поражение 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почек, глаз, верхних дыхательных путей;</a:t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картина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некротизирующего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васкулита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и нетуберкулезного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гранулематоза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биоптатах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легких </a:t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повышенный 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уровень ANCA в крови.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rowSpan="2"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Округлые и шаровидные тени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Периферический рак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 КУМ и ДНК МБТ в мокроте;</a:t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«–»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Манту;</a:t>
                      </a:r>
                      <a:endParaRPr lang="ru-RU" sz="1400" baseline="0" dirty="0" smtClean="0">
                        <a:solidFill>
                          <a:srgbClr val="2D2D2D"/>
                        </a:solidFill>
                        <a:latin typeface="Times New Roman"/>
                        <a:cs typeface="Times New Roman"/>
                      </a:endParaRP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опухолевые 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клетки в материале биопсии.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Доброкачест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-</a:t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венная опухоль легкого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 КУМ и ДНК МБТ в мокроте;</a:t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«–»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характерная 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гистологическая картина в материале биопсии.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14280" y="0"/>
          <a:ext cx="8929720" cy="66758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4483"/>
                <a:gridCol w="1887453"/>
                <a:gridCol w="3429382"/>
                <a:gridCol w="2088402"/>
              </a:tblGrid>
              <a:tr h="59257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на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КТ ОГК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Дифф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диагностика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 характерно для туберкулеза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Признаки туберкулеза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21490">
                <a:tc rowSpan="2"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Кольцевидные, полостные изменения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 anchor="ctr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Абсцесс легкого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ts val="17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Острое начало заболевания;</a:t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резко 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выраженные симптомы и 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воспалительные изменения в крови;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ts val="17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Отсутствие КУМ и ДНК МБТ в мокроте;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ts val="17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выделение возбудителя при посеве мокроты на неспецифическую микрофлору;</a:t>
                      </a:r>
                      <a:b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«–»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ts val="17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быстрый ответ на лечение антибиотиками широкого спектра действия.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  <a:tc rowSpan="2"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Обнаружение КУМ и/или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ДНК МБТ в мокроте или др. диагностическом материале;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Контакт с больным туберкулезом в анамнезе;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"свежие"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перифокальные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очаговые тени;</a:t>
                      </a:r>
                      <a:endParaRPr lang="ru-RU" sz="14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цитологические и гистологические признаки туберкулеза в материале биопсии; </a:t>
                      </a: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«+»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272894">
                <a:tc vMerge="1"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Распадающийся рак легкого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 КУМ и ДНК МБТ в мокроте; опухолевые клетки в мокроте или материале биопсии;</a:t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отрицательная 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проба с аллергеном туберкулезным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рекомбинантным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в стандартном разведении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/>
                </a:tc>
                <a:tc vMerge="1"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513903"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Диссеминация в легких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Карциноматоз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Метастазы опухолей</a:t>
                      </a:r>
                    </a:p>
                    <a:p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Эссенциальный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гемосидероз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Лангергансо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</a:t>
                      </a:r>
                      <a:b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</a:b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клеточный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гистиоцитоз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Первичный легочный амилоидоз</a:t>
                      </a:r>
                    </a:p>
                    <a:p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Альвеолярный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микролитиаз</a:t>
                      </a:r>
                      <a:endParaRPr lang="ru-RU" sz="1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 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КУМ 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и ДНК МБТ в мокроте, БАЛ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«–»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Манту;</a:t>
                      </a:r>
                      <a:r>
                        <a:rPr lang="ru-RU" sz="1400" baseline="0" dirty="0" smtClean="0">
                          <a:latin typeface="Calibri"/>
                          <a:cs typeface="Times New Roman"/>
                        </a:rPr>
                        <a:t> </a:t>
                      </a: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результаты цитологических, гистологических и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иммуногистохимических</a:t>
                      </a:r>
                      <a:endParaRPr kumimoji="0" lang="ru-RU" sz="14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исследований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биоптатов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легких, БАЛ</a:t>
                      </a:r>
                      <a:endParaRPr lang="ru-RU" sz="1100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Обнаружение КУМ и/или ДНК МБТ в мокроте, БАЛ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«+»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</a:t>
                      </a: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характерные для туберкулеза результаты цитологического и гистологического исследования материала при биопсии легкого, БАЛ.</a:t>
                      </a:r>
                      <a:endParaRPr lang="ru-RU" sz="11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Абсцесс</a:t>
            </a:r>
            <a:endParaRPr lang="ru-RU" dirty="0"/>
          </a:p>
        </p:txBody>
      </p:sp>
      <p:pic>
        <p:nvPicPr>
          <p:cNvPr id="4" name="Содержимое 3" descr="diagnostika-abstsessa-logkogo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2844" y="1643051"/>
            <a:ext cx="8572560" cy="383052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7467600" cy="796950"/>
          </a:xfrm>
        </p:spPr>
        <p:txBody>
          <a:bodyPr/>
          <a:lstStyle/>
          <a:p>
            <a:r>
              <a:rPr lang="ru-RU" sz="3200" i="1" dirty="0" smtClean="0"/>
              <a:t>Туберкулёз –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8507288" cy="556523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инфекционное заболевание, вызываемое микобактериями туберкулёза и характеризующееся развитием клеточной аллергии, специфических гранулём в различных органах и тканях и полиморфной клинической картиной.</a:t>
            </a:r>
          </a:p>
          <a:p>
            <a:r>
              <a:rPr lang="ru-RU" sz="2800" dirty="0" smtClean="0"/>
              <a:t>Характерно поражение не только лёгких, а так же лимфатической системы, костей, суставов, нервной системы.</a:t>
            </a:r>
          </a:p>
          <a:p>
            <a:r>
              <a:rPr lang="ru-RU" sz="2800" dirty="0" smtClean="0"/>
              <a:t>При отсутствии лечения болезнь прогрессирует.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2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57224" y="785794"/>
            <a:ext cx="6858048" cy="5465780"/>
          </a:xfr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142844" y="214290"/>
          <a:ext cx="8786874" cy="4960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3262"/>
                <a:gridCol w="1774588"/>
                <a:gridCol w="3202305"/>
                <a:gridCol w="2196719"/>
              </a:tblGrid>
              <a:tr h="642942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на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КТ ОГК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Дифф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диагностика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 характерно для туберкулеза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Признаки туберкулеза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05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Диссеминация в легких</a:t>
                      </a:r>
                      <a:endParaRPr lang="ru-RU" sz="1600" dirty="0" smtClean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Саркоидоз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Отсутствие КУМ и ДНК МБТ в БАЛ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</a:p>
                    <a:p>
                      <a:pPr marL="0" marR="0" indent="0" algn="l" defTabSz="914400" rtl="0" eaLnBrk="1" fontAlgn="base" latinLnBrk="0" hangingPunct="1">
                        <a:lnSpc>
                          <a:spcPts val="17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«–»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b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как правило, сочетание диссеминации в легких с увеличением внутригрудных лимфатических узлов на КТ ОГК;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обнаружение гранулем из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эпителиоидных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клеток и гигантских клеток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Пирогова-Лангханса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без некроза при гистологическом исследовании </a:t>
                      </a:r>
                      <a:r>
                        <a:rPr kumimoji="0" lang="ru-RU" sz="14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биоптатов</a:t>
                      </a:r>
                      <a:r>
                        <a:rPr kumimoji="0" lang="ru-RU" sz="14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легких и ВГЛУ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39744">
                <a:tc rowSpan="2">
                  <a:txBody>
                    <a:bodyPr/>
                    <a:lstStyle/>
                    <a:p>
                      <a:pPr marL="0" marR="0" indent="0" algn="l" defTabSz="914400" rtl="0" eaLnBrk="1" fontAlgn="base" latinLnBrk="0" hangingPunct="1">
                        <a:lnSpc>
                          <a:spcPts val="174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Увеличение 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внутригрудных лимфатических узлов</a:t>
                      </a:r>
                      <a:endParaRPr lang="ru-RU" sz="1400" dirty="0" smtClean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Саркоидоз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Отсутствие КУМ и ДНК МБТ в мокроте; </a:t>
                      </a:r>
                      <a:endParaRPr lang="ru-RU" sz="1400" dirty="0" smtClean="0">
                        <a:solidFill>
                          <a:srgbClr val="2D2D2D"/>
                        </a:solidFill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«–»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результаты 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цитологического и гистологического исследования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биоптатов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ВГЛУ.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  <a:tc rowSpan="3"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«+»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;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обнаружение 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туберкулезных гранулем при гистологическом исследовании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биоптатов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ВГЛУ;</a:t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обнаружение 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КУМ и/или ДНК МБТ в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биоптатах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ВГЛУ.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</a:tr>
              <a:tr h="504991">
                <a:tc vMerge="1"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Лимфолейкоз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  <a:tc vMerge="1"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  <a:tc vMerge="1"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</a:tr>
              <a:tr h="620571">
                <a:tc>
                  <a:txBody>
                    <a:bodyPr/>
                    <a:lstStyle/>
                    <a:p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Медиасинальная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форма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лимфо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-</a:t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гранулематоза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  <a:tc vMerge="1"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/>
                </a:tc>
                <a:tc vMerge="1"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dirty="0" smtClean="0"/>
              <a:t>Синдром диссеминации</a:t>
            </a:r>
            <a:endParaRPr lang="ru-RU" sz="4000" b="1" dirty="0"/>
          </a:p>
        </p:txBody>
      </p:sp>
      <p:pic>
        <p:nvPicPr>
          <p:cNvPr id="4" name="Содержимое 3" descr="img151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600200"/>
            <a:ext cx="6498167" cy="4873625"/>
          </a:xfr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4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142976" y="1071546"/>
            <a:ext cx="6810404" cy="5180028"/>
          </a:xfr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87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42910" y="1428736"/>
            <a:ext cx="7072362" cy="5072098"/>
          </a:xfr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285720" y="142854"/>
          <a:ext cx="8644000" cy="501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7322"/>
                <a:gridCol w="1928826"/>
                <a:gridCol w="2928958"/>
                <a:gridCol w="2428894"/>
              </a:tblGrid>
              <a:tr h="71014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Изменения на </a:t>
                      </a:r>
                      <a:r>
                        <a:rPr lang="en-US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Rn</a:t>
                      </a:r>
                      <a:r>
                        <a:rPr lang="en-US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и КТ ОГК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Дифф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. диагностика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Не характерно для туберкулеза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Признаки туберкулеза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677500"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Выпот в плевральной полости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Застойная сердечная недостаточность, цирроз печени, микседема, уремия.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 плевральной жидкости: транссудат (плотность менее 1015), реакция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Ривальта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отрицательная, содержание белка менее 20 г/л, активность ЛДГ менее 1,6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ммоль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/(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лхч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);</a:t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отсутствие 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КУМ и ДНК МБТ в выпоте;</a:t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результаты 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исследований ЭКГ, эхо-КГ, УЗИ органов брюшной полости, почек, КТ ОГК; </a:t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«–»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Анализ плевральной жидкости: экссудат плотность более 1015, реакция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Ривальта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положительная, содержание белка более 30 г/л, активность ЛДГ более 1,6 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ммоль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/(</a:t>
                      </a: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лхч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);</a:t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</a:b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обнаружение 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КУМ и/или ДНК МБТ в выпоте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,</a:t>
                      </a: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«+»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94615" marR="94615" marT="0" marB="0"/>
                </a:tc>
              </a:tr>
              <a:tr h="454741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Мезотелиома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плевры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Отсутствие КУМ и ДНК МБТ в мокроте; </a:t>
                      </a:r>
                      <a:endParaRPr lang="ru-RU" sz="1400" dirty="0" smtClean="0">
                        <a:solidFill>
                          <a:srgbClr val="2D2D2D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«–»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результаты 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цитологического и гистологического исследования материала биопсии плевры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/>
                </a:tc>
                <a:tc>
                  <a:txBody>
                    <a:bodyPr/>
                    <a:lstStyle/>
                    <a:p>
                      <a:pPr fontAlgn="base">
                        <a:lnSpc>
                          <a:spcPts val="174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Обнаружение КУМ и/или ДНК МБТ в выпоте;</a:t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«+»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проба Манту</a:t>
                      </a: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;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/>
                      </a:r>
                      <a:b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</a:br>
                      <a:r>
                        <a:rPr lang="ru-RU" sz="1400" dirty="0" smtClean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результаты </a:t>
                      </a:r>
                      <a:r>
                        <a:rPr lang="ru-RU" sz="1400" dirty="0">
                          <a:solidFill>
                            <a:srgbClr val="2D2D2D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цитологического и гистологического исследования материала биопсии плевры.</a:t>
                      </a:r>
                      <a:endParaRPr lang="ru-RU" sz="14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94615" marR="94615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7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71472" y="1214422"/>
            <a:ext cx="7643866" cy="5259403"/>
          </a:xfr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46 (1)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7158" y="857232"/>
            <a:ext cx="7715304" cy="5616593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12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41916" y="1071546"/>
            <a:ext cx="6498167" cy="5402279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26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14282" y="642918"/>
            <a:ext cx="8143932" cy="5830907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620688"/>
            <a:ext cx="8363272" cy="5853264"/>
          </a:xfrm>
        </p:spPr>
        <p:txBody>
          <a:bodyPr>
            <a:noAutofit/>
          </a:bodyPr>
          <a:lstStyle/>
          <a:p>
            <a:r>
              <a:rPr lang="ru-RU" sz="2800" dirty="0"/>
              <a:t>Выявление больных — составная часть борьбы с туберкулезом, направленная на идентификацию случаев этой болезни в </a:t>
            </a:r>
            <a:r>
              <a:rPr lang="ru-RU" sz="2800" dirty="0" smtClean="0"/>
              <a:t>обществе.</a:t>
            </a:r>
          </a:p>
          <a:p>
            <a:r>
              <a:rPr lang="ru-RU" sz="2800" dirty="0" smtClean="0"/>
              <a:t>Осуществляется </a:t>
            </a:r>
            <a:r>
              <a:rPr lang="ru-RU" sz="2800" dirty="0"/>
              <a:t>медицинским персоналом лечебных учреждений общей медицинской сети </a:t>
            </a:r>
            <a:r>
              <a:rPr lang="ru-RU" sz="2800" dirty="0" smtClean="0"/>
              <a:t>при </a:t>
            </a:r>
            <a:r>
              <a:rPr lang="ru-RU" sz="2800" dirty="0"/>
              <a:t>обследовании пациентов, обратившихся за медицинской помощью, а также при плановых профилактических обследованиях определенных групп населения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05923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043102" y="2967335"/>
            <a:ext cx="5057795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Спасибо 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за внимание!</a:t>
            </a:r>
            <a:endParaRPr lang="ru-RU" sz="5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5270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Для активного выявления больных туберкулёзом используют три метода исследования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pPr lvl="0"/>
            <a:r>
              <a:rPr lang="ru-RU" b="1" dirty="0" smtClean="0"/>
              <a:t>лучевой</a:t>
            </a:r>
            <a:r>
              <a:rPr lang="ru-RU" dirty="0"/>
              <a:t> (в основном флюорографический метод, предпочтительно с применением цифровой рентгеновской аппаратуры). Этот метод используют для выявления туберкулёза у взрослого населения и подростков;</a:t>
            </a:r>
          </a:p>
          <a:p>
            <a:pPr lvl="0"/>
            <a:r>
              <a:rPr lang="ru-RU" b="1" dirty="0"/>
              <a:t>микробиологический</a:t>
            </a:r>
            <a:r>
              <a:rPr lang="ru-RU" dirty="0"/>
              <a:t> (исследования мокроты и мочи у лиц с симптомами заболевания органов дыхания и почек). Применяют для обследования взрослых, подростков и реже детей;</a:t>
            </a:r>
          </a:p>
          <a:p>
            <a:pPr lvl="0"/>
            <a:r>
              <a:rPr lang="ru-RU" b="1" dirty="0" err="1"/>
              <a:t>туберкулинодиагностику</a:t>
            </a:r>
            <a:r>
              <a:rPr lang="ru-RU" dirty="0"/>
              <a:t>. Используют как </a:t>
            </a:r>
            <a:r>
              <a:rPr lang="ru-RU" dirty="0" err="1"/>
              <a:t>скрининговый</a:t>
            </a:r>
            <a:r>
              <a:rPr lang="ru-RU" dirty="0"/>
              <a:t> метод обследования детей и, отчасти, подростков.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287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Основным при выявлении туберкулёза является флюорографический метод </a:t>
            </a:r>
            <a:r>
              <a:rPr lang="ru-RU" sz="2800" b="1" dirty="0" smtClean="0"/>
              <a:t>обследования.</a:t>
            </a:r>
          </a:p>
          <a:p>
            <a:r>
              <a:rPr lang="ru-RU" sz="2800" dirty="0" smtClean="0"/>
              <a:t>При </a:t>
            </a:r>
            <a:r>
              <a:rPr lang="ru-RU" sz="2800" dirty="0"/>
              <a:t>проверочных флюорографических обследованиях выявляют лёгочные формы туберкулёза на ранних стадиях, когда симптомы болезни (субъективные и объективные) отсутствуют или мало выражены. </a:t>
            </a:r>
          </a:p>
        </p:txBody>
      </p:sp>
    </p:spTree>
    <p:extLst>
      <p:ext uri="{BB962C8B-B14F-4D97-AF65-F5344CB8AC3E}">
        <p14:creationId xmlns:p14="http://schemas.microsoft.com/office/powerpoint/2010/main" val="8917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ОРГАНИЗАЦИЯ РАННЕГО ВЫЯВЛЕНИЯ ТУБЕРКУЛЕЗА У ВЗРОСЛОГО НАСЕЛЕНИЯ</a:t>
            </a:r>
            <a:endParaRPr lang="ru-RU" b="1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/>
              <a:t>Профилактические медицинские осмотры населения проводят в массовом, групповом (по эпидемическим показаниям) и индивидуальном порядке в лечебно-профилактических организациях по месту жительства, работы, службы, учебы. или содержания в следственных изоляторах и исправительных учреждениях.</a:t>
            </a:r>
          </a:p>
          <a:p>
            <a:r>
              <a:rPr lang="ru-RU" dirty="0"/>
              <a:t>Профилактические медицинские флюорографические осмотры делятся на плановые (очередные) и внеплановые (внеочередные).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72703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354162"/>
          </a:xfrm>
        </p:spPr>
        <p:txBody>
          <a:bodyPr>
            <a:noAutofit/>
          </a:bodyPr>
          <a:lstStyle/>
          <a:p>
            <a:r>
              <a:rPr lang="ru-RU" sz="2400" dirty="0"/>
              <a:t>Плановые по эпидемическим показаниям (независимо от наличия или отсутствия признаков заболевания туберкулезом) профилактические медицинские осмотры проводят </a:t>
            </a:r>
            <a:r>
              <a:rPr lang="ru-RU" sz="2400" b="1" i="1" u="sng" dirty="0"/>
              <a:t>2 раза в год</a:t>
            </a:r>
            <a:r>
              <a:rPr lang="ru-RU" sz="2400" dirty="0" smtClean="0"/>
              <a:t>: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700808"/>
            <a:ext cx="8291264" cy="4773144"/>
          </a:xfrm>
        </p:spPr>
        <p:txBody>
          <a:bodyPr>
            <a:normAutofit fontScale="77500" lnSpcReduction="20000"/>
          </a:bodyPr>
          <a:lstStyle/>
          <a:p>
            <a:pPr lvl="0"/>
            <a:r>
              <a:rPr lang="ru-RU" dirty="0" smtClean="0"/>
              <a:t>военнослужащие</a:t>
            </a:r>
            <a:r>
              <a:rPr lang="ru-RU" dirty="0"/>
              <a:t>, проходящие военную службу по призыву;</a:t>
            </a:r>
          </a:p>
          <a:p>
            <a:pPr lvl="0"/>
            <a:r>
              <a:rPr lang="ru-RU" dirty="0"/>
              <a:t>работники родильных домов (отделений);</a:t>
            </a:r>
          </a:p>
          <a:p>
            <a:pPr lvl="0"/>
            <a:r>
              <a:rPr lang="ru-RU" dirty="0"/>
              <a:t>лица, находящиеся в тесном бытовом или профессиональном контакте с источниками туберкулезной инфекции;</a:t>
            </a:r>
          </a:p>
          <a:p>
            <a:pPr lvl="0"/>
            <a:r>
              <a:rPr lang="ru-RU" dirty="0"/>
              <a:t>лица, снятые с диспансерного учета в лечебно-профилактических специализированных противотуберкулезных учреждениях в связи с выздоровлением, - в течение первых 3 лет после снятия с учета;</a:t>
            </a:r>
          </a:p>
          <a:p>
            <a:pPr lvl="0"/>
            <a:r>
              <a:rPr lang="ru-RU" dirty="0"/>
              <a:t>лица, перенесшие туберкулез и имеющие остаточные изменения в легких в течение первых 3 лет с момента выявления заболевания;</a:t>
            </a:r>
          </a:p>
          <a:p>
            <a:pPr lvl="0"/>
            <a:r>
              <a:rPr lang="ru-RU" dirty="0"/>
              <a:t>ВИЧ-инфицированные;</a:t>
            </a:r>
          </a:p>
          <a:p>
            <a:pPr lvl="0"/>
            <a:r>
              <a:rPr lang="ru-RU" dirty="0"/>
              <a:t>пациенты, состоящие на диспансерном учете в наркологических и психиатрических учреждениях;</a:t>
            </a:r>
          </a:p>
          <a:p>
            <a:pPr lvl="0"/>
            <a:r>
              <a:rPr lang="ru-RU" dirty="0"/>
              <a:t>лица, освобожденные из следственных изоляторов и исправительных учреждений, - в течение первых 2 лет после освобождения;</a:t>
            </a:r>
          </a:p>
          <a:p>
            <a:pPr lvl="0"/>
            <a:r>
              <a:rPr lang="ru-RU" dirty="0"/>
              <a:t>подследственные, содержащиеся в следственных изоляторах, и осужденные, содержащиеся в исправительных учреждениях.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11593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435280" cy="1143000"/>
          </a:xfrm>
        </p:spPr>
        <p:txBody>
          <a:bodyPr>
            <a:noAutofit/>
          </a:bodyPr>
          <a:lstStyle/>
          <a:p>
            <a:r>
              <a:rPr lang="ru-RU" sz="2400" dirty="0"/>
              <a:t>По эпидемическим показаниям (независимо от наличия или отсутствия признаков заболевания туберкулезом) профилактические медицинские осмотры проходят </a:t>
            </a:r>
            <a:r>
              <a:rPr lang="ru-RU" sz="2400" b="1" i="1" u="sng" dirty="0"/>
              <a:t>1 </a:t>
            </a:r>
            <a:r>
              <a:rPr lang="ru-RU" sz="2400" b="1" i="1" u="sng" dirty="0" err="1"/>
              <a:t>рaз</a:t>
            </a:r>
            <a:r>
              <a:rPr lang="ru-RU" sz="2400" b="1" i="1" u="sng" dirty="0"/>
              <a:t> в год</a:t>
            </a:r>
            <a:r>
              <a:rPr lang="ru-RU" sz="2400" u="sng" dirty="0" smtClean="0"/>
              <a:t>;</a:t>
            </a:r>
            <a:endParaRPr lang="ru-RU" sz="2400" u="sng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571612"/>
            <a:ext cx="8640960" cy="502574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больные </a:t>
            </a:r>
            <a:r>
              <a:rPr lang="ru-RU" dirty="0"/>
              <a:t>хроническими неспецифическими заболеваниями органов дыхания, желудочно-кишечного тракта, мочеполовой системы;</a:t>
            </a:r>
          </a:p>
          <a:p>
            <a:pPr lvl="0"/>
            <a:r>
              <a:rPr lang="ru-RU" dirty="0"/>
              <a:t>больные сахарным диабетом;</a:t>
            </a:r>
          </a:p>
          <a:p>
            <a:pPr lvl="0"/>
            <a:r>
              <a:rPr lang="ru-RU" dirty="0"/>
              <a:t>больные, получающие кортикостероидную, лучевую и цитостатическую терапию;</a:t>
            </a:r>
          </a:p>
          <a:p>
            <a:pPr lvl="0"/>
            <a:r>
              <a:rPr lang="ru-RU" dirty="0" smtClean="0"/>
              <a:t>мигранты</a:t>
            </a:r>
            <a:r>
              <a:rPr lang="ru-RU" dirty="0"/>
              <a:t>, беженцы, вынужденные переселенцы;</a:t>
            </a:r>
          </a:p>
          <a:p>
            <a:pPr lvl="0"/>
            <a:r>
              <a:rPr lang="ru-RU" dirty="0"/>
              <a:t>лица, проживающие в стационарных учреждениях социального обслуживания и учреждениях социальной помощи для лиц без определенного места жительства и занятий;</a:t>
            </a:r>
          </a:p>
          <a:p>
            <a:pPr lvl="0"/>
            <a:r>
              <a:rPr lang="ru-RU" dirty="0"/>
              <a:t>работники учреждений социального обслуживания для детей и подростков;</a:t>
            </a:r>
          </a:p>
          <a:p>
            <a:pPr lvl="0"/>
            <a:r>
              <a:rPr lang="ru-RU" dirty="0"/>
              <a:t>работники лечебно-профилактических, санаторно-курортных, образовательных, оздоровительных и спортивных учреждений для детей и подростков.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41068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/>
              <a:t>Во внеочередном порядке профилактические медицинские осмотры проходят</a:t>
            </a:r>
            <a:r>
              <a:rPr lang="ru-RU" u="sng" dirty="0" smtClean="0"/>
              <a:t>;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428736"/>
            <a:ext cx="8258204" cy="5045216"/>
          </a:xfrm>
        </p:spPr>
        <p:txBody>
          <a:bodyPr>
            <a:normAutofit/>
          </a:bodyPr>
          <a:lstStyle/>
          <a:p>
            <a:pPr lvl="1"/>
            <a:r>
              <a:rPr lang="ru-RU" sz="2400" dirty="0" smtClean="0"/>
              <a:t>лица</a:t>
            </a:r>
            <a:r>
              <a:rPr lang="ru-RU" sz="2400" dirty="0"/>
              <a:t>, обратившиеся в лечебно-профилактические учреждения за медицинской помощью с подозрением на заболевание туберкулезом;</a:t>
            </a:r>
            <a:endParaRPr lang="ru-RU" sz="3600" dirty="0"/>
          </a:p>
          <a:p>
            <a:pPr lvl="1"/>
            <a:r>
              <a:rPr lang="ru-RU" sz="2400" dirty="0"/>
              <a:t>лица, проживающие совместно с беременными женщинами и новорожденными;</a:t>
            </a:r>
            <a:endParaRPr lang="ru-RU" sz="3600" dirty="0"/>
          </a:p>
          <a:p>
            <a:pPr lvl="1"/>
            <a:r>
              <a:rPr lang="ru-RU" sz="2400" dirty="0"/>
              <a:t>граждане, призываемые на военную службу или поступающие на военную службу по контракту;</a:t>
            </a:r>
            <a:endParaRPr lang="ru-RU" sz="3600" dirty="0"/>
          </a:p>
          <a:p>
            <a:pPr lvl="1"/>
            <a:r>
              <a:rPr lang="ru-RU" sz="2400" dirty="0"/>
              <a:t>лица, у которых диагноз - ВИЧ-инфекция − установлен </a:t>
            </a:r>
            <a:r>
              <a:rPr lang="ru-RU" sz="2400" dirty="0" smtClean="0"/>
              <a:t>впервые;</a:t>
            </a:r>
          </a:p>
          <a:p>
            <a:pPr lvl="1"/>
            <a:r>
              <a:rPr lang="ru-RU" sz="2400" dirty="0" smtClean="0"/>
              <a:t>лица без определенного места жительства должны проходить </a:t>
            </a:r>
            <a:r>
              <a:rPr lang="ru-RU" sz="2400" dirty="0" err="1" smtClean="0"/>
              <a:t>фг</a:t>
            </a:r>
            <a:r>
              <a:rPr lang="ru-RU" sz="2400" dirty="0" smtClean="0"/>
              <a:t> обследование при каждом обращении.</a:t>
            </a:r>
            <a:endParaRPr lang="ru-RU" sz="3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766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437</TotalTime>
  <Words>1388</Words>
  <Application>Microsoft Office PowerPoint</Application>
  <PresentationFormat>Экран (4:3)</PresentationFormat>
  <Paragraphs>184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6" baseType="lpstr">
      <vt:lpstr>Calibri</vt:lpstr>
      <vt:lpstr>Century Schoolbook</vt:lpstr>
      <vt:lpstr>Times New Roman</vt:lpstr>
      <vt:lpstr>Wingdings</vt:lpstr>
      <vt:lpstr>Wingdings 2</vt:lpstr>
      <vt:lpstr>Эркер</vt:lpstr>
      <vt:lpstr>ГБУЗ РТ «Сут-Хольская цкб»    «Ранее выявление туберкулеза»</vt:lpstr>
      <vt:lpstr>Туберкулёз – </vt:lpstr>
      <vt:lpstr>Презентация PowerPoint</vt:lpstr>
      <vt:lpstr>Для активного выявления больных туберкулёзом используют три метода исследования:</vt:lpstr>
      <vt:lpstr>Презентация PowerPoint</vt:lpstr>
      <vt:lpstr>ОРГАНИЗАЦИЯ РАННЕГО ВЫЯВЛЕНИЯ ТУБЕРКУЛЕЗА У ВЗРОСЛОГО НАСЕЛЕНИЯ</vt:lpstr>
      <vt:lpstr>Плановые по эпидемическим показаниям (независимо от наличия или отсутствия признаков заболевания туберкулезом) профилактические медицинские осмотры проводят 2 раза в год:</vt:lpstr>
      <vt:lpstr>По эпидемическим показаниям (независимо от наличия или отсутствия признаков заболевания туберкулезом) профилактические медицинские осмотры проходят 1 рaз в год;</vt:lpstr>
      <vt:lpstr>Во внеочередном порядке профилактические медицинские осмотры проходят;</vt:lpstr>
      <vt:lpstr>Презентация PowerPoint</vt:lpstr>
      <vt:lpstr>Дифференциальная диагностика туберкулеза органов дыхания по рентгенологическим синдромам</vt:lpstr>
      <vt:lpstr>Дифференциальная диагностика туберкулеза органов дыхания по рентгенологическим синдромам</vt:lpstr>
      <vt:lpstr>Презентация PowerPoint</vt:lpstr>
      <vt:lpstr>Пневмония</vt:lpstr>
      <vt:lpstr>Презентация PowerPoint</vt:lpstr>
      <vt:lpstr>Презентация PowerPoint</vt:lpstr>
      <vt:lpstr>Презентация PowerPoint</vt:lpstr>
      <vt:lpstr>Презентация PowerPoint</vt:lpstr>
      <vt:lpstr>Абсцесс</vt:lpstr>
      <vt:lpstr>Презентация PowerPoint</vt:lpstr>
      <vt:lpstr>Презентация PowerPoint</vt:lpstr>
      <vt:lpstr>Синдром диссеминации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ГБУЗ РТ «Противотуберкулезный диспансер»    «Ранее выявление туберкулеза»</dc:title>
  <dc:creator>Alfa</dc:creator>
  <cp:lastModifiedBy>ДЛО</cp:lastModifiedBy>
  <cp:revision>59</cp:revision>
  <dcterms:created xsi:type="dcterms:W3CDTF">2016-04-25T08:17:33Z</dcterms:created>
  <dcterms:modified xsi:type="dcterms:W3CDTF">2017-09-20T06:48:08Z</dcterms:modified>
</cp:coreProperties>
</file>