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5" r:id="rId8"/>
    <p:sldId id="266" r:id="rId9"/>
    <p:sldId id="260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1867698492922394E-2"/>
          <c:y val="2.4216347956505492E-2"/>
          <c:w val="0.92864440305788176"/>
          <c:h val="0.8667325959255093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РТ</c:v>
                </c:pt>
              </c:strCache>
            </c:strRef>
          </c:tx>
          <c:marker>
            <c:spPr>
              <a:solidFill>
                <a:srgbClr val="0000FF"/>
              </a:solidFill>
            </c:spPr>
          </c:marker>
          <c:dLbls>
            <c:dLbl>
              <c:idx val="0"/>
              <c:layout>
                <c:manualLayout>
                  <c:x val="-1.3744558994461127E-2"/>
                  <c:y val="-2.7777777777777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598592705581638E-2"/>
                  <c:y val="-3.1746031746031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781050566680957E-2"/>
                  <c:y val="-2.7777777777778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781050566680957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8540337111205998E-3"/>
                  <c:y val="-2.380952380952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671575850021361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84</c:v>
                </c:pt>
                <c:pt idx="1">
                  <c:v>80.2</c:v>
                </c:pt>
                <c:pt idx="2">
                  <c:v>78.8</c:v>
                </c:pt>
                <c:pt idx="3">
                  <c:v>62.6</c:v>
                </c:pt>
                <c:pt idx="4">
                  <c:v>58.8</c:v>
                </c:pt>
                <c:pt idx="5">
                  <c:v>59.5</c:v>
                </c:pt>
                <c:pt idx="6">
                  <c:v>54.5</c:v>
                </c:pt>
                <c:pt idx="7">
                  <c:v>46.8</c:v>
                </c:pt>
                <c:pt idx="8">
                  <c:v>46.2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СФО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1.7671575850021361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598592705581638E-2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635084277801501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635084277801501E-2"/>
                  <c:y val="-6.3492063492063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744558994461127E-2"/>
                  <c:y val="-3.9682539682539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8540337111205998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7.8540337111205998E-3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781050566680957E-2"/>
                  <c:y val="-4.76190476190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28.7</c:v>
                </c:pt>
                <c:pt idx="1">
                  <c:v>27.5</c:v>
                </c:pt>
                <c:pt idx="2">
                  <c:v>28.5</c:v>
                </c:pt>
                <c:pt idx="3">
                  <c:v>26.2</c:v>
                </c:pt>
                <c:pt idx="4">
                  <c:v>23.7</c:v>
                </c:pt>
                <c:pt idx="5">
                  <c:v>21.7</c:v>
                </c:pt>
                <c:pt idx="6">
                  <c:v>18.3</c:v>
                </c:pt>
                <c:pt idx="7">
                  <c:v>17.399999999999999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РФ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7306660127822855E-2"/>
                  <c:y val="5.1586989126359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48911798892234E-2"/>
                  <c:y val="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416134844482399E-2"/>
                  <c:y val="7.5396825396825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52560956114195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48911798892234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635084277801501E-2"/>
                  <c:y val="4.3650793650793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7080674222412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781050566680957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17.899999999999999</c:v>
                </c:pt>
                <c:pt idx="1">
                  <c:v>16.5</c:v>
                </c:pt>
                <c:pt idx="2">
                  <c:v>15.4</c:v>
                </c:pt>
                <c:pt idx="3">
                  <c:v>14.2</c:v>
                </c:pt>
                <c:pt idx="4">
                  <c:v>12.5</c:v>
                </c:pt>
                <c:pt idx="5">
                  <c:v>11.3</c:v>
                </c:pt>
                <c:pt idx="6">
                  <c:v>10</c:v>
                </c:pt>
                <c:pt idx="7">
                  <c:v>9.1999999999999993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999360"/>
        <c:axId val="106370560"/>
      </c:lineChart>
      <c:catAx>
        <c:axId val="10599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370560"/>
        <c:crosses val="autoZero"/>
        <c:auto val="1"/>
        <c:lblAlgn val="ctr"/>
        <c:lblOffset val="100"/>
        <c:noMultiLvlLbl val="0"/>
      </c:catAx>
      <c:valAx>
        <c:axId val="106370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999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53321096707584"/>
          <c:y val="1.9347581552306023E-2"/>
          <c:w val="0.27670750248839787"/>
          <c:h val="0.1240029371328584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80928"/>
            <a:ext cx="78867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приоритетный проект</a:t>
            </a:r>
            <a:br>
              <a:rPr lang="ru-RU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Остановим туберкулез вместе!»</a:t>
            </a:r>
            <a:b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меры по снижению смертности от туберкулеза в Республике Тыва на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годы)</a:t>
            </a:r>
            <a:b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02" y="116632"/>
            <a:ext cx="810090" cy="1058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028" name="Picture 4" descr="C:\Users\Marolovna\Pictures\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82390" y="3"/>
            <a:ext cx="1061610" cy="134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3"/>
          <p:cNvSpPr txBox="1">
            <a:spLocks/>
          </p:cNvSpPr>
          <p:nvPr/>
        </p:nvSpPr>
        <p:spPr>
          <a:xfrm>
            <a:off x="7920372" y="0"/>
            <a:ext cx="1404156" cy="1640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ОСТАНОВИМ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ТУБЕРКУЛЁЗ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ВМЕСТЕ!</a:t>
            </a:r>
            <a:endParaRPr lang="ru-RU" sz="1500" b="1" i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59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BA06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проекта:</a:t>
            </a:r>
            <a:endParaRPr lang="ru-RU" sz="3200" i="1" dirty="0">
              <a:solidFill>
                <a:srgbClr val="BA06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80728"/>
            <a:ext cx="8856983" cy="5544616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смертности населения от туберкулеза с 47,5% до 34,0% на 100тыс. </a:t>
            </a: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аселения.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выявления запущенных и некурабельных форм туберкулеза с 0,8% до 0,5%.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Достигнут показатель клинического излечения с 31,8% до 34,0%.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Достигнуто качественное обследование и лечение больных туберкулезом в соответствии с приказом МЗ РФ от 29.12.2014. №951.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дополнительное оснащение операционного блока и реанимационного отделения ГБУЗ РТ «Противотуберкулезный диспансер» по приказу МЗ РФ от 15.11.2012г. №932н.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Обеспечена профессиональная переподготовка врачей на базе НИИ туберкулеза г. Новосибирска, 2 хирургов, 1 анестезиолога-реаниматолога, 2 рентгенологов, 5 фтизиатров, 1 бактериолога.</a:t>
            </a:r>
          </a:p>
        </p:txBody>
      </p:sp>
    </p:spTree>
    <p:extLst>
      <p:ext uri="{BB962C8B-B14F-4D97-AF65-F5344CB8AC3E}">
        <p14:creationId xmlns:p14="http://schemas.microsoft.com/office/powerpoint/2010/main" val="634553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04664"/>
            <a:ext cx="8784975" cy="604867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Приобретены лекарственные препараты для повышения эффективности лечения.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Достигнуто улучшение материально-технической базы противотуберкулезной службы, приобретены 2 передвижные дезинфекционные камеры, 1 передвижная ФГ-установка на базе автомобиля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Улучшены условия пребывания и качество оказания медицинской реабилитационной помощи больным, находящимся на санаторно-курортном лечении.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Улучшена материально-техническая база противотуберкулезной службы по приказу МЗ РФ от 15.11.2012г. №932н.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Экономия материальных, нематериальных и трудовых ресурсов при внедрении программы 2ГИС (дубль-ГИС) или аналоговой программы.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Проведена санитарно-просветительная работа среди населения.</a:t>
            </a: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3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Реестр рисков приоритетного проекта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08666"/>
              </p:ext>
            </p:extLst>
          </p:nvPr>
        </p:nvGraphicFramePr>
        <p:xfrm>
          <a:off x="179512" y="908720"/>
          <a:ext cx="8785100" cy="54348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188"/>
                <a:gridCol w="2664296"/>
                <a:gridCol w="1656184"/>
                <a:gridCol w="3888432"/>
              </a:tblGrid>
              <a:tr h="998783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Недостаточное финансирование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 последствия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 по реагированию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8430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Недостаточное финансирование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Неполная реализация проекта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сбалансированности бюджета, мобилизация финансовых ресурсов по итогам совместной работы Минздрава и Минфина РТ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183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высококвалифицированных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специалистов в противотуберкулезной службе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Неполная реализация проекта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Материальное стимулирование врачей и меры социальной поддержки.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Повышение квалификации медицинских работников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446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Отставание от графика плана выполнения программы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Неполная реализация проекта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Ежедневный контроль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149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Реестр возможностей приоритетного проекта 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055639"/>
              </p:ext>
            </p:extLst>
          </p:nvPr>
        </p:nvGraphicFramePr>
        <p:xfrm>
          <a:off x="179388" y="1341438"/>
          <a:ext cx="8785100" cy="50284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96"/>
                <a:gridCol w="2808312"/>
                <a:gridCol w="2736304"/>
                <a:gridCol w="2592288"/>
              </a:tblGrid>
              <a:tr h="118796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возможности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Ожидаемые эффекты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 по реализации возможностей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7965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Своевременное и полное финансирование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смертности от туберкулеза, улучшение материально-технической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базы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Своевременное и полное предоставление расчетов и документации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7965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приобретение лекарственных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Снижение смертности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туберкулеза и улучшение показателей эффективности лечения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Своевременное и полное финансирование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7965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ФГ-обследования организованного и неорганизованного населения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Раннее выявление туберкулеза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медицинских осмотров в рамках программы государственных гарантий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36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331642" y="2852938"/>
            <a:ext cx="6336702" cy="160043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 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" name="Picture 2" descr="C:\Users\Marolovna\Desktop\мои документы\romash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7060"/>
            <a:ext cx="1634888" cy="142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Объект 3"/>
          <p:cNvSpPr txBox="1">
            <a:spLocks/>
          </p:cNvSpPr>
          <p:nvPr/>
        </p:nvSpPr>
        <p:spPr>
          <a:xfrm>
            <a:off x="7524328" y="-171400"/>
            <a:ext cx="1800200" cy="1811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ОСТАНОВИМ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ТУБЕРКУЛЁЗ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ВМЕСТЕ!</a:t>
            </a:r>
            <a:endParaRPr lang="ru-RU" sz="15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"/>
            <a:ext cx="1187624" cy="1124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115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1143001" y="1357314"/>
            <a:ext cx="4768454" cy="928687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b="1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72010" y="342357"/>
            <a:ext cx="5092992" cy="57888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 ПРОЕКТА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" name="Picture 2" descr="C:\Users\Marolovna\Desktop\мои документы\romash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655" y="7124"/>
            <a:ext cx="1463377" cy="147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Объект 3"/>
          <p:cNvSpPr txBox="1">
            <a:spLocks/>
          </p:cNvSpPr>
          <p:nvPr/>
        </p:nvSpPr>
        <p:spPr>
          <a:xfrm>
            <a:off x="7582941" y="116632"/>
            <a:ext cx="1561060" cy="1019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ОСТАНОВИМ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ТУБЕРКУЛЁЗ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ВМЕСТЕ!</a:t>
            </a:r>
            <a:endParaRPr lang="ru-RU" sz="15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27783"/>
            <a:ext cx="1021512" cy="11290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899592" y="1156867"/>
            <a:ext cx="7344816" cy="302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115000"/>
              </a:lnSpc>
              <a:spcBef>
                <a:spcPct val="20000"/>
              </a:spcBef>
              <a:tabLst>
                <a:tab pos="180340" algn="l"/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Tahoma"/>
                <a:cs typeface="Times New Roman"/>
              </a:rPr>
              <a:t>Несмотря на стабильное снижение показателя смертности за последние 5 лет на 41,0% (с 57,5 на 100 тысяч населения в 2012г., до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ahoma"/>
                <a:cs typeface="Times New Roman"/>
              </a:rPr>
              <a:t>46,2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ahoma"/>
                <a:cs typeface="Times New Roman"/>
              </a:rPr>
              <a:t>на 100 тысяч населения в 2016г.), в республике сохраняется высокий показатель смертности от туберкулеза, превышающий аналогичный показатель по Российский Федерации в 5,0 раза (РТ 2016 год –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  <a:ea typeface="Tahoma"/>
                <a:cs typeface="Times New Roman"/>
              </a:rPr>
              <a:t>46,2 </a:t>
            </a:r>
            <a:r>
              <a:rPr lang="ru-RU" sz="1600" dirty="0">
                <a:solidFill>
                  <a:srgbClr val="000000"/>
                </a:solidFill>
                <a:latin typeface="Times New Roman"/>
                <a:ea typeface="Tahoma"/>
                <a:cs typeface="Times New Roman"/>
              </a:rPr>
              <a:t>на 100 тысяч населения, за 2015г. РФ – 9,2 на 100 т.н.). </a:t>
            </a:r>
          </a:p>
          <a:p>
            <a:pPr marL="342900" algn="just">
              <a:lnSpc>
                <a:spcPct val="115000"/>
              </a:lnSpc>
              <a:spcBef>
                <a:spcPct val="20000"/>
              </a:spcBef>
              <a:tabLst>
                <a:tab pos="180340" algn="l"/>
                <a:tab pos="630555" algn="l"/>
              </a:tabLs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Данный проект направлен на усиление взаимодействия с Министерствами и ведомствами, муниципальными образованиями в решении проблемы снижения заболеваемости и смертности от туберкулеза.</a:t>
            </a:r>
          </a:p>
          <a:p>
            <a:pPr marL="342900" algn="just">
              <a:lnSpc>
                <a:spcPct val="115000"/>
              </a:lnSpc>
              <a:spcBef>
                <a:spcPct val="20000"/>
              </a:spcBef>
              <a:tabLst>
                <a:tab pos="180340" algn="l"/>
                <a:tab pos="630555" algn="l"/>
              </a:tabLst>
            </a:pPr>
            <a:endParaRPr lang="ru-RU" sz="16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61331863"/>
              </p:ext>
            </p:extLst>
          </p:nvPr>
        </p:nvGraphicFramePr>
        <p:xfrm>
          <a:off x="1201024" y="3861048"/>
          <a:ext cx="741682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93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val 3"/>
          <p:cNvSpPr>
            <a:spLocks noChangeArrowheads="1"/>
          </p:cNvSpPr>
          <p:nvPr/>
        </p:nvSpPr>
        <p:spPr bwMode="gray">
          <a:xfrm>
            <a:off x="1043608" y="1357314"/>
            <a:ext cx="6624736" cy="5500687"/>
          </a:xfrm>
          <a:prstGeom prst="ellipse">
            <a:avLst/>
          </a:prstGeom>
          <a:solidFill>
            <a:srgbClr val="80808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78" name="Oval 4"/>
          <p:cNvSpPr>
            <a:spLocks noChangeArrowheads="1"/>
          </p:cNvSpPr>
          <p:nvPr/>
        </p:nvSpPr>
        <p:spPr bwMode="gray">
          <a:xfrm>
            <a:off x="2750334" y="1857366"/>
            <a:ext cx="3321844" cy="4500563"/>
          </a:xfrm>
          <a:prstGeom prst="ellipse">
            <a:avLst/>
          </a:prstGeom>
          <a:gradFill rotWithShape="1">
            <a:gsLst>
              <a:gs pos="0">
                <a:srgbClr val="A1A1A1"/>
              </a:gs>
              <a:gs pos="50000">
                <a:srgbClr val="FFFFFF"/>
              </a:gs>
              <a:gs pos="100000">
                <a:srgbClr val="A1A1A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79" name="AutoShape 2"/>
          <p:cNvSpPr>
            <a:spLocks noChangeArrowheads="1"/>
          </p:cNvSpPr>
          <p:nvPr/>
        </p:nvSpPr>
        <p:spPr bwMode="ltGray">
          <a:xfrm rot="5400000">
            <a:off x="3374930" y="428141"/>
            <a:ext cx="1590444" cy="2839642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24581" name="Group 9"/>
          <p:cNvGrpSpPr>
            <a:grpSpLocks/>
          </p:cNvGrpSpPr>
          <p:nvPr/>
        </p:nvGrpSpPr>
        <p:grpSpPr bwMode="auto">
          <a:xfrm>
            <a:off x="3232537" y="2643182"/>
            <a:ext cx="2357438" cy="2586018"/>
            <a:chOff x="708" y="2203"/>
            <a:chExt cx="751" cy="741"/>
          </a:xfrm>
        </p:grpSpPr>
        <p:sp>
          <p:nvSpPr>
            <p:cNvPr id="24606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solidFill>
              <a:srgbClr val="FF6600"/>
            </a:solidFill>
            <a:ln w="38100" algn="ctr">
              <a:solidFill>
                <a:srgbClr val="F8F8F8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24607" name="Picture 11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2" name="Group 9"/>
          <p:cNvGrpSpPr>
            <a:grpSpLocks/>
          </p:cNvGrpSpPr>
          <p:nvPr/>
        </p:nvGrpSpPr>
        <p:grpSpPr bwMode="auto">
          <a:xfrm>
            <a:off x="791585" y="4214830"/>
            <a:ext cx="3204351" cy="2233613"/>
            <a:chOff x="708" y="2203"/>
            <a:chExt cx="751" cy="741"/>
          </a:xfrm>
        </p:grpSpPr>
        <p:sp>
          <p:nvSpPr>
            <p:cNvPr id="24604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solidFill>
              <a:srgbClr val="00B050"/>
            </a:solidFill>
            <a:ln w="38100" algn="ctr">
              <a:solidFill>
                <a:srgbClr val="F8F8F8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24605" name="Picture 11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4583" name="Group 9"/>
          <p:cNvGrpSpPr>
            <a:grpSpLocks/>
          </p:cNvGrpSpPr>
          <p:nvPr/>
        </p:nvGrpSpPr>
        <p:grpSpPr bwMode="auto">
          <a:xfrm>
            <a:off x="5542854" y="3766931"/>
            <a:ext cx="3223562" cy="2651814"/>
            <a:chOff x="697" y="2165"/>
            <a:chExt cx="799" cy="779"/>
          </a:xfrm>
        </p:grpSpPr>
        <p:sp>
          <p:nvSpPr>
            <p:cNvPr id="24602" name="Oval 10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solidFill>
              <a:srgbClr val="7030A0"/>
            </a:solidFill>
            <a:ln w="38100" algn="ctr">
              <a:solidFill>
                <a:srgbClr val="F8F8F8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24603" name="Picture 11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697" y="2165"/>
              <a:ext cx="799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Box 22"/>
          <p:cNvSpPr txBox="1"/>
          <p:nvPr/>
        </p:nvSpPr>
        <p:spPr>
          <a:xfrm>
            <a:off x="4304107" y="3000374"/>
            <a:ext cx="36420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7395" y="4500582"/>
            <a:ext cx="321469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12274" y="4214827"/>
            <a:ext cx="268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4591" name="Прямоугольник 27"/>
          <p:cNvSpPr>
            <a:spLocks noChangeArrowheads="1"/>
          </p:cNvSpPr>
          <p:nvPr/>
        </p:nvSpPr>
        <p:spPr bwMode="auto">
          <a:xfrm>
            <a:off x="3232537" y="3571876"/>
            <a:ext cx="24353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мероприятий по профилактике и раннему выявлению туберкулеза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20072" y="4725154"/>
            <a:ext cx="34267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овышение  эффективности лечения больных туберкулезом.</a:t>
            </a:r>
          </a:p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Усовершенствование мероприятий по медицинской реабилитации больных туберкулезом</a:t>
            </a:r>
          </a:p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мер, направленных на социальную поддержку и социальную реабилитацию больных туберкулезом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53598" y="5000636"/>
            <a:ext cx="30423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Усовершенствование мероприятий по повышению квалификации и социальной поддержке работников противотуберкулезной службы</a:t>
            </a:r>
            <a:endParaRPr lang="ru-RU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6" name="Text Box 5"/>
          <p:cNvSpPr txBox="1">
            <a:spLocks noChangeArrowheads="1"/>
          </p:cNvSpPr>
          <p:nvPr/>
        </p:nvSpPr>
        <p:spPr bwMode="gray">
          <a:xfrm>
            <a:off x="2627784" y="1857370"/>
            <a:ext cx="351039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смертности от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туберкулеза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2017 году – 35,0 на 100 т.н.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2018 году – 34,0 на 100 т.н.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7" name="TextBox 35"/>
          <p:cNvSpPr txBox="1">
            <a:spLocks noChangeArrowheads="1"/>
          </p:cNvSpPr>
          <p:nvPr/>
        </p:nvSpPr>
        <p:spPr bwMode="auto">
          <a:xfrm>
            <a:off x="3708872" y="1285871"/>
            <a:ext cx="13491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571413" y="158928"/>
            <a:ext cx="5918485" cy="6469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и задачи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" descr="C:\Users\Marolovna\Desktop\мои документы\romash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278" y="7060"/>
            <a:ext cx="1068938" cy="142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Объект 3"/>
          <p:cNvSpPr txBox="1">
            <a:spLocks/>
          </p:cNvSpPr>
          <p:nvPr/>
        </p:nvSpPr>
        <p:spPr>
          <a:xfrm>
            <a:off x="7974378" y="-171400"/>
            <a:ext cx="1296144" cy="1811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ОСТАНОВИМ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ТУБЕРКУЛЁЗ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ВМЕСТЕ!</a:t>
            </a:r>
            <a:endParaRPr lang="ru-RU" sz="1500" b="1" i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3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554" y="55344"/>
            <a:ext cx="784304" cy="10248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846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BE02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sz="3200" i="1" dirty="0">
              <a:solidFill>
                <a:srgbClr val="BE02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006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Совершенствование взаимодействия медицинских учреждений с министерствами и ведомствами, участвующими в проекте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2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сплошного ФГ-обследования организованного и неорганизованного населения.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Проведение мероприятий по медицинской реабилитации больных туберкулезом.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Принятие губернаторского проекта по социальной поддержке больных туберкулезом.</a:t>
            </a:r>
          </a:p>
          <a:p>
            <a:pPr lvl="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Проведение влажных обработок и приобретение бактерицидных ламп в местах массового скопления населения.</a:t>
            </a:r>
            <a:endParaRPr lang="ru-RU" sz="2200" dirty="0">
              <a:solidFill>
                <a:srgbClr val="1F497D">
                  <a:lumMod val="50000"/>
                </a:srgbClr>
              </a:solidFill>
            </a:endParaRP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2758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976664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Открытие дополнительных санаторных групп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Улучшение качества питания больных туберкулезом в стационарах.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Трудоустройство контингентов, освобождающихся из пенитенциарных учреждений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фондов социальной помощи больным туберкулезом на муниципальном уровне.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Оказание социальной поддержки работников противотуберкулезной службы.</a:t>
            </a:r>
            <a:endParaRPr lang="ru-RU" sz="2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7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646" y="404664"/>
            <a:ext cx="6372708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проекта 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916832"/>
            <a:ext cx="7831782" cy="367240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мероприятий по профилактике и  раннему выявлению туберкулеза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75,2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лечения больных туберкулезом –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86,7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мер, направленных на социальную поддержку и социальную реабилитацию больных туберкулезом –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8,0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Усовершенствование мероприятий по повышению квалификации и социальной поддержке работников противотуберкулезной службы –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11,2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pic>
        <p:nvPicPr>
          <p:cNvPr id="5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0772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78" y="-64143"/>
            <a:ext cx="1169622" cy="140491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974378" y="260648"/>
            <a:ext cx="116962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1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ОСТАНОВИМ</a:t>
            </a:r>
          </a:p>
          <a:p>
            <a:pPr lvl="0" algn="ctr">
              <a:spcBef>
                <a:spcPct val="0"/>
              </a:spcBef>
            </a:pPr>
            <a:r>
              <a:rPr lang="ru-RU" sz="1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ТУБЕРКУЛЁЗ</a:t>
            </a:r>
          </a:p>
          <a:p>
            <a:pPr lvl="0" algn="ctr">
              <a:spcBef>
                <a:spcPct val="0"/>
              </a:spcBef>
            </a:pPr>
            <a:r>
              <a:rPr lang="ru-RU" sz="15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ВМЕСТЕ!</a:t>
            </a:r>
          </a:p>
        </p:txBody>
      </p:sp>
    </p:spTree>
    <p:extLst>
      <p:ext uri="{BB962C8B-B14F-4D97-AF65-F5344CB8AC3E}">
        <p14:creationId xmlns:p14="http://schemas.microsoft.com/office/powerpoint/2010/main" val="214654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1440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приоритетного проекта: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73692"/>
              </p:ext>
            </p:extLst>
          </p:nvPr>
        </p:nvGraphicFramePr>
        <p:xfrm>
          <a:off x="179512" y="908717"/>
          <a:ext cx="8785225" cy="55736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180"/>
                <a:gridCol w="4824536"/>
                <a:gridCol w="1080120"/>
                <a:gridCol w="1080120"/>
                <a:gridCol w="1296269"/>
              </a:tblGrid>
              <a:tr h="463184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проекта, мероприятия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 реализации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6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лекарственных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6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оборудования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116,9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4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Открытие дополнительных санаторных групп на 230 мест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4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дезинфекционных средств для влажных обработок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4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сплошного ФГ-обследования населения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4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туберкулином с 2ТЕ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Диаскинтестом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6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Улучшение питания больных туберкулезом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63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 финансовых средств на проезд больных в санатории федерального и регионального значения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577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750134"/>
              </p:ext>
            </p:extLst>
          </p:nvPr>
        </p:nvGraphicFramePr>
        <p:xfrm>
          <a:off x="179512" y="620687"/>
          <a:ext cx="8784976" cy="53285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04751"/>
                <a:gridCol w="4751833"/>
                <a:gridCol w="1080120"/>
                <a:gridCol w="1080120"/>
                <a:gridCol w="1368152"/>
              </a:tblGrid>
              <a:tr h="55211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проекта, мероприятия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 реализации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69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 информационных технологий: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69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медицинских работников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69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работников противотуберкулезной службы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185,2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315,9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695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185,2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315,9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1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45586" y="1484784"/>
            <a:ext cx="78848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77636" y="185894"/>
            <a:ext cx="6120351" cy="646986"/>
          </a:xfrm>
          <a:prstGeom prst="round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Marolovna\Desktop\мои документы\romash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278" y="7060"/>
            <a:ext cx="1068938" cy="142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3"/>
          <p:cNvSpPr txBox="1">
            <a:spLocks/>
          </p:cNvSpPr>
          <p:nvPr/>
        </p:nvSpPr>
        <p:spPr>
          <a:xfrm>
            <a:off x="7974378" y="-171400"/>
            <a:ext cx="1296144" cy="1811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ОСТАНОВИМ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ТУБЕРКУЛЁЗ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sz="1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ВМЕСТЕ!</a:t>
            </a:r>
            <a:endParaRPr lang="ru-RU" sz="1500" b="1" i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6" descr="Картинки по запросу герб республики ты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20" y="48768"/>
            <a:ext cx="768344" cy="1003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672881"/>
              </p:ext>
            </p:extLst>
          </p:nvPr>
        </p:nvGraphicFramePr>
        <p:xfrm>
          <a:off x="467545" y="1746391"/>
          <a:ext cx="8154908" cy="4825481"/>
        </p:xfrm>
        <a:graphic>
          <a:graphicData uri="http://schemas.openxmlformats.org/drawingml/2006/table">
            <a:tbl>
              <a:tblPr firstRow="1" bandRow="1"/>
              <a:tblGrid>
                <a:gridCol w="668541"/>
                <a:gridCol w="1661432"/>
                <a:gridCol w="1164987"/>
                <a:gridCol w="1164987"/>
                <a:gridCol w="1164987"/>
                <a:gridCol w="1164987"/>
                <a:gridCol w="1164987"/>
              </a:tblGrid>
              <a:tr h="16296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целевого индикатора    (показателя)</a:t>
                      </a: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Ед. измерения</a:t>
                      </a: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2015г.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(фактический показатель)</a:t>
                      </a: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(фактический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показатель)</a:t>
                      </a: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(прогнозный показатель)</a:t>
                      </a: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2018г.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(прогнозный показатель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518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Смертность от туберкулеза</a:t>
                      </a: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100 т.н.</a:t>
                      </a: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45,7</a:t>
                      </a: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518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Общая заболеваемость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т.н.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161,6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164,0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155,0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16296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07" marR="34007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Клиническое излечение больных туберкулезом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30,5</a:t>
                      </a: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31,5</a:t>
                      </a: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32,5</a:t>
                      </a: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34,0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007" marR="34007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97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937</Words>
  <Application>Microsoft Office PowerPoint</Application>
  <PresentationFormat>Экран (4:3)</PresentationFormat>
  <Paragraphs>232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приоритетный проект  «Остановим туберкулез вместе!»   (Основные меры по снижению смертности от туберкулеза в Республике Тыва на 2017-2018 годы)   </vt:lpstr>
      <vt:lpstr>Презентация PowerPoint</vt:lpstr>
      <vt:lpstr>Презентация PowerPoint</vt:lpstr>
      <vt:lpstr>Задачи проекта:</vt:lpstr>
      <vt:lpstr>Презентация PowerPoint</vt:lpstr>
      <vt:lpstr>Бюджет проекта </vt:lpstr>
      <vt:lpstr>Бюджет приоритетного проекта:</vt:lpstr>
      <vt:lpstr>Презентация PowerPoint</vt:lpstr>
      <vt:lpstr>Презентация PowerPoint</vt:lpstr>
      <vt:lpstr>Результаты проекта:</vt:lpstr>
      <vt:lpstr>Презентация PowerPoint</vt:lpstr>
      <vt:lpstr>Реестр рисков приоритетного проекта</vt:lpstr>
      <vt:lpstr>Реестр возможностей приоритетного проекта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приоритетный проект  «Остановим туберкулез вместе!»   (Основные меры по снижению смертности от туберкулеза в Республике Тыва на 2017-2018 годы)   </dc:title>
  <dc:creator>Ананды Л.М.</dc:creator>
  <cp:lastModifiedBy>Marolovna</cp:lastModifiedBy>
  <cp:revision>1</cp:revision>
  <dcterms:created xsi:type="dcterms:W3CDTF">2017-05-17T09:31:06Z</dcterms:created>
  <dcterms:modified xsi:type="dcterms:W3CDTF">2017-05-17T09:40:27Z</dcterms:modified>
</cp:coreProperties>
</file>