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7" r:id="rId2"/>
    <p:sldId id="269" r:id="rId3"/>
    <p:sldId id="270" r:id="rId4"/>
    <p:sldId id="271" r:id="rId5"/>
    <p:sldId id="272" r:id="rId6"/>
    <p:sldId id="273" r:id="rId7"/>
    <p:sldId id="268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3366FF"/>
    <a:srgbClr val="FF00FF"/>
    <a:srgbClr val="CCFF33"/>
    <a:srgbClr val="FFFF00"/>
    <a:srgbClr val="FFFF66"/>
    <a:srgbClr val="F9F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9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1A20E-BADA-4F14-A607-44CDF706EF7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D489FF-8287-4DDC-8F72-26FA4968449C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Срок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 09 февраля 2017 г. </a:t>
          </a:r>
          <a:endParaRPr lang="ru-RU" sz="105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BC1711-F910-4A3B-812F-CA6423D39807}" type="parTrans" cxnId="{DCEE524C-F0E8-4BB2-8D9E-D08B4A2DFF65}">
      <dgm:prSet/>
      <dgm:spPr/>
      <dgm:t>
        <a:bodyPr/>
        <a:lstStyle/>
        <a:p>
          <a:endParaRPr lang="ru-RU"/>
        </a:p>
      </dgm:t>
    </dgm:pt>
    <dgm:pt modelId="{2B56D145-4DED-440A-BA18-B910FBC28907}" type="sibTrans" cxnId="{DCEE524C-F0E8-4BB2-8D9E-D08B4A2DFF65}">
      <dgm:prSet/>
      <dgm:spPr>
        <a:solidFill>
          <a:srgbClr val="00B0F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307FF77B-16D1-40D3-964B-E37BDF1B4D2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медицинской помощи населению по профилю «онкология» в соответствии с  приказом МЗ РФ №915н от 15.11.2012г.</a:t>
          </a:r>
          <a:endParaRPr lang="ru-RU" sz="105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DAD9C-B386-42C6-8A20-33D96697A66C}" type="parTrans" cxnId="{CFF32C8B-4027-41FD-B564-05D94C2050F6}">
      <dgm:prSet/>
      <dgm:spPr/>
      <dgm:t>
        <a:bodyPr/>
        <a:lstStyle/>
        <a:p>
          <a:endParaRPr lang="ru-RU"/>
        </a:p>
      </dgm:t>
    </dgm:pt>
    <dgm:pt modelId="{97BA4EC7-36CB-48FA-88A8-2631C5379320}" type="sibTrans" cxnId="{CFF32C8B-4027-41FD-B564-05D94C2050F6}">
      <dgm:prSet/>
      <dgm:spPr/>
      <dgm:t>
        <a:bodyPr/>
        <a:lstStyle/>
        <a:p>
          <a:endParaRPr lang="ru-RU"/>
        </a:p>
      </dgm:t>
    </dgm:pt>
    <dgm:pt modelId="{A01924B4-2D6C-45CF-BE87-CA80F3AC15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Срок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12 июля 2017г</a:t>
          </a:r>
          <a:r>
            <a: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051F5-EFFD-481A-9CE7-8DE752DC080B}" type="parTrans" cxnId="{C35E8661-A75C-4BD8-9DE0-E8C548842906}">
      <dgm:prSet/>
      <dgm:spPr/>
      <dgm:t>
        <a:bodyPr/>
        <a:lstStyle/>
        <a:p>
          <a:endParaRPr lang="ru-RU"/>
        </a:p>
      </dgm:t>
    </dgm:pt>
    <dgm:pt modelId="{6D420E70-6168-4655-B296-EBB5288856FA}" type="sibTrans" cxnId="{C35E8661-A75C-4BD8-9DE0-E8C548842906}">
      <dgm:prSet/>
      <dgm:spPr>
        <a:solidFill>
          <a:srgbClr val="00B0F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633AD034-0FDF-4033-B09B-7FA1F668816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05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Оснащение реанимационного  и патологоанатомического отделений;</a:t>
          </a:r>
          <a:endParaRPr lang="ru-RU" sz="105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D0D160-073F-4471-85A0-2EC45F0BD851}" type="parTrans" cxnId="{DA619A5F-DF72-4263-BCEC-6C376BD3CB10}">
      <dgm:prSet/>
      <dgm:spPr/>
      <dgm:t>
        <a:bodyPr/>
        <a:lstStyle/>
        <a:p>
          <a:endParaRPr lang="ru-RU"/>
        </a:p>
      </dgm:t>
    </dgm:pt>
    <dgm:pt modelId="{4DD6358C-3E38-4038-A4AE-90804781CBE1}" type="sibTrans" cxnId="{DA619A5F-DF72-4263-BCEC-6C376BD3CB10}">
      <dgm:prSet/>
      <dgm:spPr/>
      <dgm:t>
        <a:bodyPr/>
        <a:lstStyle/>
        <a:p>
          <a:endParaRPr lang="ru-RU"/>
        </a:p>
      </dgm:t>
    </dgm:pt>
    <dgm:pt modelId="{812869AF-CE0F-405C-AF41-5DBE1B88C724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Срок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ежеквартально</a:t>
          </a:r>
        </a:p>
      </dgm:t>
    </dgm:pt>
    <dgm:pt modelId="{AB198126-5346-4C9E-BD2B-1E5F0FDF6D52}" type="parTrans" cxnId="{EF3A169C-68EA-4490-9331-05B2336D37EF}">
      <dgm:prSet/>
      <dgm:spPr/>
      <dgm:t>
        <a:bodyPr/>
        <a:lstStyle/>
        <a:p>
          <a:endParaRPr lang="ru-RU"/>
        </a:p>
      </dgm:t>
    </dgm:pt>
    <dgm:pt modelId="{C1EE7AE3-78A7-4694-834B-9BE60581F012}" type="sibTrans" cxnId="{EF3A169C-68EA-4490-9331-05B2336D37EF}">
      <dgm:prSet/>
      <dgm:spPr/>
      <dgm:t>
        <a:bodyPr/>
        <a:lstStyle/>
        <a:p>
          <a:endParaRPr lang="ru-RU"/>
        </a:p>
      </dgm:t>
    </dgm:pt>
    <dgm:pt modelId="{6F3F7AAF-FEA2-429E-9ACE-186693BDA17A}">
      <dgm:prSet phldrT="[Текст]" custT="1"/>
      <dgm:spPr>
        <a:solidFill>
          <a:srgbClr val="FFFF00"/>
        </a:solidFill>
      </dgm:spPr>
      <dgm:t>
        <a:bodyPr/>
        <a:lstStyle/>
        <a:p>
          <a:pPr algn="l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Проведение анализа деятельности медицинской организации по снижению смертности от ЗНО по Республике Тыва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27DDA63D-007D-4DE8-95D1-308C59A15CEC}" type="parTrans" cxnId="{28D649BB-3FB9-49EB-8C6E-62B6ACADD3A2}">
      <dgm:prSet/>
      <dgm:spPr/>
      <dgm:t>
        <a:bodyPr/>
        <a:lstStyle/>
        <a:p>
          <a:endParaRPr lang="ru-RU"/>
        </a:p>
      </dgm:t>
    </dgm:pt>
    <dgm:pt modelId="{DEF9C964-3F8C-402E-A9FD-6EDA16CF8CCF}" type="sibTrans" cxnId="{28D649BB-3FB9-49EB-8C6E-62B6ACADD3A2}">
      <dgm:prSet/>
      <dgm:spPr/>
      <dgm:t>
        <a:bodyPr/>
        <a:lstStyle/>
        <a:p>
          <a:endParaRPr lang="ru-RU"/>
        </a:p>
      </dgm:t>
    </dgm:pt>
    <dgm:pt modelId="{6EF40757-267F-455B-BC44-555296AED7F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05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Открытие патологоанатомического и  реанимационного отделении  п при ГБУЗ РТ «Ресонкодиспансер»;</a:t>
          </a:r>
          <a:endParaRPr lang="ru-RU" sz="105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19DC-82F8-40F0-A735-434473012ABB}" type="parTrans" cxnId="{8B9F2DE8-435F-465E-831A-FB306CAFCE44}">
      <dgm:prSet/>
      <dgm:spPr/>
      <dgm:t>
        <a:bodyPr/>
        <a:lstStyle/>
        <a:p>
          <a:endParaRPr lang="ru-RU"/>
        </a:p>
      </dgm:t>
    </dgm:pt>
    <dgm:pt modelId="{8497B90D-0546-4B59-BAE6-E82A26D6B138}" type="sibTrans" cxnId="{8B9F2DE8-435F-465E-831A-FB306CAFCE44}">
      <dgm:prSet/>
      <dgm:spPr/>
      <dgm:t>
        <a:bodyPr/>
        <a:lstStyle/>
        <a:p>
          <a:endParaRPr lang="ru-RU"/>
        </a:p>
      </dgm:t>
    </dgm:pt>
    <dgm:pt modelId="{AD4337E9-92FB-4E14-A3AD-E689E2152AB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ru-RU" sz="105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C5647E-7DA8-4510-BB92-84A2D36C1AB0}" type="parTrans" cxnId="{0251F9F4-40E6-41DB-B707-7B773F8AA931}">
      <dgm:prSet/>
      <dgm:spPr/>
      <dgm:t>
        <a:bodyPr/>
        <a:lstStyle/>
        <a:p>
          <a:endParaRPr lang="ru-RU"/>
        </a:p>
      </dgm:t>
    </dgm:pt>
    <dgm:pt modelId="{D9055FB8-3296-4E1A-B62F-D365150DBEBC}" type="sibTrans" cxnId="{0251F9F4-40E6-41DB-B707-7B773F8AA931}">
      <dgm:prSet/>
      <dgm:spPr/>
      <dgm:t>
        <a:bodyPr/>
        <a:lstStyle/>
        <a:p>
          <a:endParaRPr lang="ru-RU"/>
        </a:p>
      </dgm:t>
    </dgm:pt>
    <dgm:pt modelId="{80037E9C-DB58-4609-9D27-665B8B22BE0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расчет потребности в морфологической верификации ЗНО и реанимационных коек в ГБУЗ «Ресонкодиспансер»</a:t>
          </a:r>
          <a:endParaRPr lang="ru-RU" sz="105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40671B-6C0A-4039-ACC0-67FAA54175C3}" type="parTrans" cxnId="{D18D7FEC-EBBD-4221-B596-4654720B7B94}">
      <dgm:prSet/>
      <dgm:spPr/>
      <dgm:t>
        <a:bodyPr/>
        <a:lstStyle/>
        <a:p>
          <a:endParaRPr lang="ru-RU"/>
        </a:p>
      </dgm:t>
    </dgm:pt>
    <dgm:pt modelId="{A0CB114A-65F8-45EB-A26F-6015DD13B2FC}" type="sibTrans" cxnId="{D18D7FEC-EBBD-4221-B596-4654720B7B94}">
      <dgm:prSet/>
      <dgm:spPr/>
      <dgm:t>
        <a:bodyPr/>
        <a:lstStyle/>
        <a:p>
          <a:endParaRPr lang="ru-RU"/>
        </a:p>
      </dgm:t>
    </dgm:pt>
    <dgm:pt modelId="{E28D642C-0A44-4045-A673-7AE7E8689387}" type="pres">
      <dgm:prSet presAssocID="{8F51A20E-BADA-4F14-A607-44CDF706EF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D3BD4-84F7-456B-96EF-7534E44D2797}" type="pres">
      <dgm:prSet presAssocID="{8F51A20E-BADA-4F14-A607-44CDF706EF70}" presName="tSp" presStyleCnt="0"/>
      <dgm:spPr/>
    </dgm:pt>
    <dgm:pt modelId="{241913E7-1D6C-4F10-8F4F-D4129DB04971}" type="pres">
      <dgm:prSet presAssocID="{8F51A20E-BADA-4F14-A607-44CDF706EF70}" presName="bSp" presStyleCnt="0"/>
      <dgm:spPr/>
    </dgm:pt>
    <dgm:pt modelId="{58F5445B-B610-4187-BF2D-19EA7E5B913A}" type="pres">
      <dgm:prSet presAssocID="{8F51A20E-BADA-4F14-A607-44CDF706EF70}" presName="process" presStyleCnt="0"/>
      <dgm:spPr/>
    </dgm:pt>
    <dgm:pt modelId="{1961E4D3-3A1E-4868-AF5B-6C80843CD952}" type="pres">
      <dgm:prSet presAssocID="{A0D489FF-8287-4DDC-8F72-26FA4968449C}" presName="composite1" presStyleCnt="0"/>
      <dgm:spPr/>
    </dgm:pt>
    <dgm:pt modelId="{B7D1F9EE-AC81-4300-8635-1CC3564F1EBD}" type="pres">
      <dgm:prSet presAssocID="{A0D489FF-8287-4DDC-8F72-26FA4968449C}" presName="dummyNode1" presStyleLbl="node1" presStyleIdx="0" presStyleCnt="3"/>
      <dgm:spPr/>
    </dgm:pt>
    <dgm:pt modelId="{576F3680-4CD0-42BE-A01B-8CCEB168FA86}" type="pres">
      <dgm:prSet presAssocID="{A0D489FF-8287-4DDC-8F72-26FA4968449C}" presName="childNode1" presStyleLbl="bgAcc1" presStyleIdx="0" presStyleCnt="3" custScaleX="177888" custScaleY="260503" custLinFactNeighborX="8374" custLinFactNeighborY="-15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75C0B-34E7-48A8-9961-5F79B7D74FBF}" type="pres">
      <dgm:prSet presAssocID="{A0D489FF-8287-4DDC-8F72-26FA4968449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191C8-844E-4734-8B70-B40DF43F1188}" type="pres">
      <dgm:prSet presAssocID="{A0D489FF-8287-4DDC-8F72-26FA4968449C}" presName="parentNode1" presStyleLbl="node1" presStyleIdx="0" presStyleCnt="3" custScaleX="157270" custScaleY="150069" custLinFactY="78729" custLinFactNeighborX="-1033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6310F-F58F-4F15-A6C6-286CC0708712}" type="pres">
      <dgm:prSet presAssocID="{A0D489FF-8287-4DDC-8F72-26FA4968449C}" presName="connSite1" presStyleCnt="0"/>
      <dgm:spPr/>
    </dgm:pt>
    <dgm:pt modelId="{72D6DC99-EFEF-4FCB-BAC5-7F62ACBC4B6F}" type="pres">
      <dgm:prSet presAssocID="{2B56D145-4DED-440A-BA18-B910FBC28907}" presName="Name9" presStyleLbl="sibTrans2D1" presStyleIdx="0" presStyleCnt="2" custAng="0" custScaleX="49644" custScaleY="19613" custLinFactNeighborX="29609" custLinFactNeighborY="31132"/>
      <dgm:spPr>
        <a:prstGeom prst="curvedUpArrow">
          <a:avLst/>
        </a:prstGeom>
      </dgm:spPr>
      <dgm:t>
        <a:bodyPr/>
        <a:lstStyle/>
        <a:p>
          <a:endParaRPr lang="ru-RU"/>
        </a:p>
      </dgm:t>
    </dgm:pt>
    <dgm:pt modelId="{0A1A25DD-D926-4841-8FE5-D38397D1017B}" type="pres">
      <dgm:prSet presAssocID="{A01924B4-2D6C-45CF-BE87-CA80F3AC15CB}" presName="composite2" presStyleCnt="0"/>
      <dgm:spPr/>
    </dgm:pt>
    <dgm:pt modelId="{03897DA7-9A88-4294-802E-CDC5F4A3EFBC}" type="pres">
      <dgm:prSet presAssocID="{A01924B4-2D6C-45CF-BE87-CA80F3AC15CB}" presName="dummyNode2" presStyleLbl="node1" presStyleIdx="0" presStyleCnt="3"/>
      <dgm:spPr/>
    </dgm:pt>
    <dgm:pt modelId="{14F47ECC-273A-4687-B892-4A48EEA3E3D5}" type="pres">
      <dgm:prSet presAssocID="{A01924B4-2D6C-45CF-BE87-CA80F3AC15CB}" presName="childNode2" presStyleLbl="bgAcc1" presStyleIdx="1" presStyleCnt="3" custScaleX="199081" custScaleY="20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F6370-3A6B-4061-9BC1-DF3E1824DD79}" type="pres">
      <dgm:prSet presAssocID="{A01924B4-2D6C-45CF-BE87-CA80F3AC15C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3B8C1-59DC-42FF-885B-240500B0ABB0}" type="pres">
      <dgm:prSet presAssocID="{A01924B4-2D6C-45CF-BE87-CA80F3AC15CB}" presName="parentNode2" presStyleLbl="node1" presStyleIdx="1" presStyleCnt="3" custScaleX="171575" custScaleY="183054" custLinFactY="-49044" custLinFactNeighborX="-184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66031-1707-4201-9341-B6B8D4CFBEBD}" type="pres">
      <dgm:prSet presAssocID="{A01924B4-2D6C-45CF-BE87-CA80F3AC15CB}" presName="connSite2" presStyleCnt="0"/>
      <dgm:spPr/>
    </dgm:pt>
    <dgm:pt modelId="{75B2176F-FA16-42CA-9CF0-116EA95A3A14}" type="pres">
      <dgm:prSet presAssocID="{6D420E70-6168-4655-B296-EBB5288856FA}" presName="Name18" presStyleLbl="sibTrans2D1" presStyleIdx="1" presStyleCnt="2" custAng="180000" custFlipVert="0" custScaleX="51196" custScaleY="27925" custLinFactNeighborX="26448" custLinFactNeighborY="-23045"/>
      <dgm:spPr>
        <a:prstGeom prst="circularArrow">
          <a:avLst/>
        </a:prstGeom>
      </dgm:spPr>
      <dgm:t>
        <a:bodyPr/>
        <a:lstStyle/>
        <a:p>
          <a:endParaRPr lang="ru-RU"/>
        </a:p>
      </dgm:t>
    </dgm:pt>
    <dgm:pt modelId="{330F876E-A25D-42F6-8201-E1D720653BE8}" type="pres">
      <dgm:prSet presAssocID="{812869AF-CE0F-405C-AF41-5DBE1B88C724}" presName="composite1" presStyleCnt="0"/>
      <dgm:spPr/>
    </dgm:pt>
    <dgm:pt modelId="{912874D7-EB0F-4272-AA45-C58CA5CFB43C}" type="pres">
      <dgm:prSet presAssocID="{812869AF-CE0F-405C-AF41-5DBE1B88C724}" presName="dummyNode1" presStyleLbl="node1" presStyleIdx="1" presStyleCnt="3"/>
      <dgm:spPr/>
    </dgm:pt>
    <dgm:pt modelId="{AB5EE4E5-277B-4FAC-AFDC-1F03799833EC}" type="pres">
      <dgm:prSet presAssocID="{812869AF-CE0F-405C-AF41-5DBE1B88C724}" presName="childNode1" presStyleLbl="bgAcc1" presStyleIdx="2" presStyleCnt="3" custScaleX="165168" custScaleY="186102" custLinFactNeighborX="685" custLinFactNeighborY="19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A231-A5B1-4667-85C8-1F810D2DF9D3}" type="pres">
      <dgm:prSet presAssocID="{812869AF-CE0F-405C-AF41-5DBE1B88C72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2DAB8-86AB-4075-97E9-ACCEE0A0775C}" type="pres">
      <dgm:prSet presAssocID="{812869AF-CE0F-405C-AF41-5DBE1B88C724}" presName="parentNode1" presStyleLbl="node1" presStyleIdx="2" presStyleCnt="3" custScaleX="143213" custScaleY="149738" custLinFactY="99185" custLinFactNeighborX="-1418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417D8-F322-4063-9698-EA8C6D153D86}" type="pres">
      <dgm:prSet presAssocID="{812869AF-CE0F-405C-AF41-5DBE1B88C724}" presName="connSite1" presStyleCnt="0"/>
      <dgm:spPr/>
    </dgm:pt>
  </dgm:ptLst>
  <dgm:cxnLst>
    <dgm:cxn modelId="{FF04A0C1-C4CF-4352-9667-5C7099DB4EB8}" type="presOf" srcId="{6EF40757-267F-455B-BC44-555296AED7F3}" destId="{14F47ECC-273A-4687-B892-4A48EEA3E3D5}" srcOrd="0" destOrd="1" presId="urn:microsoft.com/office/officeart/2005/8/layout/hProcess4"/>
    <dgm:cxn modelId="{EF3A169C-68EA-4490-9331-05B2336D37EF}" srcId="{8F51A20E-BADA-4F14-A607-44CDF706EF70}" destId="{812869AF-CE0F-405C-AF41-5DBE1B88C724}" srcOrd="2" destOrd="0" parTransId="{AB198126-5346-4C9E-BD2B-1E5F0FDF6D52}" sibTransId="{C1EE7AE3-78A7-4694-834B-9BE60581F012}"/>
    <dgm:cxn modelId="{CB2A0E52-737C-4A4A-82B9-3539B35179B3}" type="presOf" srcId="{633AD034-0FDF-4033-B09B-7FA1F668816B}" destId="{14F47ECC-273A-4687-B892-4A48EEA3E3D5}" srcOrd="0" destOrd="0" presId="urn:microsoft.com/office/officeart/2005/8/layout/hProcess4"/>
    <dgm:cxn modelId="{0251F9F4-40E6-41DB-B707-7B773F8AA931}" srcId="{A01924B4-2D6C-45CF-BE87-CA80F3AC15CB}" destId="{AD4337E9-92FB-4E14-A3AD-E689E2152AB4}" srcOrd="2" destOrd="0" parTransId="{43C5647E-7DA8-4510-BB92-84A2D36C1AB0}" sibTransId="{D9055FB8-3296-4E1A-B62F-D365150DBEBC}"/>
    <dgm:cxn modelId="{EEED5D6F-C434-4196-9313-1C43C097A1AF}" type="presOf" srcId="{80037E9C-DB58-4609-9D27-665B8B22BE02}" destId="{1D275C0B-34E7-48A8-9961-5F79B7D74FBF}" srcOrd="1" destOrd="1" presId="urn:microsoft.com/office/officeart/2005/8/layout/hProcess4"/>
    <dgm:cxn modelId="{5765A92D-967C-451D-B3C8-8C08FB47F711}" type="presOf" srcId="{AD4337E9-92FB-4E14-A3AD-E689E2152AB4}" destId="{3E6F6370-3A6B-4061-9BC1-DF3E1824DD79}" srcOrd="1" destOrd="2" presId="urn:microsoft.com/office/officeart/2005/8/layout/hProcess4"/>
    <dgm:cxn modelId="{FFFCD254-27E5-4445-A146-A280E10AA897}" type="presOf" srcId="{6F3F7AAF-FEA2-429E-9ACE-186693BDA17A}" destId="{AB5EE4E5-277B-4FAC-AFDC-1F03799833EC}" srcOrd="0" destOrd="0" presId="urn:microsoft.com/office/officeart/2005/8/layout/hProcess4"/>
    <dgm:cxn modelId="{35B86E2D-8003-4ACE-B7CE-F218123AE215}" type="presOf" srcId="{6F3F7AAF-FEA2-429E-9ACE-186693BDA17A}" destId="{6200A231-A5B1-4667-85C8-1F810D2DF9D3}" srcOrd="1" destOrd="0" presId="urn:microsoft.com/office/officeart/2005/8/layout/hProcess4"/>
    <dgm:cxn modelId="{7D56FBBA-6AF8-4D99-B060-6EBA51D45343}" type="presOf" srcId="{80037E9C-DB58-4609-9D27-665B8B22BE02}" destId="{576F3680-4CD0-42BE-A01B-8CCEB168FA86}" srcOrd="0" destOrd="1" presId="urn:microsoft.com/office/officeart/2005/8/layout/hProcess4"/>
    <dgm:cxn modelId="{6DF19E6C-3976-4935-9C7B-1DC7A6BE4257}" type="presOf" srcId="{6D420E70-6168-4655-B296-EBB5288856FA}" destId="{75B2176F-FA16-42CA-9CF0-116EA95A3A14}" srcOrd="0" destOrd="0" presId="urn:microsoft.com/office/officeart/2005/8/layout/hProcess4"/>
    <dgm:cxn modelId="{1009CBD8-A65A-41CD-8F64-BE82541C68FF}" type="presOf" srcId="{AD4337E9-92FB-4E14-A3AD-E689E2152AB4}" destId="{14F47ECC-273A-4687-B892-4A48EEA3E3D5}" srcOrd="0" destOrd="2" presId="urn:microsoft.com/office/officeart/2005/8/layout/hProcess4"/>
    <dgm:cxn modelId="{4DA04BAA-E770-469E-8684-4101BCB2E90F}" type="presOf" srcId="{812869AF-CE0F-405C-AF41-5DBE1B88C724}" destId="{A772DAB8-86AB-4075-97E9-ACCEE0A0775C}" srcOrd="0" destOrd="0" presId="urn:microsoft.com/office/officeart/2005/8/layout/hProcess4"/>
    <dgm:cxn modelId="{DCEE524C-F0E8-4BB2-8D9E-D08B4A2DFF65}" srcId="{8F51A20E-BADA-4F14-A607-44CDF706EF70}" destId="{A0D489FF-8287-4DDC-8F72-26FA4968449C}" srcOrd="0" destOrd="0" parTransId="{53BC1711-F910-4A3B-812F-CA6423D39807}" sibTransId="{2B56D145-4DED-440A-BA18-B910FBC28907}"/>
    <dgm:cxn modelId="{28D649BB-3FB9-49EB-8C6E-62B6ACADD3A2}" srcId="{812869AF-CE0F-405C-AF41-5DBE1B88C724}" destId="{6F3F7AAF-FEA2-429E-9ACE-186693BDA17A}" srcOrd="0" destOrd="0" parTransId="{27DDA63D-007D-4DE8-95D1-308C59A15CEC}" sibTransId="{DEF9C964-3F8C-402E-A9FD-6EDA16CF8CCF}"/>
    <dgm:cxn modelId="{F233A4FA-1847-462B-AD86-4185E59454C5}" type="presOf" srcId="{633AD034-0FDF-4033-B09B-7FA1F668816B}" destId="{3E6F6370-3A6B-4061-9BC1-DF3E1824DD79}" srcOrd="1" destOrd="0" presId="urn:microsoft.com/office/officeart/2005/8/layout/hProcess4"/>
    <dgm:cxn modelId="{1DE3C28F-75CC-420D-9EC3-2CCEC6540482}" type="presOf" srcId="{6EF40757-267F-455B-BC44-555296AED7F3}" destId="{3E6F6370-3A6B-4061-9BC1-DF3E1824DD79}" srcOrd="1" destOrd="1" presId="urn:microsoft.com/office/officeart/2005/8/layout/hProcess4"/>
    <dgm:cxn modelId="{DA619A5F-DF72-4263-BCEC-6C376BD3CB10}" srcId="{A01924B4-2D6C-45CF-BE87-CA80F3AC15CB}" destId="{633AD034-0FDF-4033-B09B-7FA1F668816B}" srcOrd="0" destOrd="0" parTransId="{03D0D160-073F-4471-85A0-2EC45F0BD851}" sibTransId="{4DD6358C-3E38-4038-A4AE-90804781CBE1}"/>
    <dgm:cxn modelId="{C35E8661-A75C-4BD8-9DE0-E8C548842906}" srcId="{8F51A20E-BADA-4F14-A607-44CDF706EF70}" destId="{A01924B4-2D6C-45CF-BE87-CA80F3AC15CB}" srcOrd="1" destOrd="0" parTransId="{ED8051F5-EFFD-481A-9CE7-8DE752DC080B}" sibTransId="{6D420E70-6168-4655-B296-EBB5288856FA}"/>
    <dgm:cxn modelId="{8B9F2DE8-435F-465E-831A-FB306CAFCE44}" srcId="{A01924B4-2D6C-45CF-BE87-CA80F3AC15CB}" destId="{6EF40757-267F-455B-BC44-555296AED7F3}" srcOrd="1" destOrd="0" parTransId="{D7EE19DC-82F8-40F0-A735-434473012ABB}" sibTransId="{8497B90D-0546-4B59-BAE6-E82A26D6B138}"/>
    <dgm:cxn modelId="{97796935-6C67-46A4-A795-29413363CE07}" type="presOf" srcId="{A0D489FF-8287-4DDC-8F72-26FA4968449C}" destId="{54D191C8-844E-4734-8B70-B40DF43F1188}" srcOrd="0" destOrd="0" presId="urn:microsoft.com/office/officeart/2005/8/layout/hProcess4"/>
    <dgm:cxn modelId="{B6C4A0D2-7388-4755-BBE5-5CEAA28BA79A}" type="presOf" srcId="{307FF77B-16D1-40D3-964B-E37BDF1B4D23}" destId="{1D275C0B-34E7-48A8-9961-5F79B7D74FBF}" srcOrd="1" destOrd="0" presId="urn:microsoft.com/office/officeart/2005/8/layout/hProcess4"/>
    <dgm:cxn modelId="{64433AE6-A19C-400C-85F7-D34D7A0AAD0A}" type="presOf" srcId="{A01924B4-2D6C-45CF-BE87-CA80F3AC15CB}" destId="{CC63B8C1-59DC-42FF-885B-240500B0ABB0}" srcOrd="0" destOrd="0" presId="urn:microsoft.com/office/officeart/2005/8/layout/hProcess4"/>
    <dgm:cxn modelId="{1F2010B5-C483-45D8-8433-A6094612A736}" type="presOf" srcId="{307FF77B-16D1-40D3-964B-E37BDF1B4D23}" destId="{576F3680-4CD0-42BE-A01B-8CCEB168FA86}" srcOrd="0" destOrd="0" presId="urn:microsoft.com/office/officeart/2005/8/layout/hProcess4"/>
    <dgm:cxn modelId="{D18D7FEC-EBBD-4221-B596-4654720B7B94}" srcId="{A0D489FF-8287-4DDC-8F72-26FA4968449C}" destId="{80037E9C-DB58-4609-9D27-665B8B22BE02}" srcOrd="1" destOrd="0" parTransId="{BC40671B-6C0A-4039-ACC0-67FAA54175C3}" sibTransId="{A0CB114A-65F8-45EB-A26F-6015DD13B2FC}"/>
    <dgm:cxn modelId="{EF6F8AF6-B8FE-4297-82FC-B62D9B7A2511}" type="presOf" srcId="{8F51A20E-BADA-4F14-A607-44CDF706EF70}" destId="{E28D642C-0A44-4045-A673-7AE7E8689387}" srcOrd="0" destOrd="0" presId="urn:microsoft.com/office/officeart/2005/8/layout/hProcess4"/>
    <dgm:cxn modelId="{CFF32C8B-4027-41FD-B564-05D94C2050F6}" srcId="{A0D489FF-8287-4DDC-8F72-26FA4968449C}" destId="{307FF77B-16D1-40D3-964B-E37BDF1B4D23}" srcOrd="0" destOrd="0" parTransId="{B9FDAD9C-B386-42C6-8A20-33D96697A66C}" sibTransId="{97BA4EC7-36CB-48FA-88A8-2631C5379320}"/>
    <dgm:cxn modelId="{EB71F9AC-5C92-4404-96A1-45E92A7947C3}" type="presOf" srcId="{2B56D145-4DED-440A-BA18-B910FBC28907}" destId="{72D6DC99-EFEF-4FCB-BAC5-7F62ACBC4B6F}" srcOrd="0" destOrd="0" presId="urn:microsoft.com/office/officeart/2005/8/layout/hProcess4"/>
    <dgm:cxn modelId="{8B04D871-505C-45F8-9830-729A567B7447}" type="presParOf" srcId="{E28D642C-0A44-4045-A673-7AE7E8689387}" destId="{7DAD3BD4-84F7-456B-96EF-7534E44D2797}" srcOrd="0" destOrd="0" presId="urn:microsoft.com/office/officeart/2005/8/layout/hProcess4"/>
    <dgm:cxn modelId="{55B4D434-7DE9-471B-9B3C-B4B3BFDA7579}" type="presParOf" srcId="{E28D642C-0A44-4045-A673-7AE7E8689387}" destId="{241913E7-1D6C-4F10-8F4F-D4129DB04971}" srcOrd="1" destOrd="0" presId="urn:microsoft.com/office/officeart/2005/8/layout/hProcess4"/>
    <dgm:cxn modelId="{8736273E-AB91-46A0-84C8-ECEB1A799DFC}" type="presParOf" srcId="{E28D642C-0A44-4045-A673-7AE7E8689387}" destId="{58F5445B-B610-4187-BF2D-19EA7E5B913A}" srcOrd="2" destOrd="0" presId="urn:microsoft.com/office/officeart/2005/8/layout/hProcess4"/>
    <dgm:cxn modelId="{5E2F3FEA-1226-44AB-9DB2-4E3103B5A99E}" type="presParOf" srcId="{58F5445B-B610-4187-BF2D-19EA7E5B913A}" destId="{1961E4D3-3A1E-4868-AF5B-6C80843CD952}" srcOrd="0" destOrd="0" presId="urn:microsoft.com/office/officeart/2005/8/layout/hProcess4"/>
    <dgm:cxn modelId="{FF364BDE-FBD3-4C2F-8AEF-25F7B98A576B}" type="presParOf" srcId="{1961E4D3-3A1E-4868-AF5B-6C80843CD952}" destId="{B7D1F9EE-AC81-4300-8635-1CC3564F1EBD}" srcOrd="0" destOrd="0" presId="urn:microsoft.com/office/officeart/2005/8/layout/hProcess4"/>
    <dgm:cxn modelId="{85322BAD-CFCB-419D-8167-EA3617BC8B95}" type="presParOf" srcId="{1961E4D3-3A1E-4868-AF5B-6C80843CD952}" destId="{576F3680-4CD0-42BE-A01B-8CCEB168FA86}" srcOrd="1" destOrd="0" presId="urn:microsoft.com/office/officeart/2005/8/layout/hProcess4"/>
    <dgm:cxn modelId="{FC576B07-1FE0-452A-A182-8C033A1B5497}" type="presParOf" srcId="{1961E4D3-3A1E-4868-AF5B-6C80843CD952}" destId="{1D275C0B-34E7-48A8-9961-5F79B7D74FBF}" srcOrd="2" destOrd="0" presId="urn:microsoft.com/office/officeart/2005/8/layout/hProcess4"/>
    <dgm:cxn modelId="{2A16287E-50BF-4031-9745-FE83565DCE68}" type="presParOf" srcId="{1961E4D3-3A1E-4868-AF5B-6C80843CD952}" destId="{54D191C8-844E-4734-8B70-B40DF43F1188}" srcOrd="3" destOrd="0" presId="urn:microsoft.com/office/officeart/2005/8/layout/hProcess4"/>
    <dgm:cxn modelId="{E98C0AFE-BA92-404D-A69D-16421A9132A1}" type="presParOf" srcId="{1961E4D3-3A1E-4868-AF5B-6C80843CD952}" destId="{6E56310F-F58F-4F15-A6C6-286CC0708712}" srcOrd="4" destOrd="0" presId="urn:microsoft.com/office/officeart/2005/8/layout/hProcess4"/>
    <dgm:cxn modelId="{C61A1372-A385-40A6-8AA4-3B12751A0076}" type="presParOf" srcId="{58F5445B-B610-4187-BF2D-19EA7E5B913A}" destId="{72D6DC99-EFEF-4FCB-BAC5-7F62ACBC4B6F}" srcOrd="1" destOrd="0" presId="urn:microsoft.com/office/officeart/2005/8/layout/hProcess4"/>
    <dgm:cxn modelId="{B5535CA2-353A-47FE-93B0-9F7C1A75CD93}" type="presParOf" srcId="{58F5445B-B610-4187-BF2D-19EA7E5B913A}" destId="{0A1A25DD-D926-4841-8FE5-D38397D1017B}" srcOrd="2" destOrd="0" presId="urn:microsoft.com/office/officeart/2005/8/layout/hProcess4"/>
    <dgm:cxn modelId="{F09A10D3-A79C-4742-813B-56625964BFE1}" type="presParOf" srcId="{0A1A25DD-D926-4841-8FE5-D38397D1017B}" destId="{03897DA7-9A88-4294-802E-CDC5F4A3EFBC}" srcOrd="0" destOrd="0" presId="urn:microsoft.com/office/officeart/2005/8/layout/hProcess4"/>
    <dgm:cxn modelId="{8D3FB9AB-7272-412F-B303-ECBA53F5A990}" type="presParOf" srcId="{0A1A25DD-D926-4841-8FE5-D38397D1017B}" destId="{14F47ECC-273A-4687-B892-4A48EEA3E3D5}" srcOrd="1" destOrd="0" presId="urn:microsoft.com/office/officeart/2005/8/layout/hProcess4"/>
    <dgm:cxn modelId="{46C1C1FE-4DD5-449F-9B70-580B0DF7C9C0}" type="presParOf" srcId="{0A1A25DD-D926-4841-8FE5-D38397D1017B}" destId="{3E6F6370-3A6B-4061-9BC1-DF3E1824DD79}" srcOrd="2" destOrd="0" presId="urn:microsoft.com/office/officeart/2005/8/layout/hProcess4"/>
    <dgm:cxn modelId="{67F878AD-6CE5-486C-95FD-56FB6BFEF6DD}" type="presParOf" srcId="{0A1A25DD-D926-4841-8FE5-D38397D1017B}" destId="{CC63B8C1-59DC-42FF-885B-240500B0ABB0}" srcOrd="3" destOrd="0" presId="urn:microsoft.com/office/officeart/2005/8/layout/hProcess4"/>
    <dgm:cxn modelId="{CE9D1C6E-5C63-41E6-8DF1-DA1B472EA180}" type="presParOf" srcId="{0A1A25DD-D926-4841-8FE5-D38397D1017B}" destId="{3ED66031-1707-4201-9341-B6B8D4CFBEBD}" srcOrd="4" destOrd="0" presId="urn:microsoft.com/office/officeart/2005/8/layout/hProcess4"/>
    <dgm:cxn modelId="{58105799-9E4B-40A1-8ACA-EAEAD7155ABE}" type="presParOf" srcId="{58F5445B-B610-4187-BF2D-19EA7E5B913A}" destId="{75B2176F-FA16-42CA-9CF0-116EA95A3A14}" srcOrd="3" destOrd="0" presId="urn:microsoft.com/office/officeart/2005/8/layout/hProcess4"/>
    <dgm:cxn modelId="{957F1831-CB9F-4AB3-850F-AD9829E51792}" type="presParOf" srcId="{58F5445B-B610-4187-BF2D-19EA7E5B913A}" destId="{330F876E-A25D-42F6-8201-E1D720653BE8}" srcOrd="4" destOrd="0" presId="urn:microsoft.com/office/officeart/2005/8/layout/hProcess4"/>
    <dgm:cxn modelId="{4346F6DD-F293-42DC-BCB3-FE74DFB68DD9}" type="presParOf" srcId="{330F876E-A25D-42F6-8201-E1D720653BE8}" destId="{912874D7-EB0F-4272-AA45-C58CA5CFB43C}" srcOrd="0" destOrd="0" presId="urn:microsoft.com/office/officeart/2005/8/layout/hProcess4"/>
    <dgm:cxn modelId="{FD2B021A-5CEC-4AF8-8BB2-9750EE6678AC}" type="presParOf" srcId="{330F876E-A25D-42F6-8201-E1D720653BE8}" destId="{AB5EE4E5-277B-4FAC-AFDC-1F03799833EC}" srcOrd="1" destOrd="0" presId="urn:microsoft.com/office/officeart/2005/8/layout/hProcess4"/>
    <dgm:cxn modelId="{D385C9F6-1084-4B4B-AEAF-9F3921F07006}" type="presParOf" srcId="{330F876E-A25D-42F6-8201-E1D720653BE8}" destId="{6200A231-A5B1-4667-85C8-1F810D2DF9D3}" srcOrd="2" destOrd="0" presId="urn:microsoft.com/office/officeart/2005/8/layout/hProcess4"/>
    <dgm:cxn modelId="{D3B721F0-CEB4-44CE-AEC8-E8A3730F10F0}" type="presParOf" srcId="{330F876E-A25D-42F6-8201-E1D720653BE8}" destId="{A772DAB8-86AB-4075-97E9-ACCEE0A0775C}" srcOrd="3" destOrd="0" presId="urn:microsoft.com/office/officeart/2005/8/layout/hProcess4"/>
    <dgm:cxn modelId="{995E5B31-7064-407F-A8A3-462B244BA35E}" type="presParOf" srcId="{330F876E-A25D-42F6-8201-E1D720653BE8}" destId="{B7D417D8-F322-4063-9698-EA8C6D153D8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F3680-4CD0-42BE-A01B-8CCEB168FA86}">
      <dsp:nvSpPr>
        <dsp:cNvPr id="0" name=""/>
        <dsp:cNvSpPr/>
      </dsp:nvSpPr>
      <dsp:spPr>
        <a:xfrm>
          <a:off x="93698" y="196675"/>
          <a:ext cx="1943553" cy="234750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медицинской помощи населению по профилю «онкология» в соответствии с  приказом МЗ РФ №915н от 15.11.2012г.</a:t>
          </a:r>
          <a:endParaRPr lang="ru-RU" sz="105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расчет потребности в морфологической верификации ЗНО и реанимационных коек в ГБУЗ «Ресонкодиспансер»</a:t>
          </a:r>
          <a:endParaRPr lang="ru-RU" sz="105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721" y="250698"/>
        <a:ext cx="1835507" cy="1736422"/>
      </dsp:txXfrm>
    </dsp:sp>
    <dsp:sp modelId="{72D6DC99-EFEF-4FCB-BAC5-7F62ACBC4B6F}">
      <dsp:nvSpPr>
        <dsp:cNvPr id="0" name=""/>
        <dsp:cNvSpPr/>
      </dsp:nvSpPr>
      <dsp:spPr>
        <a:xfrm>
          <a:off x="1919816" y="2530619"/>
          <a:ext cx="1233543" cy="487339"/>
        </a:xfrm>
        <a:prstGeom prst="curvedUpArrow">
          <a:avLst/>
        </a:prstGeom>
        <a:solidFill>
          <a:srgbClr val="00B0F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191C8-844E-4734-8B70-B40DF43F1188}">
      <dsp:nvSpPr>
        <dsp:cNvPr id="0" name=""/>
        <dsp:cNvSpPr/>
      </dsp:nvSpPr>
      <dsp:spPr>
        <a:xfrm>
          <a:off x="292034" y="2360022"/>
          <a:ext cx="1527366" cy="5795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Срок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 09 февраля 2017 г. </a:t>
          </a:r>
          <a:endParaRPr lang="ru-RU" sz="105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9009" y="2376997"/>
        <a:ext cx="1493416" cy="545622"/>
      </dsp:txXfrm>
    </dsp:sp>
    <dsp:sp modelId="{14F47ECC-273A-4687-B892-4A48EEA3E3D5}">
      <dsp:nvSpPr>
        <dsp:cNvPr id="0" name=""/>
        <dsp:cNvSpPr/>
      </dsp:nvSpPr>
      <dsp:spPr>
        <a:xfrm>
          <a:off x="2138088" y="564670"/>
          <a:ext cx="2175102" cy="188861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Оснащение реанимационного  и патологоанатомического отделений;</a:t>
          </a:r>
          <a:endParaRPr lang="ru-RU" sz="105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Открытие патологоанатомического и  реанимационного отделении  п при ГБУЗ РТ «Ресонкодиспансер»;</a:t>
          </a:r>
          <a:endParaRPr lang="ru-RU" sz="105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81550" y="1012836"/>
        <a:ext cx="2088178" cy="1396988"/>
      </dsp:txXfrm>
    </dsp:sp>
    <dsp:sp modelId="{75B2176F-FA16-42CA-9CF0-116EA95A3A14}">
      <dsp:nvSpPr>
        <dsp:cNvPr id="0" name=""/>
        <dsp:cNvSpPr/>
      </dsp:nvSpPr>
      <dsp:spPr>
        <a:xfrm rot="180000">
          <a:off x="4026720" y="176661"/>
          <a:ext cx="1373487" cy="749172"/>
        </a:xfrm>
        <a:prstGeom prst="circularArrow">
          <a:avLst/>
        </a:prstGeom>
        <a:solidFill>
          <a:srgbClr val="00B0F0"/>
        </a:solid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3B8C1-59DC-42FF-885B-240500B0ABB0}">
      <dsp:nvSpPr>
        <dsp:cNvPr id="0" name=""/>
        <dsp:cNvSpPr/>
      </dsp:nvSpPr>
      <dsp:spPr>
        <a:xfrm>
          <a:off x="2394950" y="129311"/>
          <a:ext cx="1666293" cy="706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Срок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 12 июля 2017г</a:t>
          </a:r>
          <a:r>
            <a:rPr lang="ru-RU" sz="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15656" y="150017"/>
        <a:ext cx="1624881" cy="665550"/>
      </dsp:txXfrm>
    </dsp:sp>
    <dsp:sp modelId="{AB5EE4E5-277B-4FAC-AFDC-1F03799833EC}">
      <dsp:nvSpPr>
        <dsp:cNvPr id="0" name=""/>
        <dsp:cNvSpPr/>
      </dsp:nvSpPr>
      <dsp:spPr>
        <a:xfrm>
          <a:off x="4507725" y="846782"/>
          <a:ext cx="1804578" cy="167704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Проведение анализа деятельности медицинской организации по снижению смертности от ЗНО по Республике Тыва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6318" y="885375"/>
        <a:ext cx="1727392" cy="1240492"/>
      </dsp:txXfrm>
    </dsp:sp>
    <dsp:sp modelId="{A772DAB8-86AB-4075-97E9-ACCEE0A0775C}">
      <dsp:nvSpPr>
        <dsp:cNvPr id="0" name=""/>
        <dsp:cNvSpPr/>
      </dsp:nvSpPr>
      <dsp:spPr>
        <a:xfrm>
          <a:off x="4756679" y="2439662"/>
          <a:ext cx="1390848" cy="57829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Срок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ежеквартально</a:t>
          </a:r>
        </a:p>
      </dsp:txBody>
      <dsp:txXfrm>
        <a:off x="4773617" y="2456600"/>
        <a:ext cx="1356972" cy="544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86061-E971-4FA6-8DA7-1779E4140A7B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CE094-800C-482A-A11A-2A8D215099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2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2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0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6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1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8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2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9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4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0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17" y="3643439"/>
            <a:ext cx="3214710" cy="27465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Этапы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  проекта: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194596"/>
              </p:ext>
            </p:extLst>
          </p:nvPr>
        </p:nvGraphicFramePr>
        <p:xfrm>
          <a:off x="71728" y="3840042"/>
          <a:ext cx="6312304" cy="301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3769" y="619517"/>
            <a:ext cx="97565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смертности от онкологических заболеваний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2017 году –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112,0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100тыс.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Базовое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118,9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Описание модели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                  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8452" y="5610218"/>
            <a:ext cx="52644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Донгак</a:t>
            </a:r>
            <a:r>
              <a:rPr lang="ru-RU" sz="1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О.Э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министр здравоохранения РТ,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Монгуш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Б.Д. – первый заместитель министра здравоохранения РТ,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Шивит-оол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А.А. главный врач ГБУЗ РТ «Ресонкодиспансер» 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главные врачи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 РТ (индикативные показатели).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535" y="1640056"/>
            <a:ext cx="11783432" cy="163704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 algn="just">
              <a:buFontTx/>
              <a:buChar char="-"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8212" y="120736"/>
            <a:ext cx="8834413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специализированной онкологической помощи населению Республики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Тыва</a:t>
            </a:r>
          </a:p>
        </p:txBody>
      </p:sp>
      <p:pic>
        <p:nvPicPr>
          <p:cNvPr id="24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3352" y="142852"/>
            <a:ext cx="730417" cy="715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8760296" y="3401507"/>
            <a:ext cx="1990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проекта: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3265" y="3643439"/>
            <a:ext cx="55187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1.Приобретение медицинского оборудования: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8 150,0 тыс. рублей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счет ФОМС);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Приобретение медицинского оборудования: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4 700,0 тыс. рублей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(республиканский бюджет);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медицинского персонала: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400,0 тыс. рублей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(ФОМС);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4.Ремонт помещений реанимационного 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патологоанатомического отделений: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1 500,0 тыс. рублей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(ФОМС).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52336"/>
              </p:ext>
            </p:extLst>
          </p:nvPr>
        </p:nvGraphicFramePr>
        <p:xfrm>
          <a:off x="409814" y="1674098"/>
          <a:ext cx="11639414" cy="1610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39414"/>
              </a:tblGrid>
              <a:tr h="1610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spc="5" dirty="0">
                          <a:effectLst/>
                          <a:latin typeface="Arial Black" panose="020B0A04020102020204" pitchFamily="34" charset="0"/>
                        </a:rPr>
                        <a:t>Открытие интраоперационной морфологической диагностики </a:t>
                      </a:r>
                      <a:r>
                        <a:rPr lang="ru-RU" sz="1000" b="1" dirty="0">
                          <a:effectLst/>
                          <a:latin typeface="Arial Black" panose="020B0A04020102020204" pitchFamily="34" charset="0"/>
                        </a:rPr>
                        <a:t>злокачественных </a:t>
                      </a:r>
                      <a:r>
                        <a:rPr lang="ru-RU" sz="1000" b="1" dirty="0" smtClean="0">
                          <a:effectLst/>
                          <a:latin typeface="Arial Black" panose="020B0A04020102020204" pitchFamily="34" charset="0"/>
                        </a:rPr>
                        <a:t>новообразований.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Arial Black" panose="020B0A04020102020204" pitchFamily="34" charset="0"/>
                        </a:rPr>
                        <a:t>Создание отделения реанимации и интенсивной терапии в ГБУЗ  РТ «Ресонкодиспансер»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улучшения качества оказания и обеспечения доступности квалифицированной медицинской помощи онкологическим больным Республики Тыва в соответствии с приказом МЗ РФ от 15.11.2012г. № 915н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Применение медицинского оборудования, соответствующего Порядком оказания медицинской помощи в реанимационном отделении,</a:t>
                      </a:r>
                      <a:r>
                        <a:rPr lang="ru-RU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позволит увеличить пятилетнюю выживаемость онкологических больных</a:t>
                      </a:r>
                      <a:endParaRPr lang="ru-RU" sz="1000" b="1" dirty="0" smtClean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898" y="37727"/>
            <a:ext cx="1511392" cy="156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809712" y="1285869"/>
            <a:ext cx="6357982" cy="2000264"/>
            <a:chOff x="752" y="1413"/>
            <a:chExt cx="1321" cy="294"/>
          </a:xfr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524000" y="1357314"/>
            <a:ext cx="6357938" cy="928687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b="1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8667751" y="1124744"/>
            <a:ext cx="1300163" cy="5340819"/>
          </a:xfrm>
          <a:prstGeom prst="upArrow">
            <a:avLst>
              <a:gd name="adj1" fmla="val 56361"/>
              <a:gd name="adj2" fmla="val 7833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6078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19199999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 rot="-5400000">
            <a:off x="7658497" y="3491310"/>
            <a:ext cx="519509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 негативных показателей </a:t>
            </a:r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1738282" y="3512544"/>
            <a:ext cx="6357982" cy="1428760"/>
            <a:chOff x="752" y="1413"/>
            <a:chExt cx="1321" cy="294"/>
          </a:xfr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1738282" y="5143512"/>
            <a:ext cx="6357982" cy="1428760"/>
            <a:chOff x="752" y="1413"/>
            <a:chExt cx="1321" cy="294"/>
          </a:xfr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095472" y="1428737"/>
            <a:ext cx="578647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1600" dirty="0">
                <a:solidFill>
                  <a:srgbClr val="002060"/>
                </a:solidFill>
              </a:rPr>
              <a:t>В Республике Тыва смертность  от злокачественных новообразований занимает </a:t>
            </a:r>
            <a:r>
              <a:rPr lang="en-US" sz="1600" dirty="0">
                <a:solidFill>
                  <a:srgbClr val="002060"/>
                </a:solidFill>
              </a:rPr>
              <a:t>III</a:t>
            </a:r>
            <a:r>
              <a:rPr lang="ru-RU" sz="1600" dirty="0">
                <a:solidFill>
                  <a:srgbClr val="002060"/>
                </a:solidFill>
              </a:rPr>
              <a:t> место среди всех причин смертности населения и умирает в среднем </a:t>
            </a:r>
            <a:r>
              <a:rPr lang="ru-RU" sz="1600" dirty="0" smtClean="0">
                <a:solidFill>
                  <a:srgbClr val="002060"/>
                </a:solidFill>
              </a:rPr>
              <a:t>377 </a:t>
            </a:r>
            <a:r>
              <a:rPr lang="ru-RU" sz="1600" dirty="0">
                <a:solidFill>
                  <a:srgbClr val="002060"/>
                </a:solidFill>
              </a:rPr>
              <a:t>человек в год. Одним из главных причин высокой смертности от онкологических заболеваний является длительность морфологической верификации и отсутствие специализированной реанимационной помощи.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309786" y="3714753"/>
            <a:ext cx="557216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dirty="0">
                <a:solidFill>
                  <a:srgbClr val="002060"/>
                </a:solidFill>
              </a:rPr>
              <a:t>В структуре онкологической заболеваемости </a:t>
            </a:r>
            <a:r>
              <a:rPr lang="en-US" b="1" dirty="0">
                <a:solidFill>
                  <a:srgbClr val="002060"/>
                </a:solidFill>
              </a:rPr>
              <a:t>I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место занимает рак желудка - 14,1%, далее рак легкого - 13,2%, рак молочной железы и рак шейки матки </a:t>
            </a:r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- 9,5%.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66910" y="5143512"/>
            <a:ext cx="5500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Показатель смертности от злокачественных новообразований составляет по итогам 2016 года </a:t>
            </a:r>
            <a:r>
              <a:rPr lang="ru-RU" dirty="0" smtClean="0">
                <a:solidFill>
                  <a:srgbClr val="002060"/>
                </a:solidFill>
              </a:rPr>
              <a:t>118,9 </a:t>
            </a:r>
            <a:r>
              <a:rPr lang="ru-RU" dirty="0">
                <a:solidFill>
                  <a:srgbClr val="002060"/>
                </a:solidFill>
              </a:rPr>
              <a:t>на 100 тыс. населения, что выше на </a:t>
            </a:r>
            <a:r>
              <a:rPr lang="ru-RU" dirty="0" smtClean="0">
                <a:solidFill>
                  <a:srgbClr val="002060"/>
                </a:solidFill>
              </a:rPr>
              <a:t>6,1% </a:t>
            </a:r>
            <a:r>
              <a:rPr lang="ru-RU" dirty="0">
                <a:solidFill>
                  <a:srgbClr val="002060"/>
                </a:solidFill>
              </a:rPr>
              <a:t>от утвержденного индикативного показателя по Госпрограмме.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08" y="-27230"/>
            <a:ext cx="1511392" cy="1563605"/>
          </a:xfrm>
          <a:prstGeom prst="rect">
            <a:avLst/>
          </a:prstGeom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877095" y="339805"/>
            <a:ext cx="6790656" cy="5788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249" y="168911"/>
            <a:ext cx="987199" cy="955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748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val 3"/>
          <p:cNvSpPr>
            <a:spLocks noChangeArrowheads="1"/>
          </p:cNvSpPr>
          <p:nvPr/>
        </p:nvSpPr>
        <p:spPr bwMode="gray">
          <a:xfrm>
            <a:off x="3095625" y="1357314"/>
            <a:ext cx="5429250" cy="5500687"/>
          </a:xfrm>
          <a:prstGeom prst="ellips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Oval 4"/>
          <p:cNvSpPr>
            <a:spLocks noChangeArrowheads="1"/>
          </p:cNvSpPr>
          <p:nvPr/>
        </p:nvSpPr>
        <p:spPr bwMode="gray">
          <a:xfrm>
            <a:off x="3667109" y="1857365"/>
            <a:ext cx="4429125" cy="4500563"/>
          </a:xfrm>
          <a:prstGeom prst="ellipse">
            <a:avLst/>
          </a:prstGeom>
          <a:gradFill rotWithShape="1">
            <a:gsLst>
              <a:gs pos="0">
                <a:srgbClr val="A1A1A1"/>
              </a:gs>
              <a:gs pos="50000">
                <a:srgbClr val="FFFFFF"/>
              </a:gs>
              <a:gs pos="100000">
                <a:srgbClr val="A1A1A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ltGray">
          <a:xfrm rot="5400000">
            <a:off x="4881544" y="857242"/>
            <a:ext cx="1785952" cy="250031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1" name="Group 9"/>
          <p:cNvGrpSpPr>
            <a:grpSpLocks/>
          </p:cNvGrpSpPr>
          <p:nvPr/>
        </p:nvGrpSpPr>
        <p:grpSpPr bwMode="auto">
          <a:xfrm>
            <a:off x="4310050" y="2643182"/>
            <a:ext cx="3143250" cy="2586018"/>
            <a:chOff x="708" y="2203"/>
            <a:chExt cx="751" cy="741"/>
          </a:xfrm>
        </p:grpSpPr>
        <p:sp>
          <p:nvSpPr>
            <p:cNvPr id="24606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FF660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4607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2" name="Group 9"/>
          <p:cNvGrpSpPr>
            <a:grpSpLocks/>
          </p:cNvGrpSpPr>
          <p:nvPr/>
        </p:nvGrpSpPr>
        <p:grpSpPr bwMode="auto">
          <a:xfrm>
            <a:off x="1524000" y="4214819"/>
            <a:ext cx="2928938" cy="2233613"/>
            <a:chOff x="708" y="2203"/>
            <a:chExt cx="751" cy="741"/>
          </a:xfrm>
        </p:grpSpPr>
        <p:sp>
          <p:nvSpPr>
            <p:cNvPr id="24604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00B05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4605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7239008" y="4286257"/>
            <a:ext cx="2928938" cy="2455111"/>
            <a:chOff x="708" y="2203"/>
            <a:chExt cx="751" cy="741"/>
          </a:xfrm>
        </p:grpSpPr>
        <p:sp>
          <p:nvSpPr>
            <p:cNvPr id="24602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7030A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4603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5738810" y="3000373"/>
            <a:ext cx="3635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09853" y="4500571"/>
            <a:ext cx="428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53455" y="4500571"/>
            <a:ext cx="3635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591" name="Прямоугольник 27"/>
          <p:cNvSpPr>
            <a:spLocks noChangeArrowheads="1"/>
          </p:cNvSpPr>
          <p:nvPr/>
        </p:nvSpPr>
        <p:spPr bwMode="auto">
          <a:xfrm>
            <a:off x="4524365" y="3571876"/>
            <a:ext cx="27146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Открытие отделения реанимации и срочной интраоперационной морфологической диагностики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24760" y="5000637"/>
            <a:ext cx="24288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 – технической базы 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ГБУЗ «Ресонкодиспансер» для увеличения показателя пятилетней выживаемости онкологических больных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38283" y="5000636"/>
            <a:ext cx="24288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кадров медицинских организаций</a:t>
            </a:r>
            <a:endParaRPr lang="ru-RU" sz="1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6" name="Text Box 5"/>
          <p:cNvSpPr txBox="1">
            <a:spLocks noChangeArrowheads="1"/>
          </p:cNvSpPr>
          <p:nvPr/>
        </p:nvSpPr>
        <p:spPr bwMode="gray">
          <a:xfrm>
            <a:off x="3738546" y="2071679"/>
            <a:ext cx="414340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смертности от онкологических заболеваний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7" name="TextBox 35"/>
          <p:cNvSpPr txBox="1">
            <a:spLocks noChangeArrowheads="1"/>
          </p:cNvSpPr>
          <p:nvPr/>
        </p:nvSpPr>
        <p:spPr bwMode="auto">
          <a:xfrm>
            <a:off x="5024430" y="1285861"/>
            <a:ext cx="15380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08" y="8020"/>
            <a:ext cx="1511392" cy="1563605"/>
          </a:xfrm>
          <a:prstGeom prst="rect">
            <a:avLst/>
          </a:prstGeom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95210" y="158928"/>
            <a:ext cx="7891313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3352" y="76955"/>
            <a:ext cx="864096" cy="909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9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3"/>
          <p:cNvSpPr>
            <a:spLocks noChangeArrowheads="1"/>
          </p:cNvSpPr>
          <p:nvPr/>
        </p:nvSpPr>
        <p:spPr bwMode="ltGray">
          <a:xfrm>
            <a:off x="4095737" y="5072074"/>
            <a:ext cx="6429375" cy="995362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ltGray">
          <a:xfrm>
            <a:off x="3881438" y="1643063"/>
            <a:ext cx="6643672" cy="1028700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ltGray">
          <a:xfrm>
            <a:off x="4061580" y="3425034"/>
            <a:ext cx="6500812" cy="1008063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1881159" y="4857760"/>
            <a:ext cx="2295525" cy="1365250"/>
            <a:chOff x="471" y="272"/>
            <a:chExt cx="1161" cy="1539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1766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1752" name="Group 13"/>
          <p:cNvGrpSpPr>
            <a:grpSpLocks/>
          </p:cNvGrpSpPr>
          <p:nvPr/>
        </p:nvGrpSpPr>
        <p:grpSpPr bwMode="auto">
          <a:xfrm>
            <a:off x="1809721" y="3286124"/>
            <a:ext cx="2295525" cy="1365250"/>
            <a:chOff x="471" y="272"/>
            <a:chExt cx="1161" cy="1539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1764" name="Oval 1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4937"/>
              </a:avLst>
            </a:prstGeom>
            <a:grpFill/>
            <a:ln w="9525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1753" name="Group 19"/>
          <p:cNvGrpSpPr>
            <a:grpSpLocks/>
          </p:cNvGrpSpPr>
          <p:nvPr/>
        </p:nvGrpSpPr>
        <p:grpSpPr bwMode="auto">
          <a:xfrm>
            <a:off x="1809751" y="1428750"/>
            <a:ext cx="2295525" cy="1365250"/>
            <a:chOff x="471" y="272"/>
            <a:chExt cx="1161" cy="1539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1762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524125" y="2000250"/>
            <a:ext cx="612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</a:t>
            </a:r>
          </a:p>
        </p:txBody>
      </p:sp>
      <p:sp>
        <p:nvSpPr>
          <p:cNvPr id="31755" name="Прямоугольник 6"/>
          <p:cNvSpPr>
            <a:spLocks noChangeArrowheads="1"/>
          </p:cNvSpPr>
          <p:nvPr/>
        </p:nvSpPr>
        <p:spPr bwMode="auto">
          <a:xfrm>
            <a:off x="2666977" y="3929066"/>
            <a:ext cx="53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31756" name="Прямоугольник 7"/>
          <p:cNvSpPr>
            <a:spLocks noChangeArrowheads="1"/>
          </p:cNvSpPr>
          <p:nvPr/>
        </p:nvSpPr>
        <p:spPr bwMode="auto">
          <a:xfrm>
            <a:off x="2666977" y="5500702"/>
            <a:ext cx="53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000000"/>
                </a:solidFill>
              </a:rPr>
              <a:t> 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38612" y="3786190"/>
            <a:ext cx="607218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 медицинского персонала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310051" y="5286389"/>
            <a:ext cx="6072187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Открытие реанимационного и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патологоанатомического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отделений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38612" y="1857365"/>
            <a:ext cx="607218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Совершенствование системы мониторинга раннего выявления онкологических больных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08" y="0"/>
            <a:ext cx="1511392" cy="1563605"/>
          </a:xfrm>
          <a:prstGeom prst="rect">
            <a:avLst/>
          </a:prstGeom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095210" y="158928"/>
            <a:ext cx="7891313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Проектные решения</a:t>
            </a:r>
          </a:p>
        </p:txBody>
      </p:sp>
      <p:pic>
        <p:nvPicPr>
          <p:cNvPr id="26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344" y="6539"/>
            <a:ext cx="1008112" cy="981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960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7715188" y="4251597"/>
            <a:ext cx="2776526" cy="884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2700000" scaled="1"/>
          </a:gradFill>
          <a:ln w="158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Изыскание дополнительных</a:t>
            </a:r>
          </a:p>
          <a:p>
            <a:pPr algn="ctr">
              <a:defRPr/>
            </a:pPr>
            <a:r>
              <a:rPr lang="ru-RU" sz="1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 из других источников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7429427" y="2934147"/>
            <a:ext cx="3062287" cy="884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2700000" scaled="1"/>
          </a:gradFill>
          <a:ln w="1587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Низкая мотивация 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населения - обращения за 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медицинской помощью 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453314" y="5429250"/>
            <a:ext cx="3062287" cy="884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2700000" scaled="1"/>
          </a:gradFill>
          <a:ln w="1587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будет</a:t>
            </a:r>
          </a:p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реализован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7453314" y="1665290"/>
            <a:ext cx="2857500" cy="884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EAEAEA"/>
              </a:gs>
              <a:gs pos="100000">
                <a:schemeClr val="bg1"/>
              </a:gs>
            </a:gsLst>
            <a:lin ang="2700000" scaled="1"/>
          </a:gradFill>
          <a:ln w="158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 существующей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материально - технической</a:t>
            </a:r>
          </a:p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базы  МО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gray">
          <a:xfrm>
            <a:off x="3309918" y="4500570"/>
            <a:ext cx="2643207" cy="785819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ru-RU" sz="1400" b="1" dirty="0">
                <a:solidFill>
                  <a:srgbClr val="000000"/>
                </a:solidFill>
              </a:rPr>
              <a:t>Недостаточная</a:t>
            </a:r>
          </a:p>
          <a:p>
            <a:pPr algn="just"/>
            <a:r>
              <a:rPr lang="ru-RU" sz="1400" b="1" dirty="0">
                <a:solidFill>
                  <a:srgbClr val="000000"/>
                </a:solidFill>
              </a:rPr>
              <a:t> укомплектованность </a:t>
            </a:r>
          </a:p>
          <a:p>
            <a:pPr algn="just"/>
            <a:r>
              <a:rPr lang="ru-RU" sz="1400" b="1" dirty="0">
                <a:solidFill>
                  <a:srgbClr val="000000"/>
                </a:solidFill>
              </a:rPr>
              <a:t>медицинскими </a:t>
            </a:r>
          </a:p>
          <a:p>
            <a:pPr algn="just"/>
            <a:r>
              <a:rPr lang="ru-RU" sz="1400" b="1" dirty="0">
                <a:solidFill>
                  <a:srgbClr val="000000"/>
                </a:solidFill>
              </a:rPr>
              <a:t>оборудованиями</a:t>
            </a:r>
          </a:p>
        </p:txBody>
      </p:sp>
      <p:sp>
        <p:nvSpPr>
          <p:cNvPr id="33798" name="AutoShape 3"/>
          <p:cNvSpPr>
            <a:spLocks noChangeArrowheads="1"/>
          </p:cNvSpPr>
          <p:nvPr/>
        </p:nvSpPr>
        <p:spPr bwMode="gray">
          <a:xfrm>
            <a:off x="1781106" y="1542549"/>
            <a:ext cx="2857500" cy="1089025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Экономические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факторы</a:t>
            </a:r>
          </a:p>
        </p:txBody>
      </p:sp>
      <p:sp>
        <p:nvSpPr>
          <p:cNvPr id="33799" name="AutoShape 3"/>
          <p:cNvSpPr>
            <a:spLocks noChangeArrowheads="1"/>
          </p:cNvSpPr>
          <p:nvPr/>
        </p:nvSpPr>
        <p:spPr bwMode="gray">
          <a:xfrm>
            <a:off x="1731069" y="3039169"/>
            <a:ext cx="3214687" cy="1000125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Недостаточное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финансирование</a:t>
            </a:r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gray">
          <a:xfrm>
            <a:off x="2881290" y="5429250"/>
            <a:ext cx="3071835" cy="966788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600" b="1" dirty="0">
                <a:solidFill>
                  <a:srgbClr val="000000"/>
                </a:solidFill>
              </a:rPr>
              <a:t>Несвоевременная</a:t>
            </a:r>
          </a:p>
          <a:p>
            <a:r>
              <a:rPr lang="ru-RU" sz="1600" b="1" dirty="0">
                <a:solidFill>
                  <a:srgbClr val="000000"/>
                </a:solidFill>
              </a:rPr>
              <a:t>подготовка</a:t>
            </a:r>
          </a:p>
          <a:p>
            <a:r>
              <a:rPr lang="ru-RU" sz="1600" b="1" dirty="0">
                <a:solidFill>
                  <a:srgbClr val="000000"/>
                </a:solidFill>
              </a:rPr>
              <a:t>кадров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1881188" y="4071939"/>
            <a:ext cx="1714500" cy="1285875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hlink">
                  <a:gamma/>
                  <a:shade val="56078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9050">
            <a:noFill/>
            <a:miter lim="800000"/>
            <a:headEnd/>
            <a:tailEnd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gray">
          <a:xfrm>
            <a:off x="1524001" y="5072063"/>
            <a:ext cx="1643063" cy="1357312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9050">
            <a:noFill/>
            <a:miter lim="800000"/>
            <a:headEnd/>
            <a:tailEnd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 rot="10800000">
            <a:off x="4088506" y="3013870"/>
            <a:ext cx="1714500" cy="1357313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19050">
            <a:noFill/>
            <a:miter lim="800000"/>
            <a:headEnd/>
            <a:tailEnd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3806" name="AutoShape 5"/>
          <p:cNvSpPr>
            <a:spLocks noChangeArrowheads="1"/>
          </p:cNvSpPr>
          <p:nvPr/>
        </p:nvSpPr>
        <p:spPr bwMode="gray">
          <a:xfrm rot="10800000">
            <a:off x="4007768" y="1548258"/>
            <a:ext cx="1643062" cy="1285875"/>
          </a:xfrm>
          <a:prstGeom prst="upArrow">
            <a:avLst>
              <a:gd name="adj1" fmla="val 50000"/>
              <a:gd name="adj2" fmla="val 18667"/>
            </a:avLst>
          </a:prstGeom>
          <a:solidFill>
            <a:srgbClr val="FF6600"/>
          </a:solidFill>
          <a:ln w="9525">
            <a:miter lim="800000"/>
            <a:headEnd/>
            <a:tailEnd/>
          </a:ln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FFC0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gray">
          <a:xfrm>
            <a:off x="5831448" y="1692277"/>
            <a:ext cx="1897063" cy="714375"/>
          </a:xfrm>
          <a:prstGeom prst="homePlate">
            <a:avLst>
              <a:gd name="adj" fmla="val 399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Сильные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стороны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gray">
          <a:xfrm>
            <a:off x="5953125" y="2978152"/>
            <a:ext cx="1857375" cy="714375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Слабые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стороны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gray">
          <a:xfrm>
            <a:off x="6090680" y="4264027"/>
            <a:ext cx="1785938" cy="714375"/>
          </a:xfrm>
          <a:prstGeom prst="homePlate">
            <a:avLst>
              <a:gd name="adj" fmla="val 399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Возможности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gray">
          <a:xfrm>
            <a:off x="6167438" y="5500689"/>
            <a:ext cx="1714500" cy="714375"/>
          </a:xfrm>
          <a:prstGeom prst="homePlate">
            <a:avLst>
              <a:gd name="adj" fmla="val 4007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2745"/>
                  <a:invGamma/>
                </a:schemeClr>
              </a:gs>
            </a:gsLst>
            <a:lin ang="5400000" scaled="1"/>
          </a:gradFill>
          <a:ln w="19050">
            <a:solidFill>
              <a:srgbClr val="FEFFFF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Угрозы</a:t>
            </a:r>
            <a:r>
              <a:rPr lang="ru-RU" b="1" u="sng" dirty="0"/>
              <a:t> </a:t>
            </a: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45" y="9534"/>
            <a:ext cx="1511392" cy="1563605"/>
          </a:xfrm>
          <a:prstGeom prst="rect">
            <a:avLst/>
          </a:prstGeom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51214" y="331806"/>
            <a:ext cx="8160468" cy="646986"/>
          </a:xfrm>
          <a:prstGeom prst="roundRect">
            <a:avLst/>
          </a:prstGeom>
          <a:solidFill>
            <a:srgbClr val="92D05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проекта</a:t>
            </a:r>
          </a:p>
        </p:txBody>
      </p:sp>
      <p:pic>
        <p:nvPicPr>
          <p:cNvPr id="26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352" y="142852"/>
            <a:ext cx="936104" cy="8359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739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27448" y="1484784"/>
            <a:ext cx="105131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показателей своевременного выявления злокачественных новообразований в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стадиях до 53,0%.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пятилетней выживаемости до 50,0%.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Сокращение времени от постановки диагноза онкологического заболевания до начала специального лечения от 3 недель до 5 дней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показателя морфологической верификации от 85,9% до 92,0%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смертности от онкологических заболеваний до 112,0 на 100 тыс.населения.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08" y="0"/>
            <a:ext cx="1511392" cy="1563605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03512" y="185894"/>
            <a:ext cx="8160468" cy="1191816"/>
          </a:xfrm>
          <a:prstGeom prst="round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/>
              <a:t>Ожидаемые результаты реализуемого проекта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352" y="142852"/>
            <a:ext cx="936104" cy="909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535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38422"/>
              </p:ext>
            </p:extLst>
          </p:nvPr>
        </p:nvGraphicFramePr>
        <p:xfrm>
          <a:off x="1487488" y="885373"/>
          <a:ext cx="8719929" cy="58559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0184"/>
                <a:gridCol w="3685556"/>
                <a:gridCol w="1527050"/>
                <a:gridCol w="1527050"/>
                <a:gridCol w="1390089"/>
              </a:tblGrid>
              <a:tr h="3572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ru-RU" sz="1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506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ru-RU" sz="160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Базовые значения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6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 смертности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 злокачественных новообразований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(на 100 тыс.нас.)</a:t>
                      </a: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112, 0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118,9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112,0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Раннее выявление  злокачественных новообразований(%)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53, 0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49,9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53,0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7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 активного выявления злокачественных новообразований (%)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18, 0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23,5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23,5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2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 морфологической  диагностики (%)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85,9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92,0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8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хирургической активности (%)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 5-летней выживаемости (%)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48, 5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49,5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80" marR="68580" marT="0" marB="0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207568" y="116632"/>
            <a:ext cx="7272808" cy="66317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Целевые показатели и индикаторы</a:t>
            </a:r>
            <a:r>
              <a:rPr lang="ru-RU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08" y="903"/>
            <a:ext cx="1511392" cy="1563605"/>
          </a:xfrm>
          <a:prstGeom prst="rect">
            <a:avLst/>
          </a:prstGeom>
        </p:spPr>
      </p:pic>
      <p:pic>
        <p:nvPicPr>
          <p:cNvPr id="7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344" y="142852"/>
            <a:ext cx="1008112" cy="981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230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1150300" y="1715611"/>
          <a:ext cx="4557399" cy="403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654"/>
                <a:gridCol w="951550"/>
                <a:gridCol w="880161"/>
                <a:gridCol w="1051034"/>
              </a:tblGrid>
              <a:tr h="2313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 dirty="0">
                          <a:effectLst/>
                        </a:rPr>
                        <a:t>Раннее выявление злокачественных новообразований (%)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44,1%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45.0%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раннего выявления злокачественных новообразований составил 44,1% и увеличился на 2,8% по сравнению с аналогичным периодом прошлого года (2016г. – 42,9%),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 dirty="0">
                          <a:effectLst/>
                        </a:rPr>
                        <a:t>Пятилетняя выживаемость (%)</a:t>
                      </a:r>
                      <a:endParaRPr lang="ru-RU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49,5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49.5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Хирургическая активность (%)</a:t>
                      </a:r>
                      <a:endParaRPr lang="ru-RU" sz="8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32,4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55,0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</a:tr>
              <a:tr h="6101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Морфологическое подтверждение диагноза злокачественного новообразования (%)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85,9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marR="7372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85,9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marR="7372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Смертность злокачественных новообразований (на 100т.н.)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104,2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122,2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42" marR="49742" marT="0" marB="0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6484300" y="1715611"/>
          <a:ext cx="4557399" cy="441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654"/>
                <a:gridCol w="951550"/>
                <a:gridCol w="880161"/>
                <a:gridCol w="1051034"/>
              </a:tblGrid>
              <a:tr h="23135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2072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6101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</a:tr>
              <a:tr h="3050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742" marR="49742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9742" marR="497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094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713</Words>
  <Application>Microsoft Office PowerPoint</Application>
  <PresentationFormat>Широкоэкранный</PresentationFormat>
  <Paragraphs>155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Тема Office</vt:lpstr>
      <vt:lpstr>      Этапы реализации 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Республики Тыва</dc:title>
  <dc:creator>Nadezhda</dc:creator>
  <cp:lastModifiedBy>User</cp:lastModifiedBy>
  <cp:revision>200</cp:revision>
  <dcterms:modified xsi:type="dcterms:W3CDTF">2017-05-03T06:23:05Z</dcterms:modified>
</cp:coreProperties>
</file>