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sldIdLst>
    <p:sldId id="256" r:id="rId3"/>
    <p:sldId id="257" r:id="rId4"/>
    <p:sldId id="274" r:id="rId5"/>
    <p:sldId id="272" r:id="rId6"/>
    <p:sldId id="258" r:id="rId7"/>
    <p:sldId id="260" r:id="rId8"/>
    <p:sldId id="286" r:id="rId9"/>
    <p:sldId id="261" r:id="rId10"/>
    <p:sldId id="262" r:id="rId11"/>
    <p:sldId id="263" r:id="rId12"/>
    <p:sldId id="264" r:id="rId13"/>
    <p:sldId id="265" r:id="rId14"/>
    <p:sldId id="275" r:id="rId15"/>
    <p:sldId id="276" r:id="rId16"/>
    <p:sldId id="266" r:id="rId17"/>
    <p:sldId id="267" r:id="rId18"/>
    <p:sldId id="268" r:id="rId19"/>
    <p:sldId id="277" r:id="rId20"/>
    <p:sldId id="280" r:id="rId21"/>
    <p:sldId id="279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99CC00"/>
    <a:srgbClr val="FF0066"/>
    <a:srgbClr val="660066"/>
    <a:srgbClr val="CCCCFF"/>
    <a:srgbClr val="008000"/>
    <a:srgbClr val="CC3300"/>
    <a:srgbClr val="E39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7775 w 4917"/>
                <a:gd name="T3" fmla="*/ 0 h 1000"/>
                <a:gd name="T4" fmla="*/ 8657 w 4917"/>
                <a:gd name="T5" fmla="*/ 881 h 1000"/>
                <a:gd name="T6" fmla="*/ 7777 w 4917"/>
                <a:gd name="T7" fmla="*/ 1761 h 1000"/>
                <a:gd name="T8" fmla="*/ 0 w 4917"/>
                <a:gd name="T9" fmla="*/ 1761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65E2EA-A117-46F4-B28E-A73DCEF119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665452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57A7A-3D90-48C4-B367-CD8C373BCD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169092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B702-4C8C-4A6B-B512-4AE30A1996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2703593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8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8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3840DD-C917-4953-B8A2-CFD8EE1E31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491614"/>
      </p:ext>
    </p:extLst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DE821-F7A7-4019-87BA-E2C70B6BBA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812443"/>
      </p:ext>
    </p:extLst>
  </p:cSld>
  <p:clrMapOvr>
    <a:masterClrMapping/>
  </p:clrMapOvr>
  <p:transition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F766-E784-463A-8206-F6126977B6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0565323"/>
      </p:ext>
    </p:extLst>
  </p:cSld>
  <p:clrMapOvr>
    <a:masterClrMapping/>
  </p:clrMapOvr>
  <p:transition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192F1-8DD6-4F75-8CD2-3B6BD3B2D8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6822151"/>
      </p:ext>
    </p:extLst>
  </p:cSld>
  <p:clrMapOvr>
    <a:masterClrMapping/>
  </p:clrMapOvr>
  <p:transition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48128-0438-490F-9FAE-C3C1F5CB8E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4256705"/>
      </p:ext>
    </p:extLst>
  </p:cSld>
  <p:clrMapOvr>
    <a:masterClrMapping/>
  </p:clrMapOvr>
  <p:transition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801F6-D5B2-4585-A2EE-66DF96752B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7701874"/>
      </p:ext>
    </p:extLst>
  </p:cSld>
  <p:clrMapOvr>
    <a:masterClrMapping/>
  </p:clrMapOvr>
  <p:transition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BFF88-4705-489C-9B11-BC3FFE8DEF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921623"/>
      </p:ext>
    </p:extLst>
  </p:cSld>
  <p:clrMapOvr>
    <a:masterClrMapping/>
  </p:clrMapOvr>
  <p:transition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B65ED-C883-4BAE-8BE4-FAA303B1FC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1044807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D0D39-ED52-4BC3-A40F-43BECC7C25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778161"/>
      </p:ext>
    </p:extLst>
  </p:cSld>
  <p:clrMapOvr>
    <a:masterClrMapping/>
  </p:clrMapOvr>
  <p:transition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105B9-F532-457A-BF23-E7FDA0BC34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6577553"/>
      </p:ext>
    </p:extLst>
  </p:cSld>
  <p:clrMapOvr>
    <a:masterClrMapping/>
  </p:clrMapOvr>
  <p:transition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60D14-4436-4ECA-A469-40C866A1D8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4872101"/>
      </p:ext>
    </p:extLst>
  </p:cSld>
  <p:clrMapOvr>
    <a:masterClrMapping/>
  </p:clrMapOvr>
  <p:transition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E1062-9EA5-4875-B168-77CCA8E89D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127572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A6434-7C5D-4B8D-844F-E86547F9B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598645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47555-BAFD-42B2-94DB-A3904ECC79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4513852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36983-2A28-484F-8245-459C58B6C6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5924628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1677A-C336-48BF-B0F2-91F2B916DB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8558640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D0684-DCA0-4956-996A-90BECCC944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570640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6877C-3792-4F3C-886A-6330DEAA66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7702679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13140-B71A-476E-8330-617C85F1F2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733333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75392BB1-EC9E-4486-8456-4D33176D5A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223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3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3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3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3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3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3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3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3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4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4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4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224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5224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5224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0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0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72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6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226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7A7338CC-0C42-4D4E-B342-4A9C7B5DD7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22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8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00213"/>
            <a:ext cx="7772400" cy="1268412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dirty="0">
                <a:solidFill>
                  <a:schemeClr val="accent2"/>
                </a:solidFill>
              </a:rPr>
              <a:t>Волейбол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060575"/>
            <a:ext cx="8496300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dirty="0"/>
          </a:p>
          <a:p>
            <a:pPr eaLnBrk="1" hangingPunct="1">
              <a:lnSpc>
                <a:spcPct val="90000"/>
              </a:lnSpc>
              <a:defRPr/>
            </a:pPr>
            <a:endParaRPr lang="ru-RU" dirty="0"/>
          </a:p>
          <a:p>
            <a:pPr eaLnBrk="1" hangingPunct="1">
              <a:lnSpc>
                <a:spcPct val="90000"/>
              </a:lnSpc>
              <a:defRPr/>
            </a:pPr>
            <a:endParaRPr lang="ru-RU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dirty="0">
                <a:latin typeface="Arial" charset="0"/>
              </a:rPr>
              <a:t>                                                           </a:t>
            </a:r>
            <a:endParaRPr lang="ru-RU" sz="1800" dirty="0"/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1800" dirty="0">
                <a:latin typeface="Arial" charset="0"/>
              </a:rPr>
              <a:t>                </a:t>
            </a:r>
            <a:r>
              <a:rPr lang="ru-RU" sz="1800" dirty="0" smtClean="0">
                <a:latin typeface="Arial" charset="0"/>
              </a:rPr>
              <a:t>Подготовил: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1800" dirty="0" smtClean="0">
                <a:latin typeface="Arial" charset="0"/>
              </a:rPr>
              <a:t> ученик 6 класса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1800" dirty="0" smtClean="0">
                <a:latin typeface="Arial" charset="0"/>
              </a:rPr>
              <a:t>ГБОУ </a:t>
            </a:r>
            <a:r>
              <a:rPr lang="ru-RU" sz="1800" dirty="0">
                <a:latin typeface="Arial" charset="0"/>
              </a:rPr>
              <a:t>«Санаторно-лесная школа»</a:t>
            </a:r>
            <a:r>
              <a:rPr lang="ru-RU" sz="1800" dirty="0" smtClean="0">
                <a:latin typeface="Arial" charset="0"/>
              </a:rPr>
              <a:t> 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1800" dirty="0" smtClean="0">
                <a:latin typeface="Arial" charset="0"/>
              </a:rPr>
              <a:t>Чекан Александр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1800" dirty="0" smtClean="0">
                <a:latin typeface="Arial" charset="0"/>
              </a:rPr>
              <a:t>Учитель</a:t>
            </a:r>
            <a:r>
              <a:rPr lang="ru-RU" sz="1800" dirty="0" smtClean="0">
                <a:latin typeface="Arial" charset="0"/>
              </a:rPr>
              <a:t>: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1800" dirty="0" smtClean="0">
                <a:latin typeface="Arial" charset="0"/>
              </a:rPr>
              <a:t>Бабин Александр Иванович                                                     </a:t>
            </a:r>
            <a:r>
              <a:rPr lang="ru-RU" sz="1800" dirty="0" smtClean="0"/>
              <a:t>                                                   </a:t>
            </a:r>
            <a:endParaRPr lang="ru-RU" sz="1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08962" cy="20875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FF0000"/>
                </a:solidFill>
              </a:rPr>
              <a:t>Нижняя прямая подача.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Игрок стоит лицом прямо к сетке. Мяч подбрасывают на расстояние вытянутой руки на высоту 0,5—1 м, не выше головы игрока. Замах выполняется свободным отведением руки назад. Удар осуществляется маховым движением бьющей руки сзади –снизу - вперед, примерно на уровне пояса игрока, ниже уровня плечевого сустава.</a:t>
            </a: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WordArt 8"/>
          <p:cNvSpPr>
            <a:spLocks noChangeArrowheads="1" noChangeShapeType="1" noTextEdit="1"/>
          </p:cNvSpPr>
          <p:nvPr/>
        </p:nvSpPr>
        <p:spPr bwMode="auto">
          <a:xfrm>
            <a:off x="195263" y="228600"/>
            <a:ext cx="8193087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Подача мяча.</a:t>
            </a:r>
          </a:p>
        </p:txBody>
      </p:sp>
      <p:pic>
        <p:nvPicPr>
          <p:cNvPr id="14341" name="Picture 9"/>
          <p:cNvPicPr>
            <a:picLocks noChangeAspect="1" noChangeArrowheads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573463"/>
            <a:ext cx="896461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12875"/>
            <a:ext cx="7924800" cy="3168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FF0000"/>
                </a:solidFill>
              </a:rPr>
              <a:t>Верхняя передача двумя руками.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Перемещаясь к месту встречи с мячом, в последнем шаге целесообразно стопы ставить параллельно друг другу или одну несколько впереди. Ноги согнуты в коленях. Руки выносят перед лицом, кисти находятся на уровне лба, указательные и большие пальцы образуют треугольник. Кисти рук имеют форму овала, оптимально напряжены.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При приближении мяча начинается встречное одновременное движение ног и рук. При выполнении ударного движения большие пальцы принимают на себя основную нагрузку при амортизации, указательные пальцы становятся основной ударной частью, средние в меньшей степени, безымянные пальцы и мизинцы удерживают мяч в боковом направлении. В конце руки как бы сопровождают полет мяча.</a:t>
            </a:r>
          </a:p>
        </p:txBody>
      </p:sp>
      <p:sp>
        <p:nvSpPr>
          <p:cNvPr id="15363" name="WordArt 8"/>
          <p:cNvSpPr>
            <a:spLocks noChangeArrowheads="1" noChangeShapeType="1" noTextEdit="1"/>
          </p:cNvSpPr>
          <p:nvPr/>
        </p:nvSpPr>
        <p:spPr bwMode="auto">
          <a:xfrm>
            <a:off x="195263" y="228600"/>
            <a:ext cx="8193087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Передача мяча.</a:t>
            </a:r>
          </a:p>
        </p:txBody>
      </p:sp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221163"/>
            <a:ext cx="7273925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945438" cy="2159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FF0000"/>
                </a:solidFill>
              </a:rPr>
              <a:t>Передача в прыжке.</a:t>
            </a:r>
            <a:r>
              <a:rPr lang="ru-RU" altLang="ru-RU" sz="2000" i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Выполняется , когда мяч летит высоко. Во время прыжка руки выносятся над головой  выше, чем при передаче в стойке. Встречное движение характерно активной работой рук. Наиболее эффективным получается ударное движение выполненное в наивысшей точке подъема тела.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544888"/>
            <a:ext cx="3168650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WordArt 10"/>
          <p:cNvSpPr>
            <a:spLocks noChangeArrowheads="1" noChangeShapeType="1" noTextEdit="1"/>
          </p:cNvSpPr>
          <p:nvPr/>
        </p:nvSpPr>
        <p:spPr bwMode="auto">
          <a:xfrm>
            <a:off x="195263" y="228600"/>
            <a:ext cx="8193087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Передача мяча.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7994650" cy="24050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FF0000"/>
                </a:solidFill>
              </a:rPr>
              <a:t>Передача одной рукой.</a:t>
            </a:r>
            <a:r>
              <a:rPr lang="ru-RU" altLang="ru-RU" sz="1800" i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/>
              <a:t>Выполняется в прыжке, в основном укороченная. Во время прыжка руку выносят над головой. Локоть высоко поднят и направлен вперед, кисть развернута ладонью вперед. Пальцы несколько согнуты и напряжены. Удар по мячу выполняется активным разгибанием руки в локтевом суставе, движение резкое.</a:t>
            </a:r>
            <a:endParaRPr lang="ru-RU" altLang="ru-RU" sz="2200" b="1" i="1" smtClean="0"/>
          </a:p>
          <a:p>
            <a:pPr eaLnBrk="1" hangingPunct="1">
              <a:lnSpc>
                <a:spcPct val="80000"/>
              </a:lnSpc>
            </a:pPr>
            <a:endParaRPr lang="ru-RU" altLang="ru-RU" sz="2200" smtClean="0"/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005263"/>
            <a:ext cx="3600450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WordArt 7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015288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Передача мяча.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924800" cy="19431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FF0000"/>
                </a:solidFill>
              </a:rPr>
              <a:t>Передача назад.</a:t>
            </a:r>
            <a:r>
              <a:rPr lang="ru-RU" altLang="ru-RU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Выходить под мяч так, чтобы он находился над головой. Кисти рук выносятся выше головы. В ударном движении одновременно с разгибанием ног игрок прогибается в грудной и поясничной частях тела. Руки разгибаются в локтевых суставах.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141663"/>
            <a:ext cx="3529012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8437" name="WordArt 7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015287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Передача мяча.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015287" cy="981075"/>
          </a:xfrm>
        </p:spPr>
        <p:txBody>
          <a:bodyPr/>
          <a:lstStyle/>
          <a:p>
            <a:pPr algn="ctr" eaLnBrk="1" hangingPunct="1"/>
            <a:endParaRPr lang="ru-RU" altLang="ru-RU" sz="800" b="1" smtClean="0">
              <a:solidFill>
                <a:srgbClr val="CCCC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7993062" cy="3095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1600" b="1" smtClean="0">
                <a:solidFill>
                  <a:srgbClr val="FF0000"/>
                </a:solidFill>
              </a:rPr>
              <a:t>Прямой нападающий удар.</a:t>
            </a:r>
            <a:endParaRPr lang="ru-RU" altLang="ru-RU" sz="16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 Длина разбега 2—3 шага. В последнем шаге (скачке) горизонтальная скорость преобразуется в вертикальную. При этом одну ногу (обычно правую) выносят вытянутой вперед и ставят на пятку (стопорящий шаг). Другой ногой в последнем шаге отталкиваются от опоры и подставляют к правой. В момент отталкивания (прыжка) руки по дуге сзади - вперед-вверх делают взмах, тело приобретает движение вверх и несколько вперед — это фаза взлета. Одновременно со взлетом игрок делает замах правой рукой вверх - назад. Важно, чтобы локоть находился выше плечевого сустава. Игрок прогибается в грудной и поясничной частях, ноги слегка сгибаются в коленях. В момент ударного движения бьющая рука выпрямляется в локтевом суставе, вытягивается вверх и несколько вперед. Затем опускается вперед - вниз. Кисть накладывают на мяч в расслабленном состоянии сверху - сзади. К моменту удара скорость движения руки должна быть наибольшей.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600" b="1" smtClean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9461" name="WordArt 7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7921625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24583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CC330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Impact"/>
              </a:rPr>
              <a:t>Атакующие действия.</a:t>
            </a:r>
          </a:p>
        </p:txBody>
      </p:sp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365625"/>
            <a:ext cx="6985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68375"/>
          </a:xfrm>
        </p:spPr>
        <p:txBody>
          <a:bodyPr/>
          <a:lstStyle/>
          <a:p>
            <a:pPr algn="ctr" eaLnBrk="1" hangingPunct="1"/>
            <a:endParaRPr lang="ru-RU" altLang="ru-RU" sz="800" b="1" smtClean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089900" cy="34559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FF0000"/>
                </a:solidFill>
              </a:rPr>
              <a:t>Прием мяча.</a:t>
            </a:r>
            <a:r>
              <a:rPr lang="ru-RU" altLang="ru-RU" sz="18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Применяется против нападающих действий противника, позволяет оставить мяч в игре.</a:t>
            </a:r>
            <a:endParaRPr lang="ru-RU" altLang="ru-RU" sz="1800" i="1" smtClean="0"/>
          </a:p>
          <a:p>
            <a:pPr algn="ctr"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FF0000"/>
                </a:solidFill>
              </a:rPr>
              <a:t>Прием мяча снизу двумя руками в опоре.</a:t>
            </a:r>
            <a:r>
              <a:rPr lang="ru-RU" altLang="ru-RU" sz="1800" i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После перемещения руки выносят вперед вытянутыми и напряженными, кисти соединяют вместе, правая кисть как бы обхватывает и поддерживает снизу левую. Ноги, согнутые в коленях, на ширине плеч, одна нога может быть несколько впереди другой. Туловище слегка наклонено вперед.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smtClean="0"/>
              <a:t>     Руки располагаются перпендикулярно траектории полета мяча. При приближении мяча делается встречное движение руками с некоторой амортизацией, ноги выпрямляются, удар по мячу выполняется напряженными предплечьями, кисти отводятся вниз на себя, локти не сгибаются. Основная работа выполняется за счет ног и плеч.</a:t>
            </a:r>
          </a:p>
        </p:txBody>
      </p:sp>
      <p:sp>
        <p:nvSpPr>
          <p:cNvPr id="20484" name="WordArt 7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7920038" cy="10080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/>
              </a:rPr>
              <a:t>Действия защиты.</a:t>
            </a:r>
          </a:p>
        </p:txBody>
      </p:sp>
      <p:pic>
        <p:nvPicPr>
          <p:cNvPr id="20485" name="Picture 8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724400"/>
            <a:ext cx="6842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007350" cy="30241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FF0000"/>
                </a:solidFill>
              </a:rPr>
              <a:t>Прием мяча снизу одной рукой в опоре.</a:t>
            </a:r>
            <a:r>
              <a:rPr lang="ru-RU" altLang="ru-RU" sz="2400" b="1" i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Этим способом принимают мячи, летящие далеко от игрока, после предварительного перемещения или выпада. Ударное движение выполняется напряженной кистью, пальцы сжаты (полукулаком или кулаком).</a:t>
            </a:r>
          </a:p>
        </p:txBody>
      </p:sp>
      <p:sp>
        <p:nvSpPr>
          <p:cNvPr id="21507" name="WordArt 7"/>
          <p:cNvSpPr>
            <a:spLocks noChangeArrowheads="1" noChangeShapeType="1" noTextEdit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/>
              </a:rPr>
              <a:t>Действия защиты.</a:t>
            </a:r>
          </a:p>
        </p:txBody>
      </p:sp>
      <p:pic>
        <p:nvPicPr>
          <p:cNvPr id="21508" name="Picture 8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500438"/>
            <a:ext cx="42481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21891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FF0000"/>
                </a:solidFill>
              </a:rPr>
              <a:t>Прием мяча одной рукой снизу  в падении</a:t>
            </a:r>
            <a:r>
              <a:rPr lang="ru-RU" altLang="ru-RU" sz="20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     на бедро — спину или на грудь. Прием мяча с падением на бедро — спину выполняется последовательным перекатом.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При выполнении приема с падением на грудь игрок с последним шагом резким движением посылает туловище вниз - вперед, руки выносит вперед.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b="1" smtClean="0"/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>
            <a:lum bright="-1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265613"/>
            <a:ext cx="63373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WordArt 7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015287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/>
              </a:rPr>
              <a:t>Действия защиты.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2692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FF0000"/>
                </a:solidFill>
              </a:rPr>
              <a:t>Прием мяча двумя руками сверху в падении.</a:t>
            </a:r>
            <a:r>
              <a:rPr lang="ru-RU" altLang="ru-RU" sz="2000" b="1" i="1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Этот прием выполняется на спину и на бедро — спину, когда мяч летит прямо на игрока или в стороне от него. При выполнении приема с падением на спину после перемещения игрок с последним шагом принимает положение приседа. Руки выносит на уровне лица. Ударное движение выполняется, как при передаче сверху двумя руками. При ударе плечи несколько отводятся назад, масса тела перераспределяется, в результате чего нарушается равновесие. Игрок как бы садится на пятку сзади стоящей на носке ноги, группируется, наклоняет голову вперед и падает на «круглую» спину. Возможен кувырок назад.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>
            <a:lum bright="-1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365625"/>
            <a:ext cx="7777162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3557" name="WordArt 7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015287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Impact"/>
              </a:rPr>
              <a:t>Действия защиты.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769350" cy="914400"/>
          </a:xfrm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eaLnBrk="1" hangingPunct="1"/>
            <a:endParaRPr lang="ru-RU" altLang="ru-RU" sz="800" b="1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875"/>
            <a:ext cx="4497388" cy="5095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В </a:t>
            </a:r>
            <a:r>
              <a:rPr lang="ru-RU" altLang="ru-RU" sz="2000" b="1" smtClean="0">
                <a:solidFill>
                  <a:srgbClr val="FF0000"/>
                </a:solidFill>
              </a:rPr>
              <a:t>2005г.исполнилось</a:t>
            </a:r>
            <a:r>
              <a:rPr lang="ru-RU" altLang="ru-RU" sz="1800" b="1" smtClean="0">
                <a:solidFill>
                  <a:srgbClr val="FF0000"/>
                </a:solidFill>
              </a:rPr>
              <a:t> </a:t>
            </a:r>
            <a:r>
              <a:rPr lang="ru-RU" altLang="ru-RU" sz="2000" b="1" smtClean="0">
                <a:solidFill>
                  <a:srgbClr val="FF0000"/>
                </a:solidFill>
              </a:rPr>
              <a:t>110</a:t>
            </a:r>
            <a:r>
              <a:rPr lang="ru-RU" altLang="ru-RU" sz="2000" b="1" smtClean="0"/>
              <a:t> </a:t>
            </a:r>
            <a:r>
              <a:rPr lang="ru-RU" altLang="ru-RU" sz="1800" b="1" smtClean="0"/>
              <a:t>лет с того дня, когда в 1895г.в США преподаватель физической культуры колледжа </a:t>
            </a:r>
            <a:r>
              <a:rPr lang="ru-RU" altLang="ru-RU" sz="1800" b="1" smtClean="0">
                <a:solidFill>
                  <a:srgbClr val="0000FF"/>
                </a:solidFill>
              </a:rPr>
              <a:t>Уильям Морган</a:t>
            </a:r>
            <a:r>
              <a:rPr lang="ru-RU" altLang="ru-RU" sz="1800" b="1" smtClean="0"/>
              <a:t> предложил игру, которая получила название волейбол (с англ. «отбивать мяч на лету»). Для игры использовалась резиновая камера, наполненная воздухом, сетка устанавливалась на высоте около 2м. Мяч подолгу находился в воздухе, поэтому нередко встречался названия игры </a:t>
            </a:r>
            <a:r>
              <a:rPr lang="ru-RU" altLang="ru-RU" sz="1800" b="1" smtClean="0">
                <a:solidFill>
                  <a:srgbClr val="FF0000"/>
                </a:solidFill>
              </a:rPr>
              <a:t>«летающий мяч»,</a:t>
            </a:r>
            <a:r>
              <a:rPr lang="ru-RU" altLang="ru-RU" sz="1800" b="1" smtClean="0"/>
              <a:t> «мяч в воздухе». В 1900г. Волейбол выходит за пределы США и приобретает популярность на всех континентах. Основа существующих в настоящее время правил, была сформулирована в 1920году.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412875"/>
            <a:ext cx="4392613" cy="5183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FF0000"/>
                </a:solidFill>
              </a:rPr>
              <a:t>В нашей стране</a:t>
            </a:r>
            <a:r>
              <a:rPr lang="ru-RU" altLang="ru-RU" sz="1800" smtClean="0"/>
              <a:t> </a:t>
            </a:r>
            <a:r>
              <a:rPr lang="ru-RU" altLang="ru-RU" sz="1800" b="1" smtClean="0"/>
              <a:t>волейбол начал широко развиваться с </a:t>
            </a:r>
            <a:r>
              <a:rPr lang="ru-RU" altLang="ru-RU" sz="1800" b="1" smtClean="0">
                <a:solidFill>
                  <a:srgbClr val="FF0000"/>
                </a:solidFill>
              </a:rPr>
              <a:t>1920 г.</a:t>
            </a:r>
            <a:r>
              <a:rPr lang="ru-RU" altLang="ru-RU" sz="1800" b="1" smtClean="0"/>
              <a:t> В 1923 г. в Москве были проведены первые соревнования по волейболу, в 1925 г. Московским советом физкультуры были утверждены первые официальные правила таких соревнований. Важным событием в развитии волейбола в стране стали Всесоюзный чемпионат, проходивший в Москве во время первой Всесоюзной спартакиады 1928 г., а также Спартакиада пионеров и школьников 1929 г.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FF0000"/>
                </a:solidFill>
              </a:rPr>
              <a:t>С 1933 г. регулярно проводятся первенства России по волейболу.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FF0000"/>
                </a:solidFill>
              </a:rPr>
              <a:t>С 1957 года волейбол стал олимпийским видом спорта.</a:t>
            </a: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150" name="WordArt 7"/>
          <p:cNvSpPr>
            <a:spLocks noChangeArrowheads="1" noChangeShapeType="1" noTextEdit="1"/>
          </p:cNvSpPr>
          <p:nvPr/>
        </p:nvSpPr>
        <p:spPr bwMode="auto">
          <a:xfrm>
            <a:off x="250825" y="101600"/>
            <a:ext cx="8642350" cy="11969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777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История развития волейбола.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015287" cy="914400"/>
          </a:xfrm>
        </p:spPr>
        <p:txBody>
          <a:bodyPr/>
          <a:lstStyle/>
          <a:p>
            <a:pPr algn="ctr" eaLnBrk="1" hangingPunct="1"/>
            <a:endParaRPr lang="ru-RU" altLang="ru-RU" sz="800" b="1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137525" cy="3671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FF0000"/>
                </a:solidFill>
              </a:rPr>
              <a:t>Технический прием</a:t>
            </a:r>
            <a:r>
              <a:rPr lang="ru-RU" altLang="ru-RU" sz="1600" b="1" smtClean="0"/>
              <a:t>, с помощью которого преграждают над сеткой путь мячу, летящему </a:t>
            </a:r>
            <a:r>
              <a:rPr lang="ru-RU" altLang="ru-RU" sz="1800" b="1" smtClean="0">
                <a:solidFill>
                  <a:srgbClr val="FF0000"/>
                </a:solidFill>
              </a:rPr>
              <a:t>после нападающего удара</a:t>
            </a:r>
            <a:r>
              <a:rPr lang="ru-RU" altLang="ru-RU" sz="1600" b="1" smtClean="0"/>
              <a:t> противника. Выполняют блок в большинстве случаев после перемещения приставными шагами. Игрок останавливается около сетки, лицом к ней. Ноги на ширине плеч, согнуты в коленях. Руки, согнутые в локтях, перед грудью.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Перед прыжком игрок приседает, затем, отрываясь от опоры, взмахом согнутыми руками перед собой ставит блок. Предплечья немного наклонены к сетке, пальцы рук оптимально напряжены</a:t>
            </a:r>
            <a:r>
              <a:rPr lang="ru-RU" altLang="ru-RU" sz="1600" b="1" i="1" smtClean="0"/>
              <a:t>. </a:t>
            </a:r>
            <a:r>
              <a:rPr lang="ru-RU" altLang="ru-RU" sz="1600" b="1" smtClean="0"/>
              <a:t>При постановке блока руки разгибают в локтевых суставах и двигаются вперед - вверх. Одновременно кисти сгибают в лучезапястных суставах, пальцы двигаются вперед - вниз. В момент удара по мячу, кисти рук амортизируют удар, при этом следует стремиться направить мяч вперед - вниз на сторону противника. После блока игрок приземляется на согнутые ноги.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В блоке могут участвовать один, два и три игрока передней линии.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lum bright="-1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724400"/>
            <a:ext cx="15843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652963"/>
            <a:ext cx="165735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724400"/>
            <a:ext cx="153193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Управляющая кнопка: назад 8">
            <a:hlinkClick r:id="rId5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4" name="WordArt 9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7921625" cy="1079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Impact"/>
              </a:rPr>
              <a:t>Блокирование.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66113" cy="1196975"/>
          </a:xfrm>
        </p:spPr>
        <p:txBody>
          <a:bodyPr/>
          <a:lstStyle/>
          <a:p>
            <a:pPr algn="ctr" eaLnBrk="1" hangingPunct="1"/>
            <a:endParaRPr lang="ru-RU" altLang="ru-RU" sz="800" b="1" smtClean="0">
              <a:solidFill>
                <a:schemeClr val="tx1"/>
              </a:solidFill>
            </a:endParaRPr>
          </a:p>
        </p:txBody>
      </p:sp>
      <p:pic>
        <p:nvPicPr>
          <p:cNvPr id="2560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" t="7274" r="4211" b="3429"/>
          <a:stretch>
            <a:fillRect/>
          </a:stretch>
        </p:blipFill>
        <p:spPr>
          <a:xfrm>
            <a:off x="1643063" y="1357313"/>
            <a:ext cx="5526087" cy="5500687"/>
          </a:xfrm>
          <a:noFill/>
        </p:spPr>
      </p:pic>
      <p:sp>
        <p:nvSpPr>
          <p:cNvPr id="25604" name="WordArt 6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137525" cy="1079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CCFF"/>
                </a:solidFill>
                <a:latin typeface="Impact"/>
              </a:rPr>
              <a:t>Официальные жесты судей.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3"/>
          <a:stretch>
            <a:fillRect/>
          </a:stretch>
        </p:blipFill>
        <p:spPr bwMode="auto">
          <a:xfrm>
            <a:off x="1714500" y="1341438"/>
            <a:ext cx="465772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0" y="188913"/>
            <a:ext cx="81089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800" b="1"/>
          </a:p>
        </p:txBody>
      </p:sp>
      <p:sp>
        <p:nvSpPr>
          <p:cNvPr id="26628" name="WordArt 6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137525" cy="1079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CCFF"/>
                </a:solidFill>
                <a:latin typeface="Impact"/>
              </a:rPr>
              <a:t>Официальные жесты судей.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0" y="188913"/>
            <a:ext cx="81089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800" b="1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" t="3069" r="5113" b="4086"/>
          <a:stretch>
            <a:fillRect/>
          </a:stretch>
        </p:blipFill>
        <p:spPr bwMode="auto">
          <a:xfrm>
            <a:off x="2124075" y="1412875"/>
            <a:ext cx="4435475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WordArt 6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137525" cy="1079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CCFF"/>
                </a:solidFill>
                <a:latin typeface="Impact"/>
              </a:rPr>
              <a:t>Официальные жесты судей.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0" y="188913"/>
            <a:ext cx="83169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800" b="1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6" t="1781" r="4077" b="5560"/>
          <a:stretch>
            <a:fillRect/>
          </a:stretch>
        </p:blipFill>
        <p:spPr bwMode="auto">
          <a:xfrm>
            <a:off x="2357438" y="1208088"/>
            <a:ext cx="4227512" cy="564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8677" name="WordArt 6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137525" cy="1079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CCFF"/>
                </a:solidFill>
                <a:latin typeface="Impact"/>
              </a:rPr>
              <a:t>Официальные жесты судей.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0" y="188913"/>
            <a:ext cx="7827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000" b="1"/>
              <a:t>Список литературы</a:t>
            </a: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428625" y="1357313"/>
            <a:ext cx="8143875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ru-RU" altLang="ru-RU" sz="1800"/>
          </a:p>
          <a:p>
            <a:pPr eaLnBrk="1" hangingPunct="1"/>
            <a:r>
              <a:rPr lang="ru-RU" altLang="ru-RU" sz="2000"/>
              <a:t>1.    Малая энциклопедия Физкультура и спорт- М.: «Радуга» 1982.</a:t>
            </a:r>
          </a:p>
          <a:p>
            <a:pPr eaLnBrk="1" hangingPunct="1"/>
            <a:r>
              <a:rPr lang="ru-RU" altLang="ru-RU" sz="2000"/>
              <a:t>2.    Энциклопедия для детей Спорт – М.: «Аванта» 2001.</a:t>
            </a:r>
          </a:p>
          <a:p>
            <a:pPr eaLnBrk="1" hangingPunct="1"/>
            <a:r>
              <a:rPr lang="ru-RU" altLang="ru-RU" sz="2000"/>
              <a:t>3.    В.И. Лях, Л.Е. Любомирский, Г.Б. Мейксон Учебник Физическая культура 10-11 класс – М.: «Просвещение», 2000.</a:t>
            </a:r>
          </a:p>
          <a:p>
            <a:pPr eaLnBrk="1" hangingPunct="1"/>
            <a:r>
              <a:rPr lang="ru-RU" altLang="ru-RU" sz="2000"/>
              <a:t>4.    Ю.Н. Клещев Учебное пособие «Спортивные игры» - М.: «Высшая школа» 1980.</a:t>
            </a:r>
          </a:p>
          <a:p>
            <a:pPr eaLnBrk="1" hangingPunct="1"/>
            <a:r>
              <a:rPr lang="ru-RU" altLang="ru-RU" sz="2000"/>
              <a:t>5.    Ю.Д. Железняк, Ю.М. Портнов, В.П. Савин, А.В. Лексаков Спортивные игры – М.: «Академия» 2001.  </a:t>
            </a:r>
          </a:p>
          <a:p>
            <a:pPr eaLnBrk="1" hangingPunct="1"/>
            <a:r>
              <a:rPr lang="ru-RU" altLang="ru-RU" sz="2000"/>
              <a:t>6.    //«Спорт в школе» №3 2004.</a:t>
            </a:r>
          </a:p>
          <a:p>
            <a:pPr eaLnBrk="1" hangingPunct="1">
              <a:buFontTx/>
              <a:buChar char="•"/>
            </a:pPr>
            <a:endParaRPr lang="ru-RU" altLang="ru-RU" sz="200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210550" cy="1008062"/>
          </a:xfrm>
        </p:spPr>
        <p:txBody>
          <a:bodyPr/>
          <a:lstStyle/>
          <a:p>
            <a:pPr algn="ctr" eaLnBrk="1" hangingPunct="1"/>
            <a:endParaRPr lang="ru-RU" altLang="ru-RU" sz="800" b="1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41438"/>
            <a:ext cx="79248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100" b="1" smtClean="0">
                <a:solidFill>
                  <a:srgbClr val="FF0000"/>
                </a:solidFill>
              </a:rPr>
              <a:t>Волейбол является</a:t>
            </a:r>
            <a:r>
              <a:rPr lang="ru-RU" altLang="ru-RU" sz="2100" b="1" smtClean="0"/>
              <a:t> </a:t>
            </a:r>
            <a:r>
              <a:rPr lang="ru-RU" altLang="ru-RU" sz="2100" b="1" smtClean="0">
                <a:solidFill>
                  <a:srgbClr val="FF0000"/>
                </a:solidFill>
              </a:rPr>
              <a:t>спортивной игрой с мячом</a:t>
            </a:r>
            <a:r>
              <a:rPr lang="ru-RU" altLang="ru-RU" sz="2100" b="1" smtClean="0"/>
              <a:t>, в которой две команды соревнуются на специальной площадке, разделенной сеткой.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b="1" smtClean="0">
                <a:solidFill>
                  <a:srgbClr val="FF0000"/>
                </a:solidFill>
              </a:rPr>
              <a:t>Цель игры</a:t>
            </a:r>
            <a:r>
              <a:rPr lang="ru-RU" altLang="ru-RU" sz="2100" b="1" smtClean="0"/>
              <a:t> — направить мяч над сеткой, чтобы он коснулся площадки соперника, и предотвратить такую же попытку соперника. Для этого команда имеет 3 касания мяча (и еще одно возможное дополнительное касание мяча на блоке).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b="1" smtClean="0">
                <a:solidFill>
                  <a:srgbClr val="FF0000"/>
                </a:solidFill>
              </a:rPr>
              <a:t>Мяч вводится в игру подачей</a:t>
            </a:r>
            <a:r>
              <a:rPr lang="ru-RU" altLang="ru-RU" sz="2100" b="1" smtClean="0"/>
              <a:t>: подающий игрок ударом направляет мяч на сторону соперника. Розыгрыш каждого мяча продолжается до его приземления на площадку, выхода за ее пределы или ошибки команды.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b="1" smtClean="0">
                <a:solidFill>
                  <a:srgbClr val="FF0000"/>
                </a:solidFill>
              </a:rPr>
              <a:t>В волейболе команда, выигравшая розыгрыш, получает очко</a:t>
            </a:r>
            <a:r>
              <a:rPr lang="ru-RU" altLang="ru-RU" sz="2100" b="1" smtClean="0"/>
              <a:t> (система «каждый розыгрыш - очко»). Когда принимающая команда выигрывает розыгрыш, она получает очко и право подавать, и ее игроки переходят на одну позицию по часовой стрелке.</a:t>
            </a: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173" name="WordArt 6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135938" cy="1079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Характеристика игры.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ru-RU" altLang="ru-RU" sz="800" b="1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4313"/>
            <a:ext cx="7924800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Игра в волейбол требует от игроков таких качеств как концентрация внимания, хорошая реакция, прыгучесть, сила удара, ловкость, координация, быстрота движений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При занятиях волейболом выполняются упражнения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FF0000"/>
                </a:solidFill>
              </a:rPr>
              <a:t>общеразвивающей направленности</a:t>
            </a:r>
            <a:r>
              <a:rPr lang="ru-RU" altLang="ru-RU" sz="1800" b="1" smtClean="0"/>
              <a:t>: укрепление опорно-двигательного аппарата;  улучшение общей координации движений; быстрое восстановление работоспособности организма в процессе напряженной тренировочной работы.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FF0000"/>
                </a:solidFill>
              </a:rPr>
              <a:t>Специальной направленности</a:t>
            </a:r>
            <a:r>
              <a:rPr lang="ru-RU" altLang="ru-RU" sz="1800" b="1" smtClean="0"/>
              <a:t>: подготовительные упражнения, направленные на развитие силы и быстроты сокращения мышц, участвующих в выполнении технических приемов игры, на развитие скорости, прыгучести, специальной ловкости, выносливости (скоростной, прыжковой, силовой, игровой), быстроты переключения с одних движений (действий) на другие.</a:t>
            </a: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197" name="WordArt 6"/>
          <p:cNvSpPr>
            <a:spLocks noChangeArrowheads="1" noChangeShapeType="1" noTextEdit="1"/>
          </p:cNvSpPr>
          <p:nvPr/>
        </p:nvSpPr>
        <p:spPr bwMode="auto">
          <a:xfrm>
            <a:off x="395288" y="115888"/>
            <a:ext cx="7777162" cy="11969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3079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Физическая подготовка.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ru-RU" altLang="ru-RU" sz="800" b="1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924800" cy="467995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solidFill>
                  <a:srgbClr val="FF0000"/>
                </a:solidFill>
              </a:rPr>
              <a:t>Размер площадки</a:t>
            </a:r>
            <a:r>
              <a:rPr lang="ru-RU" altLang="ru-RU" sz="1800" smtClean="0"/>
              <a:t> : </a:t>
            </a:r>
            <a:r>
              <a:rPr lang="ru-RU" altLang="ru-RU" sz="1800" b="1" smtClean="0"/>
              <a:t>9Х18м.</a:t>
            </a:r>
            <a:r>
              <a:rPr lang="ru-RU" altLang="ru-RU" sz="1800" smtClean="0"/>
              <a:t>	              </a:t>
            </a:r>
            <a:r>
              <a:rPr lang="ru-RU" altLang="ru-RU" sz="1800" b="1" smtClean="0">
                <a:solidFill>
                  <a:srgbClr val="FF0000"/>
                </a:solidFill>
              </a:rPr>
              <a:t>Сетка</a:t>
            </a:r>
            <a:r>
              <a:rPr lang="ru-RU" altLang="ru-RU" sz="1800" smtClean="0"/>
              <a:t>:  </a:t>
            </a:r>
            <a:r>
              <a:rPr lang="ru-RU" altLang="ru-RU" sz="1800" b="1" smtClean="0"/>
              <a:t>ширина 1 м. .                                                                                                                                                                                  					             длина  9,5 М.</a:t>
            </a:r>
          </a:p>
          <a:p>
            <a:pPr eaLnBrk="1" hangingPunct="1"/>
            <a:r>
              <a:rPr lang="ru-RU" altLang="ru-RU" sz="1800" b="1" smtClean="0">
                <a:solidFill>
                  <a:srgbClr val="FF0000"/>
                </a:solidFill>
              </a:rPr>
              <a:t>Высота сетки</a:t>
            </a:r>
            <a:r>
              <a:rPr lang="ru-RU" altLang="ru-RU" sz="1800" smtClean="0"/>
              <a:t>: </a:t>
            </a:r>
            <a:r>
              <a:rPr lang="ru-RU" altLang="ru-RU" sz="1800" b="1" smtClean="0"/>
              <a:t>для мужчин -243см.,</a:t>
            </a:r>
            <a:r>
              <a:rPr lang="ru-RU" altLang="ru-RU" sz="1800" smtClean="0"/>
              <a:t> 	</a:t>
            </a:r>
            <a:r>
              <a:rPr lang="ru-RU" altLang="ru-RU" sz="1800" b="1" smtClean="0">
                <a:solidFill>
                  <a:srgbClr val="FF0000"/>
                </a:solidFill>
              </a:rPr>
              <a:t>Мяч</a:t>
            </a:r>
            <a:r>
              <a:rPr lang="ru-RU" altLang="ru-RU" sz="1800" smtClean="0"/>
              <a:t>: </a:t>
            </a:r>
            <a:r>
              <a:rPr lang="ru-RU" altLang="ru-RU" sz="1800" b="1" smtClean="0"/>
              <a:t>окружность 65-67 см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smtClean="0"/>
              <a:t>                              для женщин – 224см. 	         вес 260-280 г.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400" smtClean="0"/>
              <a:t>                                                                                                      </a:t>
            </a:r>
          </a:p>
        </p:txBody>
      </p:sp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1042988" y="3573463"/>
            <a:ext cx="6765925" cy="3527425"/>
            <a:chOff x="2278" y="1154"/>
            <a:chExt cx="7200" cy="4320"/>
          </a:xfrm>
        </p:grpSpPr>
        <p:sp>
          <p:nvSpPr>
            <p:cNvPr id="9229" name="AutoShape 5"/>
            <p:cNvSpPr>
              <a:spLocks noChangeAspect="1" noChangeArrowheads="1"/>
            </p:cNvSpPr>
            <p:nvPr/>
          </p:nvSpPr>
          <p:spPr bwMode="auto">
            <a:xfrm>
              <a:off x="2278" y="1154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9230" name="Rectangle 6"/>
            <p:cNvSpPr>
              <a:spLocks noChangeArrowheads="1"/>
            </p:cNvSpPr>
            <p:nvPr/>
          </p:nvSpPr>
          <p:spPr bwMode="auto">
            <a:xfrm>
              <a:off x="2984" y="1293"/>
              <a:ext cx="6212" cy="26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2560" y="1293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8"/>
            <p:cNvSpPr>
              <a:spLocks noChangeShapeType="1"/>
            </p:cNvSpPr>
            <p:nvPr/>
          </p:nvSpPr>
          <p:spPr bwMode="auto">
            <a:xfrm>
              <a:off x="2560" y="3941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9"/>
            <p:cNvSpPr>
              <a:spLocks noChangeShapeType="1"/>
            </p:cNvSpPr>
            <p:nvPr/>
          </p:nvSpPr>
          <p:spPr bwMode="auto">
            <a:xfrm>
              <a:off x="2843" y="1293"/>
              <a:ext cx="0" cy="26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Line 10"/>
            <p:cNvSpPr>
              <a:spLocks noChangeShapeType="1"/>
            </p:cNvSpPr>
            <p:nvPr/>
          </p:nvSpPr>
          <p:spPr bwMode="auto">
            <a:xfrm flipV="1">
              <a:off x="2843" y="1293"/>
              <a:ext cx="0" cy="25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Line 11"/>
            <p:cNvSpPr>
              <a:spLocks noChangeShapeType="1"/>
            </p:cNvSpPr>
            <p:nvPr/>
          </p:nvSpPr>
          <p:spPr bwMode="auto">
            <a:xfrm>
              <a:off x="2984" y="3941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Line 12"/>
            <p:cNvSpPr>
              <a:spLocks noChangeShapeType="1"/>
            </p:cNvSpPr>
            <p:nvPr/>
          </p:nvSpPr>
          <p:spPr bwMode="auto">
            <a:xfrm>
              <a:off x="9196" y="3941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Line 13"/>
            <p:cNvSpPr>
              <a:spLocks noChangeShapeType="1"/>
            </p:cNvSpPr>
            <p:nvPr/>
          </p:nvSpPr>
          <p:spPr bwMode="auto">
            <a:xfrm>
              <a:off x="2984" y="4080"/>
              <a:ext cx="62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Line 14"/>
            <p:cNvSpPr>
              <a:spLocks noChangeShapeType="1"/>
            </p:cNvSpPr>
            <p:nvPr/>
          </p:nvSpPr>
          <p:spPr bwMode="auto">
            <a:xfrm flipH="1">
              <a:off x="2984" y="4080"/>
              <a:ext cx="60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Line 15"/>
            <p:cNvSpPr>
              <a:spLocks noChangeShapeType="1"/>
            </p:cNvSpPr>
            <p:nvPr/>
          </p:nvSpPr>
          <p:spPr bwMode="auto">
            <a:xfrm>
              <a:off x="5666" y="1293"/>
              <a:ext cx="0" cy="26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Line 16"/>
            <p:cNvSpPr>
              <a:spLocks noChangeShapeType="1"/>
            </p:cNvSpPr>
            <p:nvPr/>
          </p:nvSpPr>
          <p:spPr bwMode="auto">
            <a:xfrm>
              <a:off x="4396" y="1293"/>
              <a:ext cx="0" cy="26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Line 17"/>
            <p:cNvSpPr>
              <a:spLocks noChangeShapeType="1"/>
            </p:cNvSpPr>
            <p:nvPr/>
          </p:nvSpPr>
          <p:spPr bwMode="auto">
            <a:xfrm>
              <a:off x="6937" y="1293"/>
              <a:ext cx="0" cy="26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Line 18"/>
            <p:cNvSpPr>
              <a:spLocks noChangeShapeType="1"/>
            </p:cNvSpPr>
            <p:nvPr/>
          </p:nvSpPr>
          <p:spPr bwMode="auto">
            <a:xfrm flipV="1">
              <a:off x="4396" y="1154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Line 19"/>
            <p:cNvSpPr>
              <a:spLocks noChangeShapeType="1"/>
            </p:cNvSpPr>
            <p:nvPr/>
          </p:nvSpPr>
          <p:spPr bwMode="auto">
            <a:xfrm flipV="1">
              <a:off x="5666" y="1154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Rectangle 20"/>
            <p:cNvSpPr>
              <a:spLocks noChangeArrowheads="1"/>
            </p:cNvSpPr>
            <p:nvPr/>
          </p:nvSpPr>
          <p:spPr bwMode="auto">
            <a:xfrm>
              <a:off x="4396" y="1293"/>
              <a:ext cx="1270" cy="26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9245" name="Rectangle 21"/>
            <p:cNvSpPr>
              <a:spLocks noChangeArrowheads="1"/>
            </p:cNvSpPr>
            <p:nvPr/>
          </p:nvSpPr>
          <p:spPr bwMode="auto">
            <a:xfrm>
              <a:off x="5666" y="1293"/>
              <a:ext cx="1271" cy="264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9246" name="Line 22"/>
            <p:cNvSpPr>
              <a:spLocks noChangeShapeType="1"/>
            </p:cNvSpPr>
            <p:nvPr/>
          </p:nvSpPr>
          <p:spPr bwMode="auto">
            <a:xfrm flipH="1">
              <a:off x="5384" y="1293"/>
              <a:ext cx="282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23"/>
            <p:cNvSpPr>
              <a:spLocks noChangeShapeType="1"/>
            </p:cNvSpPr>
            <p:nvPr/>
          </p:nvSpPr>
          <p:spPr bwMode="auto">
            <a:xfrm>
              <a:off x="5525" y="1433"/>
              <a:ext cx="1" cy="26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Line 24"/>
            <p:cNvSpPr>
              <a:spLocks noChangeShapeType="1"/>
            </p:cNvSpPr>
            <p:nvPr/>
          </p:nvSpPr>
          <p:spPr bwMode="auto">
            <a:xfrm>
              <a:off x="5384" y="1711"/>
              <a:ext cx="1" cy="26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Line 25"/>
            <p:cNvSpPr>
              <a:spLocks noChangeShapeType="1"/>
            </p:cNvSpPr>
            <p:nvPr/>
          </p:nvSpPr>
          <p:spPr bwMode="auto">
            <a:xfrm flipV="1">
              <a:off x="5384" y="1572"/>
              <a:ext cx="282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Line 26"/>
            <p:cNvSpPr>
              <a:spLocks noChangeShapeType="1"/>
            </p:cNvSpPr>
            <p:nvPr/>
          </p:nvSpPr>
          <p:spPr bwMode="auto">
            <a:xfrm flipV="1">
              <a:off x="5384" y="1851"/>
              <a:ext cx="282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Rectangle 27"/>
            <p:cNvSpPr>
              <a:spLocks noChangeArrowheads="1"/>
            </p:cNvSpPr>
            <p:nvPr/>
          </p:nvSpPr>
          <p:spPr bwMode="auto">
            <a:xfrm>
              <a:off x="6937" y="1293"/>
              <a:ext cx="1835" cy="264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9252" name="Line 28"/>
            <p:cNvSpPr>
              <a:spLocks noChangeShapeType="1"/>
            </p:cNvSpPr>
            <p:nvPr/>
          </p:nvSpPr>
          <p:spPr bwMode="auto">
            <a:xfrm flipV="1">
              <a:off x="5384" y="2129"/>
              <a:ext cx="282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3" name="Line 29"/>
            <p:cNvSpPr>
              <a:spLocks noChangeShapeType="1"/>
            </p:cNvSpPr>
            <p:nvPr/>
          </p:nvSpPr>
          <p:spPr bwMode="auto">
            <a:xfrm flipV="1">
              <a:off x="5384" y="2408"/>
              <a:ext cx="282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Line 30"/>
            <p:cNvSpPr>
              <a:spLocks noChangeShapeType="1"/>
            </p:cNvSpPr>
            <p:nvPr/>
          </p:nvSpPr>
          <p:spPr bwMode="auto">
            <a:xfrm flipV="1">
              <a:off x="5384" y="2687"/>
              <a:ext cx="282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Line 31"/>
            <p:cNvSpPr>
              <a:spLocks noChangeShapeType="1"/>
            </p:cNvSpPr>
            <p:nvPr/>
          </p:nvSpPr>
          <p:spPr bwMode="auto">
            <a:xfrm flipV="1">
              <a:off x="5384" y="2966"/>
              <a:ext cx="282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Line 32"/>
            <p:cNvSpPr>
              <a:spLocks noChangeShapeType="1"/>
            </p:cNvSpPr>
            <p:nvPr/>
          </p:nvSpPr>
          <p:spPr bwMode="auto">
            <a:xfrm flipV="1">
              <a:off x="5384" y="3244"/>
              <a:ext cx="282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7" name="Line 33"/>
            <p:cNvSpPr>
              <a:spLocks noChangeShapeType="1"/>
            </p:cNvSpPr>
            <p:nvPr/>
          </p:nvSpPr>
          <p:spPr bwMode="auto">
            <a:xfrm flipV="1">
              <a:off x="5384" y="3662"/>
              <a:ext cx="282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Line 34"/>
            <p:cNvSpPr>
              <a:spLocks noChangeShapeType="1"/>
            </p:cNvSpPr>
            <p:nvPr/>
          </p:nvSpPr>
          <p:spPr bwMode="auto">
            <a:xfrm flipV="1">
              <a:off x="5384" y="3941"/>
              <a:ext cx="282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Line 35"/>
            <p:cNvSpPr>
              <a:spLocks noChangeShapeType="1"/>
            </p:cNvSpPr>
            <p:nvPr/>
          </p:nvSpPr>
          <p:spPr bwMode="auto">
            <a:xfrm>
              <a:off x="5102" y="4359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Line 36"/>
            <p:cNvSpPr>
              <a:spLocks noChangeShapeType="1"/>
            </p:cNvSpPr>
            <p:nvPr/>
          </p:nvSpPr>
          <p:spPr bwMode="auto">
            <a:xfrm flipV="1">
              <a:off x="5102" y="1711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Line 37"/>
            <p:cNvSpPr>
              <a:spLocks noChangeShapeType="1"/>
            </p:cNvSpPr>
            <p:nvPr/>
          </p:nvSpPr>
          <p:spPr bwMode="auto">
            <a:xfrm>
              <a:off x="5243" y="1711"/>
              <a:ext cx="0" cy="26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2" name="Line 38"/>
            <p:cNvSpPr>
              <a:spLocks noChangeShapeType="1"/>
            </p:cNvSpPr>
            <p:nvPr/>
          </p:nvSpPr>
          <p:spPr bwMode="auto">
            <a:xfrm>
              <a:off x="5243" y="1851"/>
              <a:ext cx="1" cy="25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3" name="Line 39"/>
            <p:cNvSpPr>
              <a:spLocks noChangeShapeType="1"/>
            </p:cNvSpPr>
            <p:nvPr/>
          </p:nvSpPr>
          <p:spPr bwMode="auto">
            <a:xfrm flipV="1">
              <a:off x="5243" y="1711"/>
              <a:ext cx="0" cy="25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4" name="Line 40"/>
            <p:cNvSpPr>
              <a:spLocks noChangeShapeType="1"/>
            </p:cNvSpPr>
            <p:nvPr/>
          </p:nvSpPr>
          <p:spPr bwMode="auto">
            <a:xfrm>
              <a:off x="5384" y="4359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5" name="Line 41"/>
            <p:cNvSpPr>
              <a:spLocks noChangeShapeType="1"/>
            </p:cNvSpPr>
            <p:nvPr/>
          </p:nvSpPr>
          <p:spPr bwMode="auto">
            <a:xfrm>
              <a:off x="5666" y="3941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6" name="Line 42"/>
            <p:cNvSpPr>
              <a:spLocks noChangeShapeType="1"/>
            </p:cNvSpPr>
            <p:nvPr/>
          </p:nvSpPr>
          <p:spPr bwMode="auto">
            <a:xfrm flipV="1">
              <a:off x="5384" y="4220"/>
              <a:ext cx="282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7" name="Line 43"/>
            <p:cNvSpPr>
              <a:spLocks noChangeShapeType="1"/>
            </p:cNvSpPr>
            <p:nvPr/>
          </p:nvSpPr>
          <p:spPr bwMode="auto">
            <a:xfrm flipH="1">
              <a:off x="5384" y="4220"/>
              <a:ext cx="282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8" name="Rectangle 44"/>
            <p:cNvSpPr>
              <a:spLocks noChangeArrowheads="1"/>
            </p:cNvSpPr>
            <p:nvPr/>
          </p:nvSpPr>
          <p:spPr bwMode="auto">
            <a:xfrm>
              <a:off x="2984" y="1293"/>
              <a:ext cx="1412" cy="26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9269" name="Oval 45"/>
            <p:cNvSpPr>
              <a:spLocks noChangeArrowheads="1"/>
            </p:cNvSpPr>
            <p:nvPr/>
          </p:nvSpPr>
          <p:spPr bwMode="auto">
            <a:xfrm>
              <a:off x="5749" y="1449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200"/>
                <a:t>2</a:t>
              </a:r>
              <a:endParaRPr lang="ru-RU" altLang="ru-RU"/>
            </a:p>
          </p:txBody>
        </p:sp>
        <p:sp>
          <p:nvSpPr>
            <p:cNvPr id="9270" name="Oval 46"/>
            <p:cNvSpPr>
              <a:spLocks noChangeArrowheads="1"/>
            </p:cNvSpPr>
            <p:nvPr/>
          </p:nvSpPr>
          <p:spPr bwMode="auto">
            <a:xfrm>
              <a:off x="5744" y="2387"/>
              <a:ext cx="427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200"/>
                <a:t>3</a:t>
              </a:r>
              <a:endParaRPr lang="ru-RU" altLang="ru-RU"/>
            </a:p>
          </p:txBody>
        </p:sp>
        <p:sp>
          <p:nvSpPr>
            <p:cNvPr id="9271" name="Oval 47"/>
            <p:cNvSpPr>
              <a:spLocks noChangeArrowheads="1"/>
            </p:cNvSpPr>
            <p:nvPr/>
          </p:nvSpPr>
          <p:spPr bwMode="auto">
            <a:xfrm>
              <a:off x="5741" y="3322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200"/>
                <a:t>4</a:t>
              </a:r>
              <a:endParaRPr lang="ru-RU" altLang="ru-RU"/>
            </a:p>
          </p:txBody>
        </p:sp>
        <p:sp>
          <p:nvSpPr>
            <p:cNvPr id="9272" name="Oval 48"/>
            <p:cNvSpPr>
              <a:spLocks noChangeArrowheads="1"/>
            </p:cNvSpPr>
            <p:nvPr/>
          </p:nvSpPr>
          <p:spPr bwMode="auto">
            <a:xfrm>
              <a:off x="7919" y="3242"/>
              <a:ext cx="423" cy="4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200"/>
                <a:t>5</a:t>
              </a:r>
              <a:endParaRPr lang="ru-RU" altLang="ru-RU"/>
            </a:p>
          </p:txBody>
        </p:sp>
        <p:sp>
          <p:nvSpPr>
            <p:cNvPr id="9273" name="Oval 49"/>
            <p:cNvSpPr>
              <a:spLocks noChangeArrowheads="1"/>
            </p:cNvSpPr>
            <p:nvPr/>
          </p:nvSpPr>
          <p:spPr bwMode="auto">
            <a:xfrm>
              <a:off x="7972" y="2376"/>
              <a:ext cx="425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200"/>
                <a:t>6</a:t>
              </a:r>
              <a:endParaRPr lang="ru-RU" altLang="ru-RU"/>
            </a:p>
          </p:txBody>
        </p:sp>
        <p:sp>
          <p:nvSpPr>
            <p:cNvPr id="9274" name="Oval 50"/>
            <p:cNvSpPr>
              <a:spLocks noChangeArrowheads="1"/>
            </p:cNvSpPr>
            <p:nvPr/>
          </p:nvSpPr>
          <p:spPr bwMode="auto">
            <a:xfrm>
              <a:off x="7972" y="1491"/>
              <a:ext cx="424" cy="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200"/>
                <a:t>1</a:t>
              </a:r>
              <a:endParaRPr lang="ru-RU" altLang="ru-RU"/>
            </a:p>
          </p:txBody>
        </p:sp>
        <p:sp>
          <p:nvSpPr>
            <p:cNvPr id="9275" name="Rectangle 51"/>
            <p:cNvSpPr>
              <a:spLocks noChangeArrowheads="1"/>
            </p:cNvSpPr>
            <p:nvPr/>
          </p:nvSpPr>
          <p:spPr bwMode="auto">
            <a:xfrm>
              <a:off x="6873" y="4131"/>
              <a:ext cx="739" cy="5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ru-RU" altLang="ru-RU" sz="1600" b="1"/>
                <a:t>18 м</a:t>
              </a:r>
            </a:p>
          </p:txBody>
        </p:sp>
        <p:sp>
          <p:nvSpPr>
            <p:cNvPr id="9276" name="Rectangle 51"/>
            <p:cNvSpPr>
              <a:spLocks noChangeArrowheads="1"/>
            </p:cNvSpPr>
            <p:nvPr/>
          </p:nvSpPr>
          <p:spPr bwMode="auto">
            <a:xfrm>
              <a:off x="5429" y="4306"/>
              <a:ext cx="739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ru-RU" altLang="ru-RU" sz="1600" b="1"/>
                <a:t>1 м</a:t>
              </a:r>
            </a:p>
          </p:txBody>
        </p:sp>
      </p:grpSp>
      <p:sp>
        <p:nvSpPr>
          <p:cNvPr id="9221" name="TextBox 55"/>
          <p:cNvSpPr txBox="1">
            <a:spLocks noChangeArrowheads="1"/>
          </p:cNvSpPr>
          <p:nvPr/>
        </p:nvSpPr>
        <p:spPr bwMode="auto">
          <a:xfrm>
            <a:off x="7164388" y="3860800"/>
            <a:ext cx="430212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/>
              <a:t>Зона подачи</a:t>
            </a:r>
          </a:p>
        </p:txBody>
      </p:sp>
      <p:sp>
        <p:nvSpPr>
          <p:cNvPr id="9222" name="TextBox 56"/>
          <p:cNvSpPr txBox="1">
            <a:spLocks noChangeArrowheads="1"/>
          </p:cNvSpPr>
          <p:nvPr/>
        </p:nvSpPr>
        <p:spPr bwMode="auto">
          <a:xfrm>
            <a:off x="1258888" y="4076700"/>
            <a:ext cx="4302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 b="1"/>
              <a:t>9 м</a:t>
            </a:r>
          </a:p>
        </p:txBody>
      </p:sp>
      <p:sp>
        <p:nvSpPr>
          <p:cNvPr id="9223" name="TextBox 57"/>
          <p:cNvSpPr txBox="1">
            <a:spLocks noChangeArrowheads="1"/>
          </p:cNvSpPr>
          <p:nvPr/>
        </p:nvSpPr>
        <p:spPr bwMode="auto">
          <a:xfrm>
            <a:off x="3492500" y="4724400"/>
            <a:ext cx="4302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 b="1"/>
              <a:t>9,5 м</a:t>
            </a:r>
          </a:p>
        </p:txBody>
      </p:sp>
      <p:sp>
        <p:nvSpPr>
          <p:cNvPr id="60" name="Управляющая кнопка: назад 59">
            <a:hlinkClick r:id="rId2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225" name="Line 58"/>
          <p:cNvSpPr>
            <a:spLocks noChangeShapeType="1"/>
          </p:cNvSpPr>
          <p:nvPr/>
        </p:nvSpPr>
        <p:spPr bwMode="auto">
          <a:xfrm>
            <a:off x="3059113" y="35734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59"/>
          <p:cNvSpPr>
            <a:spLocks noChangeShapeType="1"/>
          </p:cNvSpPr>
          <p:nvPr/>
        </p:nvSpPr>
        <p:spPr bwMode="auto">
          <a:xfrm flipH="1">
            <a:off x="3059113" y="35734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Rectangle 60"/>
          <p:cNvSpPr>
            <a:spLocks noChangeArrowheads="1"/>
          </p:cNvSpPr>
          <p:nvPr/>
        </p:nvSpPr>
        <p:spPr bwMode="auto">
          <a:xfrm>
            <a:off x="3276600" y="3284538"/>
            <a:ext cx="663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400" b="1"/>
              <a:t>3м</a:t>
            </a:r>
          </a:p>
        </p:txBody>
      </p:sp>
      <p:sp>
        <p:nvSpPr>
          <p:cNvPr id="9228" name="WordArt 61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208963" cy="9366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6949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Оборудование.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ru-RU" altLang="ru-RU" sz="800" b="1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875"/>
            <a:ext cx="7472363" cy="2232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В игре всегда должны участвовать </a:t>
            </a:r>
            <a:r>
              <a:rPr lang="ru-RU" altLang="ru-RU" sz="1800" b="1" smtClean="0">
                <a:solidFill>
                  <a:srgbClr val="FF0000"/>
                </a:solidFill>
              </a:rPr>
              <a:t>по шесть игроков</a:t>
            </a:r>
            <a:r>
              <a:rPr lang="ru-RU" altLang="ru-RU" sz="1800" b="1" smtClean="0"/>
              <a:t> от каждой команды. Начальная расстановка команды указывает порядок перехода игроков на площадке. Этот порядок должен быть сохранен на протяжении всей партии.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 Когда принимающая команда получает право подавать, ее игроки переходят </a:t>
            </a:r>
            <a:r>
              <a:rPr lang="ru-RU" altLang="ru-RU" sz="1800" b="1" smtClean="0">
                <a:solidFill>
                  <a:srgbClr val="FF0000"/>
                </a:solidFill>
              </a:rPr>
              <a:t>на одну позицию по часовой стрелке:</a:t>
            </a:r>
            <a:r>
              <a:rPr lang="ru-RU" altLang="ru-RU" sz="1800" b="1" smtClean="0"/>
              <a:t> игрок позиции 2 переходит на позицию 1 для подачи, игрок позиции 1 переходит на позицию 6 и т.д.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400" smtClean="0"/>
              <a:t> </a:t>
            </a:r>
          </a:p>
        </p:txBody>
      </p:sp>
      <p:grpSp>
        <p:nvGrpSpPr>
          <p:cNvPr id="10244" name="Group 57"/>
          <p:cNvGrpSpPr>
            <a:grpSpLocks noChangeAspect="1"/>
          </p:cNvGrpSpPr>
          <p:nvPr/>
        </p:nvGrpSpPr>
        <p:grpSpPr bwMode="auto">
          <a:xfrm>
            <a:off x="539750" y="3284538"/>
            <a:ext cx="8135938" cy="3744912"/>
            <a:chOff x="2278" y="1154"/>
            <a:chExt cx="7200" cy="3763"/>
          </a:xfrm>
        </p:grpSpPr>
        <p:sp>
          <p:nvSpPr>
            <p:cNvPr id="10255" name="AutoShape 58"/>
            <p:cNvSpPr>
              <a:spLocks noChangeAspect="1" noChangeArrowheads="1"/>
            </p:cNvSpPr>
            <p:nvPr/>
          </p:nvSpPr>
          <p:spPr bwMode="auto">
            <a:xfrm>
              <a:off x="2278" y="1154"/>
              <a:ext cx="7200" cy="376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0256" name="Rectangle 59"/>
            <p:cNvSpPr>
              <a:spLocks noChangeArrowheads="1"/>
            </p:cNvSpPr>
            <p:nvPr/>
          </p:nvSpPr>
          <p:spPr bwMode="auto">
            <a:xfrm>
              <a:off x="2984" y="1293"/>
              <a:ext cx="5788" cy="26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0257" name="Line 60"/>
            <p:cNvSpPr>
              <a:spLocks noChangeShapeType="1"/>
            </p:cNvSpPr>
            <p:nvPr/>
          </p:nvSpPr>
          <p:spPr bwMode="auto">
            <a:xfrm>
              <a:off x="5666" y="1293"/>
              <a:ext cx="0" cy="26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Line 61"/>
            <p:cNvSpPr>
              <a:spLocks noChangeShapeType="1"/>
            </p:cNvSpPr>
            <p:nvPr/>
          </p:nvSpPr>
          <p:spPr bwMode="auto">
            <a:xfrm>
              <a:off x="4396" y="1293"/>
              <a:ext cx="0" cy="26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Line 62"/>
            <p:cNvSpPr>
              <a:spLocks noChangeShapeType="1"/>
            </p:cNvSpPr>
            <p:nvPr/>
          </p:nvSpPr>
          <p:spPr bwMode="auto">
            <a:xfrm>
              <a:off x="6937" y="1293"/>
              <a:ext cx="0" cy="26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Rectangle 63"/>
            <p:cNvSpPr>
              <a:spLocks noChangeArrowheads="1"/>
            </p:cNvSpPr>
            <p:nvPr/>
          </p:nvSpPr>
          <p:spPr bwMode="auto">
            <a:xfrm>
              <a:off x="4396" y="1293"/>
              <a:ext cx="1270" cy="26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0261" name="Rectangle 64"/>
            <p:cNvSpPr>
              <a:spLocks noChangeArrowheads="1"/>
            </p:cNvSpPr>
            <p:nvPr/>
          </p:nvSpPr>
          <p:spPr bwMode="auto">
            <a:xfrm>
              <a:off x="5666" y="1293"/>
              <a:ext cx="1271" cy="264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0262" name="Rectangle 65"/>
            <p:cNvSpPr>
              <a:spLocks noChangeArrowheads="1"/>
            </p:cNvSpPr>
            <p:nvPr/>
          </p:nvSpPr>
          <p:spPr bwMode="auto">
            <a:xfrm>
              <a:off x="6937" y="1293"/>
              <a:ext cx="1835" cy="264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0263" name="Rectangle 66"/>
            <p:cNvSpPr>
              <a:spLocks noChangeArrowheads="1"/>
            </p:cNvSpPr>
            <p:nvPr/>
          </p:nvSpPr>
          <p:spPr bwMode="auto">
            <a:xfrm>
              <a:off x="2984" y="1293"/>
              <a:ext cx="1412" cy="26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0264" name="Oval 67"/>
            <p:cNvSpPr>
              <a:spLocks noChangeArrowheads="1"/>
            </p:cNvSpPr>
            <p:nvPr/>
          </p:nvSpPr>
          <p:spPr bwMode="auto">
            <a:xfrm>
              <a:off x="5713" y="1496"/>
              <a:ext cx="423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0265" name="Oval 68"/>
            <p:cNvSpPr>
              <a:spLocks noChangeArrowheads="1"/>
            </p:cNvSpPr>
            <p:nvPr/>
          </p:nvSpPr>
          <p:spPr bwMode="auto">
            <a:xfrm>
              <a:off x="5744" y="2387"/>
              <a:ext cx="427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0266" name="Oval 69"/>
            <p:cNvSpPr>
              <a:spLocks noChangeArrowheads="1"/>
            </p:cNvSpPr>
            <p:nvPr/>
          </p:nvSpPr>
          <p:spPr bwMode="auto">
            <a:xfrm>
              <a:off x="5741" y="3322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0267" name="Oval 70"/>
            <p:cNvSpPr>
              <a:spLocks noChangeArrowheads="1"/>
            </p:cNvSpPr>
            <p:nvPr/>
          </p:nvSpPr>
          <p:spPr bwMode="auto">
            <a:xfrm>
              <a:off x="7688" y="3252"/>
              <a:ext cx="424" cy="4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0268" name="Oval 71"/>
            <p:cNvSpPr>
              <a:spLocks noChangeArrowheads="1"/>
            </p:cNvSpPr>
            <p:nvPr/>
          </p:nvSpPr>
          <p:spPr bwMode="auto">
            <a:xfrm>
              <a:off x="7972" y="2376"/>
              <a:ext cx="425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0269" name="Oval 72"/>
            <p:cNvSpPr>
              <a:spLocks noChangeArrowheads="1"/>
            </p:cNvSpPr>
            <p:nvPr/>
          </p:nvSpPr>
          <p:spPr bwMode="auto">
            <a:xfrm>
              <a:off x="7784" y="1572"/>
              <a:ext cx="423" cy="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 flipV="1">
              <a:off x="8772" y="1293"/>
              <a:ext cx="421" cy="26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vert270"/>
            <a:lstStyle/>
            <a:p>
              <a:pPr algn="ctr" eaLnBrk="1" hangingPunct="1">
                <a:defRPr/>
              </a:pPr>
              <a:r>
                <a:rPr lang="ru-RU" sz="1600" dirty="0"/>
                <a:t>Зона подачи</a:t>
              </a:r>
            </a:p>
          </p:txBody>
        </p:sp>
        <p:sp>
          <p:nvSpPr>
            <p:cNvPr id="10271" name="Oval 74"/>
            <p:cNvSpPr>
              <a:spLocks noChangeArrowheads="1"/>
            </p:cNvSpPr>
            <p:nvPr/>
          </p:nvSpPr>
          <p:spPr bwMode="auto">
            <a:xfrm>
              <a:off x="5064" y="1506"/>
              <a:ext cx="422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/>
                <a:t>4</a:t>
              </a:r>
            </a:p>
          </p:txBody>
        </p:sp>
        <p:sp>
          <p:nvSpPr>
            <p:cNvPr id="10272" name="Oval 75"/>
            <p:cNvSpPr>
              <a:spLocks noChangeArrowheads="1"/>
            </p:cNvSpPr>
            <p:nvPr/>
          </p:nvSpPr>
          <p:spPr bwMode="auto">
            <a:xfrm>
              <a:off x="3407" y="3244"/>
              <a:ext cx="422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/>
                <a:t>1</a:t>
              </a:r>
            </a:p>
          </p:txBody>
        </p:sp>
        <p:sp>
          <p:nvSpPr>
            <p:cNvPr id="10273" name="Oval 76"/>
            <p:cNvSpPr>
              <a:spLocks noChangeArrowheads="1"/>
            </p:cNvSpPr>
            <p:nvPr/>
          </p:nvSpPr>
          <p:spPr bwMode="auto">
            <a:xfrm>
              <a:off x="3125" y="2408"/>
              <a:ext cx="424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/>
                <a:t>6</a:t>
              </a:r>
            </a:p>
          </p:txBody>
        </p:sp>
        <p:sp>
          <p:nvSpPr>
            <p:cNvPr id="10274" name="Oval 77"/>
            <p:cNvSpPr>
              <a:spLocks noChangeArrowheads="1"/>
            </p:cNvSpPr>
            <p:nvPr/>
          </p:nvSpPr>
          <p:spPr bwMode="auto">
            <a:xfrm>
              <a:off x="3407" y="1572"/>
              <a:ext cx="422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/>
                <a:t>5</a:t>
              </a:r>
            </a:p>
          </p:txBody>
        </p:sp>
        <p:sp>
          <p:nvSpPr>
            <p:cNvPr id="10275" name="Oval 78"/>
            <p:cNvSpPr>
              <a:spLocks noChangeArrowheads="1"/>
            </p:cNvSpPr>
            <p:nvPr/>
          </p:nvSpPr>
          <p:spPr bwMode="auto">
            <a:xfrm>
              <a:off x="5025" y="3305"/>
              <a:ext cx="423" cy="42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/>
                <a:t>2</a:t>
              </a:r>
            </a:p>
          </p:txBody>
        </p:sp>
        <p:sp>
          <p:nvSpPr>
            <p:cNvPr id="10276" name="Oval 79"/>
            <p:cNvSpPr>
              <a:spLocks noChangeArrowheads="1"/>
            </p:cNvSpPr>
            <p:nvPr/>
          </p:nvSpPr>
          <p:spPr bwMode="auto">
            <a:xfrm>
              <a:off x="5048" y="2412"/>
              <a:ext cx="425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altLang="ru-RU" sz="1800" b="1"/>
                <a:t>3</a:t>
              </a:r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2560" y="1293"/>
              <a:ext cx="424" cy="26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vert270"/>
            <a:lstStyle/>
            <a:p>
              <a:pPr algn="ctr" eaLnBrk="1" hangingPunct="1">
                <a:defRPr/>
              </a:pPr>
              <a:r>
                <a:rPr lang="ru-RU" sz="1600" dirty="0"/>
                <a:t>Зона подачи</a:t>
              </a:r>
            </a:p>
          </p:txBody>
        </p:sp>
      </p:grpSp>
      <p:sp>
        <p:nvSpPr>
          <p:cNvPr id="10245" name="Line 82"/>
          <p:cNvSpPr>
            <a:spLocks noChangeShapeType="1"/>
          </p:cNvSpPr>
          <p:nvPr/>
        </p:nvSpPr>
        <p:spPr bwMode="auto">
          <a:xfrm flipH="1">
            <a:off x="2268538" y="5589588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Line 83"/>
          <p:cNvSpPr>
            <a:spLocks noChangeShapeType="1"/>
          </p:cNvSpPr>
          <p:nvPr/>
        </p:nvSpPr>
        <p:spPr bwMode="auto">
          <a:xfrm flipH="1" flipV="1">
            <a:off x="1763713" y="4941888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Line 84"/>
          <p:cNvSpPr>
            <a:spLocks noChangeShapeType="1"/>
          </p:cNvSpPr>
          <p:nvPr/>
        </p:nvSpPr>
        <p:spPr bwMode="auto">
          <a:xfrm>
            <a:off x="4859338" y="378936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Line 85"/>
          <p:cNvSpPr>
            <a:spLocks noChangeShapeType="1"/>
          </p:cNvSpPr>
          <p:nvPr/>
        </p:nvSpPr>
        <p:spPr bwMode="auto">
          <a:xfrm>
            <a:off x="7164388" y="4076700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Управляющая кнопка: назад 33">
            <a:hlinkClick r:id="rId2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250" name="WordArt 34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7848600" cy="1079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029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Расстановка игроков.</a:t>
            </a:r>
          </a:p>
        </p:txBody>
      </p:sp>
      <p:sp>
        <p:nvSpPr>
          <p:cNvPr id="10251" name="Line 35"/>
          <p:cNvSpPr>
            <a:spLocks noChangeShapeType="1"/>
          </p:cNvSpPr>
          <p:nvPr/>
        </p:nvSpPr>
        <p:spPr bwMode="auto">
          <a:xfrm flipV="1">
            <a:off x="1763713" y="40767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36"/>
          <p:cNvSpPr>
            <a:spLocks noChangeShapeType="1"/>
          </p:cNvSpPr>
          <p:nvPr/>
        </p:nvSpPr>
        <p:spPr bwMode="auto">
          <a:xfrm flipV="1">
            <a:off x="2309813" y="3860800"/>
            <a:ext cx="139700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37"/>
          <p:cNvSpPr>
            <a:spLocks noChangeShapeType="1"/>
          </p:cNvSpPr>
          <p:nvPr/>
        </p:nvSpPr>
        <p:spPr bwMode="auto">
          <a:xfrm>
            <a:off x="3949700" y="40386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39"/>
          <p:cNvSpPr>
            <a:spLocks noChangeShapeType="1"/>
          </p:cNvSpPr>
          <p:nvPr/>
        </p:nvSpPr>
        <p:spPr bwMode="auto">
          <a:xfrm>
            <a:off x="3851275" y="49418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800" b="1" smtClean="0">
                <a:solidFill>
                  <a:srgbClr val="990099"/>
                </a:solidFill>
              </a:rPr>
              <a:t>Игровые</a:t>
            </a:r>
            <a:r>
              <a:rPr lang="ru-RU" altLang="ru-RU" sz="4000" b="1" smtClean="0">
                <a:solidFill>
                  <a:srgbClr val="990099"/>
                </a:solidFill>
              </a:rPr>
              <a:t> </a:t>
            </a:r>
            <a:r>
              <a:rPr lang="ru-RU" altLang="ru-RU" sz="800" b="1" smtClean="0">
                <a:solidFill>
                  <a:srgbClr val="990099"/>
                </a:solidFill>
              </a:rPr>
              <a:t>партии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 smtClean="0"/>
              <a:t>Победителем матча является команда, которая </a:t>
            </a:r>
            <a:r>
              <a:rPr lang="ru-RU" altLang="ru-RU" sz="2000" b="1" smtClean="0">
                <a:solidFill>
                  <a:srgbClr val="FF0000"/>
                </a:solidFill>
              </a:rPr>
              <a:t>выигрывает три партии</a:t>
            </a:r>
            <a:r>
              <a:rPr lang="ru-RU" altLang="ru-RU" sz="2000" b="1" smtClean="0"/>
              <a:t>. При счете партий 2-2, решающая (пятая) партия играется до 15 очков с минимальным преимуществом в 2 очка.</a:t>
            </a:r>
            <a:endParaRPr lang="ru-RU" altLang="ru-RU" sz="2000" b="1" i="1" smtClean="0"/>
          </a:p>
          <a:p>
            <a:pPr>
              <a:lnSpc>
                <a:spcPct val="80000"/>
              </a:lnSpc>
            </a:pPr>
            <a:r>
              <a:rPr lang="ru-RU" altLang="ru-RU" sz="2000" b="1" smtClean="0"/>
              <a:t>Партия (кроме решающей — 5-й) выигрывается командой, которая первой набирает </a:t>
            </a:r>
            <a:r>
              <a:rPr lang="ru-RU" altLang="ru-RU" sz="2000" b="1" smtClean="0">
                <a:solidFill>
                  <a:srgbClr val="FF0000"/>
                </a:solidFill>
              </a:rPr>
              <a:t>25 очков с преимуществом минимум в 2 очка.</a:t>
            </a:r>
            <a:r>
              <a:rPr lang="ru-RU" altLang="ru-RU" sz="2000" b="1" smtClean="0"/>
              <a:t> В случае равного счета 24-24, игра продолжается до достижения преимущества в 2 очка (26-24, 27-25,...).</a:t>
            </a:r>
            <a:endParaRPr lang="ru-RU" altLang="ru-RU" sz="2000" b="1" i="1" smtClean="0"/>
          </a:p>
          <a:p>
            <a:pPr>
              <a:lnSpc>
                <a:spcPct val="80000"/>
              </a:lnSpc>
            </a:pPr>
            <a:r>
              <a:rPr lang="ru-RU" altLang="ru-RU" sz="2000" b="1" smtClean="0"/>
              <a:t>Если команда отказывается играть после требования сделать это, она объявляется не явившейся и </a:t>
            </a:r>
            <a:r>
              <a:rPr lang="ru-RU" altLang="ru-RU" sz="2000" b="1" smtClean="0">
                <a:solidFill>
                  <a:srgbClr val="FF0000"/>
                </a:solidFill>
              </a:rPr>
              <a:t>проигрывает матч с результатом 0-3 в матче и 0-25</a:t>
            </a:r>
            <a:r>
              <a:rPr lang="ru-RU" altLang="ru-RU" sz="2000" b="1" smtClean="0"/>
              <a:t> в каждой партии.</a:t>
            </a:r>
          </a:p>
          <a:p>
            <a:pPr>
              <a:lnSpc>
                <a:spcPct val="80000"/>
              </a:lnSpc>
            </a:pPr>
            <a:r>
              <a:rPr lang="ru-RU" altLang="ru-RU" sz="2000" b="1" smtClean="0"/>
              <a:t>Команда, которая без уважительных причин не выходит вовремя на игровую площадку, объявляется не явившейся</a:t>
            </a:r>
            <a:r>
              <a:rPr lang="ru-RU" altLang="ru-RU" sz="2000" smtClean="0"/>
              <a:t>.</a:t>
            </a: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7848600" cy="11668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958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Игровые партии.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ru-RU" altLang="ru-RU" sz="800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754563" cy="4708525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Игрок принимает положение, позволяющее </a:t>
            </a:r>
            <a:r>
              <a:rPr lang="ru-RU" altLang="ru-RU" sz="2400" b="1" smtClean="0">
                <a:solidFill>
                  <a:srgbClr val="FF0000"/>
                </a:solidFill>
              </a:rPr>
              <a:t>легко начать перемещение в любую сторону.</a:t>
            </a:r>
            <a:r>
              <a:rPr lang="ru-RU" altLang="ru-RU" sz="2400" b="1" smtClean="0"/>
              <a:t> </a:t>
            </a:r>
          </a:p>
          <a:p>
            <a:pPr eaLnBrk="1" hangingPunct="1"/>
            <a:r>
              <a:rPr lang="ru-RU" altLang="ru-RU" sz="2400" b="1" i="1" smtClean="0"/>
              <a:t>Оптимальное положение</a:t>
            </a:r>
            <a:r>
              <a:rPr lang="ru-RU" altLang="ru-RU" sz="24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smtClean="0"/>
              <a:t>— ноги на ширине плеч согнуты в коленях, одна нога несколько впереди другой, туловище наклонено вперед, руки слегка  согнуты в локтях. 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12304" name="Group 16"/>
          <p:cNvGraphicFramePr>
            <a:graphicFrameLocks noGrp="1"/>
          </p:cNvGraphicFramePr>
          <p:nvPr/>
        </p:nvGraphicFramePr>
        <p:xfrm>
          <a:off x="0" y="0"/>
          <a:ext cx="207964" cy="1152525"/>
        </p:xfrm>
        <a:graphic>
          <a:graphicData uri="http://schemas.openxmlformats.org/drawingml/2006/table">
            <a:tbl>
              <a:tblPr/>
              <a:tblGrid>
                <a:gridCol w="207964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82" marR="9128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5" name="Rectangle 17"/>
          <p:cNvSpPr>
            <a:spLocks noChangeArrowheads="1"/>
          </p:cNvSpPr>
          <p:nvPr/>
        </p:nvSpPr>
        <p:spPr bwMode="auto">
          <a:xfrm>
            <a:off x="0" y="1152525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ru-RU" altLang="ru-RU" sz="1800"/>
              <a:t/>
            </a:r>
            <a:br>
              <a:rPr lang="ru-RU" altLang="ru-RU" sz="1800"/>
            </a:br>
            <a:endParaRPr lang="ru-RU" altLang="ru-RU" sz="1800"/>
          </a:p>
          <a:p>
            <a:endParaRPr lang="ru-RU" altLang="ru-RU" sz="1800"/>
          </a:p>
        </p:txBody>
      </p:sp>
      <p:pic>
        <p:nvPicPr>
          <p:cNvPr id="12296" name="Picture 19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916113"/>
            <a:ext cx="28067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назад 14">
            <a:hlinkClick r:id="rId3" action="ppaction://hlinksldjump" highlightClick="1"/>
          </p:cNvPr>
          <p:cNvSpPr/>
          <p:nvPr/>
        </p:nvSpPr>
        <p:spPr>
          <a:xfrm>
            <a:off x="8358188" y="6215063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298" name="WordArt 11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7848600" cy="9366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9829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Стартовая стойка.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188913"/>
            <a:ext cx="8015287" cy="936625"/>
          </a:xfrm>
        </p:spPr>
        <p:txBody>
          <a:bodyPr/>
          <a:lstStyle/>
          <a:p>
            <a:pPr algn="ctr" eaLnBrk="1" hangingPunct="1"/>
            <a:endParaRPr lang="ru-RU" altLang="ru-RU" sz="800" b="1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569325" cy="31670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1600" smtClean="0"/>
              <a:t> </a:t>
            </a:r>
            <a:r>
              <a:rPr lang="ru-RU" altLang="ru-RU" sz="1800" b="1" smtClean="0">
                <a:solidFill>
                  <a:srgbClr val="FF0000"/>
                </a:solidFill>
              </a:rPr>
              <a:t>Верхняя прямая подача.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Удар по мячу наносят выше уровня плечевого сустава, стоя лицом к сетке. Игрок подбрасывает мяч над головой несколько впереди себя на высоту до 1 м выше вытянутой руки, бьющая рука делает замах вверх - назад, плечо поднято. Одновременно с замахом игрок прогибается и отводит плечо бьющей руки назад. Во время удара бьющая рука разгибается в локтевом суставе и выносится вперед-вверх.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Туловище и вытянутая рука составляют почти прямую линию. Удар производится несколько впереди игрока. Полу - напряженная кисть облегает мяч сзади- сверху, придавая ему окончательное направление.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Подачи бывают с вращением мяча и планирующие без вращения. При планирующих подачах мяч нужно подбрасывать так, чтобы он не вращался. Высота подбрасывания ниже обычной. При замахе амплитуда движения значительно меньше.</a:t>
            </a:r>
          </a:p>
        </p:txBody>
      </p:sp>
      <p:sp>
        <p:nvSpPr>
          <p:cNvPr id="13316" name="WordArt 8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78486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Подача мяча.</a:t>
            </a:r>
          </a:p>
        </p:txBody>
      </p:sp>
      <p:pic>
        <p:nvPicPr>
          <p:cNvPr id="13317" name="Picture 9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149725"/>
            <a:ext cx="3744912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1977</Words>
  <Application>Microsoft Office PowerPoint</Application>
  <PresentationFormat>Экран (4:3)</PresentationFormat>
  <Paragraphs>130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Impact</vt:lpstr>
      <vt:lpstr>Times New Roman</vt:lpstr>
      <vt:lpstr>Verdana</vt:lpstr>
      <vt:lpstr>Wingdings</vt:lpstr>
      <vt:lpstr>Скругленный</vt:lpstr>
      <vt:lpstr>Глобус</vt:lpstr>
      <vt:lpstr>Волейбол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Игровые партии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my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Волейбол</dc:title>
  <dc:creator>1</dc:creator>
  <cp:lastModifiedBy>User</cp:lastModifiedBy>
  <cp:revision>56</cp:revision>
  <dcterms:created xsi:type="dcterms:W3CDTF">2008-05-14T05:05:39Z</dcterms:created>
  <dcterms:modified xsi:type="dcterms:W3CDTF">2020-12-03T10:58:53Z</dcterms:modified>
</cp:coreProperties>
</file>