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67" r:id="rId3"/>
    <p:sldId id="268" r:id="rId4"/>
    <p:sldId id="303" r:id="rId5"/>
    <p:sldId id="269" r:id="rId6"/>
    <p:sldId id="270" r:id="rId7"/>
    <p:sldId id="304" r:id="rId8"/>
    <p:sldId id="271" r:id="rId9"/>
    <p:sldId id="273" r:id="rId10"/>
    <p:sldId id="272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6" r:id="rId23"/>
    <p:sldId id="288" r:id="rId24"/>
    <p:sldId id="289" r:id="rId25"/>
    <p:sldId id="290" r:id="rId26"/>
    <p:sldId id="291" r:id="rId27"/>
    <p:sldId id="285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99CCFF"/>
    <a:srgbClr val="66CCFF"/>
    <a:srgbClr val="CCFFCC"/>
    <a:srgbClr val="CCCCFF"/>
    <a:srgbClr val="CC3300"/>
    <a:srgbClr val="9999FF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06FE8-9465-4FC4-AD61-30C1CDE9E8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8667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C57B5-E69E-4CBF-9035-849E389183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826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F6480-1A05-407C-89E9-8912098C0E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547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3265A-735C-44D2-B5BE-F57DD219AA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322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BFBDB-5443-4286-A2BF-C83C768958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585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C7D33-1C53-482B-AC23-6B3BE18C73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314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66FB4-FAAB-441B-B661-EDE59A3D6F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908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A8FE6-E9E4-49D1-BF96-9D99F917B6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859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CFF30-7F03-4D64-9F9D-F5B2CBC29F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814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09B4B-3FF2-47C7-937D-4B9E453E98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505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4A3F1-0892-43EA-A300-539C85944B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714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4CCB6-5D7F-4D36-AD5A-FDD112FC1A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075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 smtClean="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FDFA0B0C-F451-4CA6-8209-2CF6478859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0" r:id="rId2"/>
    <p:sldLayoutId id="2147483687" r:id="rId3"/>
    <p:sldLayoutId id="2147483681" r:id="rId4"/>
    <p:sldLayoutId id="2147483688" r:id="rId5"/>
    <p:sldLayoutId id="2147483682" r:id="rId6"/>
    <p:sldLayoutId id="2147483683" r:id="rId7"/>
    <p:sldLayoutId id="2147483689" r:id="rId8"/>
    <p:sldLayoutId id="2147483690" r:id="rId9"/>
    <p:sldLayoutId id="2147483684" r:id="rId10"/>
    <p:sldLayoutId id="2147483685" r:id="rId11"/>
    <p:sldLayoutId id="2147483691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50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19600" y="4876800"/>
            <a:ext cx="4572000" cy="10895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lnSpc>
                <a:spcPct val="90000"/>
              </a:lnSpc>
              <a:defRPr/>
            </a:pPr>
            <a:r>
              <a:rPr lang="ru-RU" dirty="0"/>
              <a:t> Подготовил</a:t>
            </a:r>
            <a:r>
              <a:rPr lang="ru-RU" dirty="0" smtClean="0"/>
              <a:t>:</a:t>
            </a:r>
          </a:p>
          <a:p>
            <a:pPr algn="r" eaLnBrk="1" hangingPunct="1">
              <a:lnSpc>
                <a:spcPct val="90000"/>
              </a:lnSpc>
              <a:defRPr/>
            </a:pPr>
            <a:r>
              <a:rPr lang="ru-RU" smtClean="0"/>
              <a:t>учитель физической культуры</a:t>
            </a:r>
            <a:endParaRPr lang="ru-RU" dirty="0"/>
          </a:p>
          <a:p>
            <a:pPr algn="r">
              <a:lnSpc>
                <a:spcPct val="90000"/>
              </a:lnSpc>
              <a:defRPr/>
            </a:pPr>
            <a:r>
              <a:rPr lang="ru-RU" dirty="0"/>
              <a:t>Бабин Александр Иванович</a:t>
            </a:r>
          </a:p>
          <a:p>
            <a:pPr algn="r" eaLnBrk="1" hangingPunct="1">
              <a:lnSpc>
                <a:spcPct val="90000"/>
              </a:lnSpc>
              <a:defRPr/>
            </a:pPr>
            <a:r>
              <a:rPr lang="ru-RU" dirty="0" smtClean="0"/>
              <a:t>ГБОУ </a:t>
            </a:r>
            <a:r>
              <a:rPr lang="ru-RU" dirty="0"/>
              <a:t>«Санаторно-лесная школа»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260350"/>
            <a:ext cx="8229600" cy="6192838"/>
          </a:xfrm>
        </p:spPr>
        <p:txBody>
          <a:bodyPr>
            <a:normAutofit lnSpcReduction="10000"/>
          </a:bodyPr>
          <a:lstStyle/>
          <a:p>
            <a:pPr marL="420624" indent="-384048" fontAlgn="auto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smtClean="0">
                <a:solidFill>
                  <a:srgbClr val="003366"/>
                </a:solidFill>
              </a:rPr>
              <a:t>В программе современных Олимпийских игр легкая атлетика представлена 24 номерами для мужчин и 14 — для женщин.</a:t>
            </a:r>
          </a:p>
          <a:p>
            <a:pPr marL="420624" indent="-384048" fontAlgn="auto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smtClean="0">
                <a:solidFill>
                  <a:srgbClr val="003366"/>
                </a:solidFill>
              </a:rPr>
              <a:t>Легкоатлетические соревнования входят в программы континентальных спортивных состязаний: чемпионатов Европы, Африканских, Азиатских, Балканских, Британских, Панамериканских игр.</a:t>
            </a:r>
          </a:p>
          <a:p>
            <a:pPr marL="420624" indent="-384048" fontAlgn="auto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smtClean="0">
                <a:solidFill>
                  <a:srgbClr val="003366"/>
                </a:solidFill>
              </a:rPr>
              <a:t>Основой легкой атлетики являются естественные движения человека. </a:t>
            </a:r>
          </a:p>
          <a:p>
            <a:pPr marL="420624" indent="-384048" fontAlgn="auto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smtClean="0">
                <a:solidFill>
                  <a:srgbClr val="003366"/>
                </a:solidFill>
              </a:rPr>
              <a:t>Занятия легкой атлетикой способствуют всестороннему физическому развитию, укреплению здоровья людей.</a:t>
            </a:r>
          </a:p>
          <a:p>
            <a:pPr marL="420624" indent="-384048" fontAlgn="auto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smtClean="0">
                <a:solidFill>
                  <a:srgbClr val="003366"/>
                </a:solidFill>
              </a:rPr>
              <a:t> Популярность и массовость легкой атлетики объясняются общедоступностью и большим разнообразием легкоатлетических упражнений, простотой техники выполнения, возможностью варьировать нагрузку и проводить занятия в любое время года не только на спортивных площадках, но и в естественных условиях.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476250"/>
            <a:ext cx="8229600" cy="5832475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ru-RU" smtClean="0"/>
              <a:t>Какие виды легкой атлетики входили в программу древних олимпийских игр?</a:t>
            </a:r>
          </a:p>
          <a:p>
            <a:pPr marL="609600" indent="-609600">
              <a:buFontTx/>
              <a:buAutoNum type="arabicPeriod"/>
            </a:pPr>
            <a:r>
              <a:rPr lang="ru-RU" smtClean="0"/>
              <a:t>В каком году возник отечественный легкоатлетический спорт?</a:t>
            </a:r>
          </a:p>
          <a:p>
            <a:pPr marL="609600" indent="-609600">
              <a:buFontTx/>
              <a:buAutoNum type="arabicPeriod"/>
            </a:pPr>
            <a:r>
              <a:rPr lang="ru-RU" smtClean="0"/>
              <a:t>Перечислите выдающихся российских легкоатлетов?</a:t>
            </a:r>
          </a:p>
          <a:p>
            <a:pPr marL="609600" indent="-609600">
              <a:buFontTx/>
              <a:buAutoNum type="arabicPeriod"/>
            </a:pPr>
            <a:r>
              <a:rPr lang="ru-RU" smtClean="0"/>
              <a:t>Для чего используются легкоатлетические упражнения в других видах спорта?</a:t>
            </a:r>
          </a:p>
          <a:p>
            <a:pPr marL="609600" indent="-609600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38237"/>
          </a:xfrm>
        </p:spPr>
        <p:txBody>
          <a:bodyPr/>
          <a:lstStyle/>
          <a:p>
            <a:r>
              <a:rPr lang="ru-RU" sz="2800" smtClean="0"/>
              <a:t> </a:t>
            </a:r>
            <a:r>
              <a:rPr lang="ru-RU" sz="4000" i="1" smtClean="0">
                <a:solidFill>
                  <a:srgbClr val="A50021"/>
                </a:solidFill>
              </a:rPr>
              <a:t>Легкая атлетика -  вид спорта</a:t>
            </a:r>
            <a:r>
              <a:rPr lang="ru-RU" sz="4000" smtClean="0">
                <a:solidFill>
                  <a:srgbClr val="A50021"/>
                </a:solidFill>
              </a:rPr>
              <a:t>.</a:t>
            </a:r>
            <a:r>
              <a:rPr lang="ru-RU" sz="3600" smtClean="0"/>
              <a:t>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773238"/>
            <a:ext cx="8229600" cy="4813300"/>
          </a:xfrm>
        </p:spPr>
        <p:txBody>
          <a:bodyPr/>
          <a:lstStyle/>
          <a:p>
            <a:r>
              <a:rPr lang="ru-RU" smtClean="0"/>
              <a:t>Ходьба;</a:t>
            </a:r>
          </a:p>
          <a:p>
            <a:r>
              <a:rPr lang="ru-RU" smtClean="0"/>
              <a:t>Бег;</a:t>
            </a:r>
          </a:p>
          <a:p>
            <a:r>
              <a:rPr lang="ru-RU" smtClean="0"/>
              <a:t>Прыжки – в длину, в высоту, прыжок тройной, с шестом;</a:t>
            </a:r>
          </a:p>
          <a:p>
            <a:r>
              <a:rPr lang="ru-RU" smtClean="0"/>
              <a:t>Метания – диск, копьё, молот и толкание ядра,</a:t>
            </a:r>
          </a:p>
          <a:p>
            <a:r>
              <a:rPr lang="ru-RU" smtClean="0"/>
              <a:t>Легкоатлетические многоборья. 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549275"/>
            <a:ext cx="4038600" cy="5576888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b="1" smtClean="0">
                <a:solidFill>
                  <a:srgbClr val="660066"/>
                </a:solidFill>
              </a:rPr>
              <a:t>    </a:t>
            </a:r>
            <a:r>
              <a:rPr lang="ru-RU" sz="2400" b="1" smtClean="0"/>
              <a:t>Ходьба </a:t>
            </a:r>
            <a:r>
              <a:rPr lang="ru-RU" sz="2400" smtClean="0"/>
              <a:t>– самый распространенный способ передвижения. </a:t>
            </a:r>
          </a:p>
          <a:p>
            <a:pPr>
              <a:buFontTx/>
              <a:buNone/>
            </a:pPr>
            <a:r>
              <a:rPr lang="ru-RU" sz="2400" smtClean="0"/>
              <a:t>    В соревнованиях применяется особый вид ходьбы – </a:t>
            </a:r>
            <a:r>
              <a:rPr lang="ru-RU" sz="2400" i="1" smtClean="0"/>
              <a:t>спортивная ходьба</a:t>
            </a:r>
            <a:r>
              <a:rPr lang="ru-RU" sz="2400" smtClean="0"/>
              <a:t>. Соревнования по ходьбе проводятся на дорожках стадиона и на обычных дорогах на дистанциях 3,5,10,20,50 км.</a:t>
            </a:r>
            <a:endParaRPr lang="ru-RU" sz="2400" b="1" smtClean="0"/>
          </a:p>
        </p:txBody>
      </p:sp>
      <p:pic>
        <p:nvPicPr>
          <p:cNvPr id="20483" name="Picture 4" descr="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052513"/>
            <a:ext cx="278606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20713"/>
            <a:ext cx="4038600" cy="5505450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b="1" smtClean="0">
                <a:solidFill>
                  <a:srgbClr val="660066"/>
                </a:solidFill>
              </a:rPr>
              <a:t>   </a:t>
            </a:r>
            <a:r>
              <a:rPr lang="ru-RU" sz="2800" b="1" smtClean="0"/>
              <a:t>Бег – </a:t>
            </a:r>
            <a:r>
              <a:rPr lang="ru-RU" sz="2800" smtClean="0"/>
              <a:t>естественный способ ускоренного передвижения. В легкой атлетике различают гладкий бег, бег с препятствиями, эстафетный и кроссовый бег.</a:t>
            </a:r>
          </a:p>
          <a:p>
            <a:pPr>
              <a:buFontTx/>
              <a:buNone/>
            </a:pPr>
            <a:r>
              <a:rPr lang="ru-RU" sz="2800" smtClean="0">
                <a:solidFill>
                  <a:srgbClr val="000066"/>
                </a:solidFill>
              </a:rPr>
              <a:t>    </a:t>
            </a:r>
            <a:endParaRPr lang="ru-RU" sz="2800" b="1" smtClean="0">
              <a:solidFill>
                <a:srgbClr val="000066"/>
              </a:solidFill>
            </a:endParaRPr>
          </a:p>
        </p:txBody>
      </p:sp>
      <p:pic>
        <p:nvPicPr>
          <p:cNvPr id="21507" name="Picture 3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700213"/>
            <a:ext cx="3240088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i="1" smtClean="0"/>
              <a:t>Виды бега.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81075"/>
            <a:ext cx="4038600" cy="56165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smtClean="0"/>
              <a:t>Гладкий бег проводится на беговой дорожке по кругу на дистанции от 30 м до 30 км.</a:t>
            </a:r>
          </a:p>
          <a:p>
            <a:pPr>
              <a:lnSpc>
                <a:spcPct val="80000"/>
              </a:lnSpc>
            </a:pPr>
            <a:r>
              <a:rPr lang="ru-RU" sz="2400" smtClean="0"/>
              <a:t>Бег с препятствиями.</a:t>
            </a:r>
          </a:p>
          <a:p>
            <a:pPr>
              <a:lnSpc>
                <a:spcPct val="80000"/>
              </a:lnSpc>
            </a:pPr>
            <a:r>
              <a:rPr lang="ru-RU" sz="2400" smtClean="0"/>
              <a:t>Эстафетный бег.</a:t>
            </a:r>
          </a:p>
          <a:p>
            <a:pPr>
              <a:lnSpc>
                <a:spcPct val="80000"/>
              </a:lnSpc>
            </a:pPr>
            <a:r>
              <a:rPr lang="ru-RU" sz="2400" smtClean="0"/>
              <a:t>Кроссовый бег</a:t>
            </a:r>
            <a:r>
              <a:rPr lang="ru-RU" sz="2400" i="1" smtClean="0"/>
              <a:t> – </a:t>
            </a:r>
            <a:r>
              <a:rPr lang="ru-RU" sz="2400" smtClean="0"/>
              <a:t>бег в естественных условиях по пересеченной местности на различных дистанциях до 15 км</a:t>
            </a:r>
          </a:p>
          <a:p>
            <a:pPr>
              <a:lnSpc>
                <a:spcPct val="80000"/>
              </a:lnSpc>
            </a:pPr>
            <a:r>
              <a:rPr lang="ru-RU" sz="2400" smtClean="0"/>
              <a:t>Выносливость – основное физическое качество, необходимое для успеха в этом виде лёгкой атлетике.</a:t>
            </a:r>
          </a:p>
          <a:p>
            <a:pPr>
              <a:lnSpc>
                <a:spcPct val="80000"/>
              </a:lnSpc>
            </a:pPr>
            <a:endParaRPr lang="ru-RU" sz="2400" i="1" smtClean="0"/>
          </a:p>
        </p:txBody>
      </p:sp>
      <p:pic>
        <p:nvPicPr>
          <p:cNvPr id="22532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700213"/>
            <a:ext cx="3024188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i="1" smtClean="0"/>
              <a:t>Основные соревновательные дистанции.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229600" cy="4248150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Короткие – 60м, 100,200, 400м;</a:t>
            </a:r>
          </a:p>
          <a:p>
            <a:pPr>
              <a:buFontTx/>
              <a:buNone/>
            </a:pPr>
            <a:r>
              <a:rPr lang="ru-RU" smtClean="0"/>
              <a:t>Средние – 800, 1500м;</a:t>
            </a:r>
          </a:p>
          <a:p>
            <a:pPr>
              <a:buFontTx/>
              <a:buNone/>
            </a:pPr>
            <a:r>
              <a:rPr lang="ru-RU" smtClean="0"/>
              <a:t>Длинные – 5000, 10000м;</a:t>
            </a:r>
          </a:p>
          <a:p>
            <a:pPr>
              <a:buFontTx/>
              <a:buNone/>
            </a:pPr>
            <a:r>
              <a:rPr lang="ru-RU" smtClean="0"/>
              <a:t>Сверхдлинные – более 10км, в том числе марафон (42км 195м).</a:t>
            </a:r>
          </a:p>
          <a:p>
            <a:pPr>
              <a:buFontTx/>
              <a:buNone/>
            </a:pPr>
            <a:endParaRPr lang="ru-RU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549275"/>
            <a:ext cx="4038600" cy="5975350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i="1" smtClean="0">
                <a:solidFill>
                  <a:srgbClr val="CC0000"/>
                </a:solidFill>
              </a:rPr>
              <a:t>   </a:t>
            </a:r>
            <a:r>
              <a:rPr lang="ru-RU" sz="2400" i="1" smtClean="0"/>
              <a:t>Эстафетный бег</a:t>
            </a:r>
            <a:r>
              <a:rPr lang="ru-RU" sz="2400" i="1" smtClean="0">
                <a:solidFill>
                  <a:srgbClr val="660066"/>
                </a:solidFill>
              </a:rPr>
              <a:t> </a:t>
            </a:r>
            <a:r>
              <a:rPr lang="ru-RU" sz="2400" i="1" smtClean="0">
                <a:solidFill>
                  <a:srgbClr val="000066"/>
                </a:solidFill>
              </a:rPr>
              <a:t>–</a:t>
            </a:r>
            <a:r>
              <a:rPr lang="ru-RU" sz="2400" smtClean="0">
                <a:solidFill>
                  <a:srgbClr val="000066"/>
                </a:solidFill>
              </a:rPr>
              <a:t>это командный бег, в котором дистанция разделена на этапы. Цель эстафетного бега – с наибольшей скоростью пронести эстафетную палочку от старта до финиша, передавая ее друг другу. Основные соревновательные дистанции: 4</a:t>
            </a:r>
            <a:r>
              <a:rPr lang="en-US" sz="2400" smtClean="0">
                <a:solidFill>
                  <a:srgbClr val="000066"/>
                </a:solidFill>
              </a:rPr>
              <a:t>*</a:t>
            </a:r>
            <a:r>
              <a:rPr lang="ru-RU" sz="2400" smtClean="0">
                <a:solidFill>
                  <a:srgbClr val="000066"/>
                </a:solidFill>
              </a:rPr>
              <a:t>100 и 4</a:t>
            </a:r>
            <a:r>
              <a:rPr lang="en-US" sz="2400" smtClean="0">
                <a:solidFill>
                  <a:srgbClr val="000066"/>
                </a:solidFill>
              </a:rPr>
              <a:t>*</a:t>
            </a:r>
            <a:r>
              <a:rPr lang="ru-RU" sz="2400" smtClean="0">
                <a:solidFill>
                  <a:srgbClr val="000066"/>
                </a:solidFill>
              </a:rPr>
              <a:t>400 м. </a:t>
            </a:r>
            <a:endParaRPr lang="ru-RU" sz="2400" i="1" smtClean="0">
              <a:solidFill>
                <a:srgbClr val="000066"/>
              </a:solidFill>
            </a:endParaRPr>
          </a:p>
          <a:p>
            <a:pPr>
              <a:buFontTx/>
              <a:buNone/>
            </a:pPr>
            <a:endParaRPr lang="ru-RU" sz="2400" smtClean="0">
              <a:solidFill>
                <a:srgbClr val="000066"/>
              </a:solidFill>
            </a:endParaRPr>
          </a:p>
        </p:txBody>
      </p:sp>
      <p:pic>
        <p:nvPicPr>
          <p:cNvPr id="24579" name="Picture 4" descr="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773238"/>
            <a:ext cx="3282950" cy="378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88913"/>
            <a:ext cx="8074025" cy="24018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 smtClean="0"/>
              <a:t>Вся дистанция делиться на этапы одинаковой или разной протяжённостью.</a:t>
            </a:r>
          </a:p>
          <a:p>
            <a:pPr>
              <a:lnSpc>
                <a:spcPct val="90000"/>
              </a:lnSpc>
            </a:pPr>
            <a:r>
              <a:rPr lang="ru-RU" sz="2000" smtClean="0"/>
              <a:t>Учащиеся распределяются по этапам на всей дистанции, и каждый член команды побегает свой этап.</a:t>
            </a:r>
          </a:p>
          <a:p>
            <a:pPr>
              <a:lnSpc>
                <a:spcPct val="90000"/>
              </a:lnSpc>
            </a:pPr>
            <a:r>
              <a:rPr lang="ru-RU" sz="2000" smtClean="0"/>
              <a:t>Передача эстафетной палочки осуществляется в 20-метровой зоне.</a:t>
            </a:r>
          </a:p>
          <a:p>
            <a:pPr>
              <a:lnSpc>
                <a:spcPct val="90000"/>
              </a:lnSpc>
            </a:pPr>
            <a:r>
              <a:rPr lang="ru-RU" sz="2000" smtClean="0"/>
              <a:t>Успех передачи зависит от согласованности действий бегунов.</a:t>
            </a:r>
          </a:p>
        </p:txBody>
      </p:sp>
      <p:pic>
        <p:nvPicPr>
          <p:cNvPr id="25603" name="Picture 4" descr="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67000"/>
            <a:ext cx="7481888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smtClean="0"/>
              <a:t>Бег с препятствиями.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4038600" cy="4830763"/>
          </a:xfrm>
        </p:spPr>
        <p:txBody>
          <a:bodyPr>
            <a:normAutofit lnSpcReduction="10000"/>
          </a:bodyPr>
          <a:lstStyle/>
          <a:p>
            <a:pPr marL="420624" indent="-384048" fontAlgn="auto">
              <a:spcAft>
                <a:spcPts val="0"/>
              </a:spcAft>
              <a:buFontTx/>
              <a:buNone/>
              <a:defRPr/>
            </a:pPr>
            <a:r>
              <a:rPr lang="ru-RU" sz="2800" smtClean="0"/>
              <a:t>1)Барьерный бег, проводимый на дистанциях от 60 до 400м.</a:t>
            </a:r>
          </a:p>
          <a:p>
            <a:pPr marL="420624" indent="-384048" fontAlgn="auto">
              <a:spcAft>
                <a:spcPts val="0"/>
              </a:spcAft>
              <a:buFontTx/>
              <a:buNone/>
              <a:defRPr/>
            </a:pPr>
            <a:r>
              <a:rPr lang="ru-RU" sz="2800" smtClean="0"/>
              <a:t>2)Бег на 3000м с препятствиями, проводимый с прочно установленными барьерами и ямой с водой.</a:t>
            </a:r>
          </a:p>
        </p:txBody>
      </p:sp>
      <p:pic>
        <p:nvPicPr>
          <p:cNvPr id="26628" name="Picture 5" descr="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09800"/>
            <a:ext cx="3341688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765175"/>
            <a:ext cx="8229600" cy="5616575"/>
          </a:xfrm>
        </p:spPr>
        <p:txBody>
          <a:bodyPr/>
          <a:lstStyle/>
          <a:p>
            <a:r>
              <a:rPr lang="ru-RU" sz="2800" smtClean="0">
                <a:solidFill>
                  <a:srgbClr val="003366"/>
                </a:solidFill>
              </a:rPr>
              <a:t>Еще в глубокой древности человеку было необходимо уметь быстро бегать, ловко преодолевать различные препятствия, метать разного рода снаряды. </a:t>
            </a:r>
          </a:p>
          <a:p>
            <a:r>
              <a:rPr lang="ru-RU" sz="2800" smtClean="0">
                <a:solidFill>
                  <a:srgbClr val="003366"/>
                </a:solidFill>
              </a:rPr>
              <a:t>От умения человека догнать и метко поразить добычу, от способности быть стойким и закаленным в борьбе с таинственными силами природы зависела его охотничья удача, а значит — и жизнь.</a:t>
            </a:r>
            <a:br>
              <a:rPr lang="ru-RU" sz="2800" smtClean="0">
                <a:solidFill>
                  <a:srgbClr val="003366"/>
                </a:solidFill>
              </a:rPr>
            </a:br>
            <a:r>
              <a:rPr lang="ru-RU" sz="2800" smtClean="0">
                <a:solidFill>
                  <a:srgbClr val="003366"/>
                </a:solidFill>
              </a:rPr>
              <a:t/>
            </a:r>
            <a:br>
              <a:rPr lang="ru-RU" sz="2800" smtClean="0">
                <a:solidFill>
                  <a:srgbClr val="003366"/>
                </a:solidFill>
              </a:rPr>
            </a:br>
            <a:r>
              <a:rPr lang="ru-RU" sz="2800" b="1" smtClean="0"/>
              <a:t/>
            </a:r>
            <a:br>
              <a:rPr lang="ru-RU" sz="2800" b="1" smtClean="0"/>
            </a:br>
            <a:endParaRPr lang="ru-RU" sz="28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765175"/>
            <a:ext cx="8229600" cy="5616575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ru-RU" sz="3600" smtClean="0"/>
              <a:t>5. Перечислите виды бега?</a:t>
            </a:r>
          </a:p>
          <a:p>
            <a:pPr marL="609600" indent="-609600">
              <a:buFontTx/>
              <a:buNone/>
            </a:pPr>
            <a:r>
              <a:rPr lang="ru-RU" sz="3600" smtClean="0"/>
              <a:t>6. Какие основные соревновательные дистанции вы знаете?</a:t>
            </a:r>
          </a:p>
          <a:p>
            <a:pPr marL="609600" indent="-609600">
              <a:buFontTx/>
              <a:buNone/>
            </a:pPr>
            <a:r>
              <a:rPr lang="ru-RU" sz="3600" smtClean="0"/>
              <a:t>7. На каких дистанциях применяется высокий и низкий старт?</a:t>
            </a:r>
          </a:p>
          <a:p>
            <a:pPr marL="609600" indent="-609600">
              <a:buFontTx/>
              <a:buNone/>
            </a:pPr>
            <a:r>
              <a:rPr lang="ru-RU" sz="3600" smtClean="0"/>
              <a:t>8. Перечислите фазы бега?</a:t>
            </a:r>
          </a:p>
          <a:p>
            <a:pPr marL="609600" indent="-609600">
              <a:buFontTx/>
              <a:buNone/>
            </a:pPr>
            <a:endParaRPr lang="ru-RU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r>
              <a:rPr lang="ru-RU" i="1" smtClean="0"/>
              <a:t>Прыжки.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marL="420624" indent="-384048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400" smtClean="0">
                <a:solidFill>
                  <a:srgbClr val="000099"/>
                </a:solidFill>
              </a:rPr>
              <a:t>   </a:t>
            </a:r>
            <a:r>
              <a:rPr lang="ru-RU" sz="2400" smtClean="0"/>
              <a:t>Прыжки – способ преодоления препятствий: вертикальных; горизонтальных.</a:t>
            </a:r>
          </a:p>
          <a:p>
            <a:pPr marL="420624" indent="-384048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smtClean="0"/>
              <a:t>В состав лёгкой атлетики входят четыре вида прыжков: в высоту, в длину, тройной, прыжок с шестом.</a:t>
            </a:r>
          </a:p>
          <a:p>
            <a:pPr marL="420624" indent="-384048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smtClean="0"/>
              <a:t> Достижения в прыжках измеряются в метрах и сантиметрах.</a:t>
            </a:r>
          </a:p>
          <a:p>
            <a:pPr marL="420624" indent="-384048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ru-RU" sz="2400" smtClean="0"/>
          </a:p>
          <a:p>
            <a:pPr marL="420624" indent="-384048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ru-RU" sz="2400" smtClean="0">
              <a:solidFill>
                <a:srgbClr val="6F1BC3"/>
              </a:solidFill>
            </a:endParaRPr>
          </a:p>
        </p:txBody>
      </p:sp>
      <p:pic>
        <p:nvPicPr>
          <p:cNvPr id="28676" name="Picture 4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205038"/>
            <a:ext cx="352742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6800"/>
          </a:xfrm>
        </p:spPr>
        <p:txBody>
          <a:bodyPr/>
          <a:lstStyle/>
          <a:p>
            <a:r>
              <a:rPr lang="ru-RU" i="1" smtClean="0"/>
              <a:t>Метание.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852988"/>
          </a:xfrm>
        </p:spPr>
        <p:txBody>
          <a:bodyPr>
            <a:normAutofit lnSpcReduction="10000"/>
          </a:bodyPr>
          <a:lstStyle/>
          <a:p>
            <a:pPr marL="420624" indent="-384048" fontAlgn="auto">
              <a:spcAft>
                <a:spcPts val="0"/>
              </a:spcAft>
              <a:buFontTx/>
              <a:buNone/>
              <a:defRPr/>
            </a:pPr>
            <a:r>
              <a:rPr lang="ru-RU" sz="2800" smtClean="0">
                <a:solidFill>
                  <a:srgbClr val="000099"/>
                </a:solidFill>
              </a:rPr>
              <a:t>   </a:t>
            </a:r>
            <a:r>
              <a:rPr lang="ru-RU" sz="2800" smtClean="0"/>
              <a:t>Метания – упражнения в толкании и бросании специальных снарядов на дальность. Соревнования проводятся по толканию ядра, метанию копья, диска, молота.</a:t>
            </a:r>
          </a:p>
        </p:txBody>
      </p:sp>
      <p:sp>
        <p:nvSpPr>
          <p:cNvPr id="29700" name="Rectangle 4"/>
          <p:cNvSpPr>
            <a:spLocks noGrp="1" noChangeArrowheads="1" noTextEdit="1"/>
          </p:cNvSpPr>
          <p:nvPr>
            <p:ph type="clipArt" sz="half" idx="2"/>
          </p:nvPr>
        </p:nvSpPr>
        <p:spPr>
          <a:xfrm>
            <a:off x="4648200" y="1700213"/>
            <a:ext cx="4038600" cy="4752975"/>
          </a:xfrm>
        </p:spPr>
      </p:sp>
      <p:pic>
        <p:nvPicPr>
          <p:cNvPr id="29701" name="Picture 5" descr="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916113"/>
            <a:ext cx="3024188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smtClean="0"/>
              <a:t>Толкание ядра.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68413"/>
            <a:ext cx="4038600" cy="48577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smtClean="0"/>
              <a:t>   Ядро (разного веса 2-4 кг для женщин, 3-7,26кг для мужчин) бросается одной рукой, с плеча.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smtClean="0"/>
              <a:t>    Правило простое: отправить ядро как можно дальше, не покидая зону – круг диаметром 2, 135м, оборудованную упором.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smtClean="0"/>
              <a:t>    Во время броска спортсмен поворачивается спиной к направлению толчка.</a:t>
            </a:r>
          </a:p>
        </p:txBody>
      </p:sp>
      <p:sp>
        <p:nvSpPr>
          <p:cNvPr id="30724" name="Rectangle 4"/>
          <p:cNvSpPr>
            <a:spLocks noGrp="1" noChangeArrowheads="1" noTextEdit="1"/>
          </p:cNvSpPr>
          <p:nvPr>
            <p:ph type="clipArt" sz="half" idx="2"/>
          </p:nvPr>
        </p:nvSpPr>
        <p:spPr>
          <a:xfrm>
            <a:off x="4787900" y="1773238"/>
            <a:ext cx="3744913" cy="4237037"/>
          </a:xfrm>
        </p:spPr>
      </p:sp>
      <p:pic>
        <p:nvPicPr>
          <p:cNvPr id="30725" name="Picture 5" descr="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844675"/>
            <a:ext cx="367347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smtClean="0"/>
              <a:t>Метание копья.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96975"/>
            <a:ext cx="4038600" cy="48958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smtClean="0"/>
              <a:t>    Метания копья – единственный вид метания, в котором спортсмен может разбежаться.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smtClean="0"/>
              <a:t>    Это самый лёгкий снаряд 800г – у мужчин, 600г- у женщин.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smtClean="0"/>
              <a:t>    Метатель должен послать свой снаряд так, чтобы копьё воткнулась в землю остриём.</a:t>
            </a:r>
          </a:p>
        </p:txBody>
      </p:sp>
      <p:pic>
        <p:nvPicPr>
          <p:cNvPr id="31748" name="Picture 4" descr="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844675"/>
            <a:ext cx="360045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ru-RU" sz="3600" smtClean="0"/>
              <a:t>Метание диска.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12875"/>
            <a:ext cx="4038600" cy="4713288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smtClean="0"/>
              <a:t>   Эта самая древняя из метательных дисциплин.</a:t>
            </a:r>
          </a:p>
          <a:p>
            <a:pPr>
              <a:buFontTx/>
              <a:buNone/>
            </a:pPr>
            <a:r>
              <a:rPr lang="ru-RU" sz="2400" smtClean="0"/>
              <a:t>    Зона разгона диаметром 2,50м ограждена решёткой. Вес диска от 600г до 2кг.</a:t>
            </a:r>
          </a:p>
          <a:p>
            <a:pPr>
              <a:buFontTx/>
              <a:buNone/>
            </a:pPr>
            <a:r>
              <a:rPr lang="ru-RU" sz="2400" smtClean="0"/>
              <a:t>    Прежде чем метнуть диск, метатель делает полтора оборота вокруг своей оси.</a:t>
            </a:r>
          </a:p>
        </p:txBody>
      </p:sp>
      <p:pic>
        <p:nvPicPr>
          <p:cNvPr id="32772" name="Picture 4" descr="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989138"/>
            <a:ext cx="3673475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ru-RU" sz="3600" smtClean="0"/>
              <a:t>Метание молота.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smtClean="0"/>
              <a:t>    Общий вес молота (для взрослых спортсменов) – 7,265кг, ручка, стальной трос, ядро, диаметр метательной зоны – 2, 135м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smtClean="0"/>
              <a:t>    Пока метатель концентрируется, его молот лежит на земле.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smtClean="0"/>
              <a:t>    Как только молот начинает раскручиваться, ведётся отчёт времени попытки.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400" smtClean="0"/>
          </a:p>
        </p:txBody>
      </p:sp>
      <p:pic>
        <p:nvPicPr>
          <p:cNvPr id="33796" name="Picture 4" descr="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773238"/>
            <a:ext cx="3527425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765175"/>
            <a:ext cx="8229600" cy="554355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ru-RU" smtClean="0"/>
              <a:t>9. Какие виды прыжков входят в состав легкой атлетики?</a:t>
            </a:r>
          </a:p>
          <a:p>
            <a:pPr marL="609600" indent="-609600">
              <a:buFontTx/>
              <a:buNone/>
            </a:pPr>
            <a:r>
              <a:rPr lang="ru-RU" smtClean="0"/>
              <a:t>10. Перечислите фазы прыжка в длину и высоту?</a:t>
            </a:r>
          </a:p>
          <a:p>
            <a:pPr marL="609600" indent="-609600">
              <a:buFontTx/>
              <a:buNone/>
            </a:pPr>
            <a:r>
              <a:rPr lang="ru-RU" smtClean="0"/>
              <a:t>11. От чего зависит результат прыжка в длину с разбега?</a:t>
            </a:r>
          </a:p>
          <a:p>
            <a:pPr marL="609600" indent="-609600">
              <a:buFontTx/>
              <a:buNone/>
            </a:pPr>
            <a:r>
              <a:rPr lang="ru-RU" smtClean="0"/>
              <a:t>12. Под каким углом выпускается мяч?</a:t>
            </a:r>
          </a:p>
          <a:p>
            <a:pPr marL="609600" indent="-609600">
              <a:buFontTx/>
              <a:buNone/>
            </a:pPr>
            <a:r>
              <a:rPr lang="ru-RU" smtClean="0"/>
              <a:t>13. Какова масса мяча для метания?</a:t>
            </a:r>
          </a:p>
          <a:p>
            <a:pPr marL="609600" indent="-609600"/>
            <a:endParaRPr lang="ru-RU" smtClean="0"/>
          </a:p>
          <a:p>
            <a:pPr marL="609600" indent="-609600">
              <a:buFontTx/>
              <a:buNone/>
            </a:pPr>
            <a:endParaRPr lang="ru-RU" smtClean="0"/>
          </a:p>
          <a:p>
            <a:pPr marL="609600" indent="-609600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6613"/>
          </a:xfrm>
        </p:spPr>
        <p:txBody>
          <a:bodyPr/>
          <a:lstStyle/>
          <a:p>
            <a:r>
              <a:rPr lang="ru-RU" sz="2800" b="1" smtClean="0">
                <a:solidFill>
                  <a:srgbClr val="CC0000"/>
                </a:solidFill>
              </a:rPr>
              <a:t>Требования безопасности во время занятий.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6613"/>
            <a:ext cx="8229600" cy="6021387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buFontTx/>
              <a:buAutoNum type="arabicPeriod"/>
            </a:pPr>
            <a:r>
              <a:rPr lang="ru-RU" sz="2400" smtClean="0">
                <a:solidFill>
                  <a:srgbClr val="000066"/>
                </a:solidFill>
              </a:rPr>
              <a:t>При групповом старте на короткие дистанции бежать только по своей дорожке.</a:t>
            </a:r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r>
              <a:rPr lang="ru-RU" sz="2400" smtClean="0">
                <a:solidFill>
                  <a:srgbClr val="000066"/>
                </a:solidFill>
              </a:rPr>
              <a:t>Во избежание столкновений исключить резкие остановки во время бега.</a:t>
            </a:r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r>
              <a:rPr lang="ru-RU" sz="2400" smtClean="0">
                <a:solidFill>
                  <a:srgbClr val="000066"/>
                </a:solidFill>
              </a:rPr>
              <a:t>Не выполнять прыжки на неровном, рыхлом и скользком грунте, не приземляться при прыжках на руки.</a:t>
            </a:r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r>
              <a:rPr lang="ru-RU" sz="2400" smtClean="0">
                <a:solidFill>
                  <a:srgbClr val="000066"/>
                </a:solidFill>
              </a:rPr>
              <a:t>Перед выполнением метаний посмотреть, нет ли людей в секторе для метания.</a:t>
            </a:r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r>
              <a:rPr lang="ru-RU" sz="2400" smtClean="0">
                <a:solidFill>
                  <a:srgbClr val="000066"/>
                </a:solidFill>
              </a:rPr>
              <a:t>Не производить метания без разрешения учителя, не оставлять без присмотра снаряды для метания.</a:t>
            </a:r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r>
              <a:rPr lang="ru-RU" sz="2400" smtClean="0">
                <a:solidFill>
                  <a:srgbClr val="000066"/>
                </a:solidFill>
              </a:rPr>
              <a:t>Не стоять справа от метающего, не находиться в зоне броска, не подбирать снаряды для метания без разрешения учителя.</a:t>
            </a:r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r>
              <a:rPr lang="ru-RU" sz="2400" smtClean="0">
                <a:solidFill>
                  <a:srgbClr val="000066"/>
                </a:solidFill>
              </a:rPr>
              <a:t>Не подавать друг другу снаряд для метения броском. </a:t>
            </a:r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r>
              <a:rPr lang="ru-RU" sz="2400" smtClean="0">
                <a:solidFill>
                  <a:srgbClr val="000066"/>
                </a:solidFill>
              </a:rPr>
              <a:t>При плохом самочувствии прекратить занятия и сообщить об этом учителю.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WordArt 3"/>
          <p:cNvSpPr>
            <a:spLocks noChangeArrowheads="1" noChangeShapeType="1" noTextEdit="1"/>
          </p:cNvSpPr>
          <p:nvPr/>
        </p:nvSpPr>
        <p:spPr bwMode="auto">
          <a:xfrm>
            <a:off x="1143000" y="1143000"/>
            <a:ext cx="6629400" cy="4038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Правила соревнований</a:t>
            </a:r>
          </a:p>
          <a:p>
            <a:pPr algn="ctr"/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по</a:t>
            </a:r>
          </a:p>
          <a:p>
            <a:pPr algn="ctr"/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легкой атлетике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404813"/>
            <a:ext cx="8229600" cy="59039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smtClean="0">
                <a:solidFill>
                  <a:srgbClr val="003366"/>
                </a:solidFill>
              </a:rPr>
              <a:t>Уже первобытному человеку были знакомы бег, прыжки и метания — упражнения, составляющие фундамент современного легкоатлетического спорта. </a:t>
            </a:r>
          </a:p>
          <a:p>
            <a:pPr>
              <a:lnSpc>
                <a:spcPct val="80000"/>
              </a:lnSpc>
            </a:pPr>
            <a:r>
              <a:rPr lang="ru-RU" sz="2800" smtClean="0">
                <a:solidFill>
                  <a:srgbClr val="003366"/>
                </a:solidFill>
              </a:rPr>
              <a:t>Археологи, раскапывая стоянки древнего человека, находят много красноречивых свидетельств тому, что уже на заре цивилизации эти навыки играли огромную роль в повседневной жизни человека. </a:t>
            </a:r>
          </a:p>
          <a:p>
            <a:pPr>
              <a:lnSpc>
                <a:spcPct val="80000"/>
              </a:lnSpc>
            </a:pPr>
            <a:r>
              <a:rPr lang="ru-RU" sz="2800" smtClean="0">
                <a:solidFill>
                  <a:srgbClr val="003366"/>
                </a:solidFill>
              </a:rPr>
              <a:t>Конечно, в ту пору о спорте в современном его понимании и речи идти не могло. Родился он гораздо позже. Родиной спорта можно считать Древнюю Грецию.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>.</a:t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endParaRPr lang="ru-RU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647700"/>
          </a:xfrm>
        </p:spPr>
        <p:txBody>
          <a:bodyPr/>
          <a:lstStyle/>
          <a:p>
            <a:r>
              <a:rPr lang="ru-RU" sz="3600" i="1" smtClean="0">
                <a:solidFill>
                  <a:srgbClr val="CC0000"/>
                </a:solidFill>
              </a:rPr>
              <a:t>Бег.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981075"/>
            <a:ext cx="8280400" cy="53276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smtClean="0">
                <a:solidFill>
                  <a:srgbClr val="003366"/>
                </a:solidFill>
              </a:rPr>
              <a:t>Соревнование по бегу проводятся по беговой дорожке, состоящей из двух прямых и двух поворотов, в направлении против часовой стрелки.</a:t>
            </a:r>
          </a:p>
          <a:p>
            <a:pPr>
              <a:lnSpc>
                <a:spcPct val="90000"/>
              </a:lnSpc>
            </a:pPr>
            <a:r>
              <a:rPr lang="ru-RU" sz="2400" smtClean="0">
                <a:solidFill>
                  <a:srgbClr val="003366"/>
                </a:solidFill>
              </a:rPr>
              <a:t>На беговой дорожке размечаются линиями место старта и финиша. Каждая дорожка имеет свой номер.</a:t>
            </a:r>
          </a:p>
          <a:p>
            <a:pPr>
              <a:lnSpc>
                <a:spcPct val="90000"/>
              </a:lnSpc>
            </a:pPr>
            <a:r>
              <a:rPr lang="ru-RU" sz="2400" smtClean="0">
                <a:solidFill>
                  <a:srgbClr val="003366"/>
                </a:solidFill>
              </a:rPr>
              <a:t>На старте бега, проводимого по раздельным дорожкам, используются стартовые колодки.</a:t>
            </a:r>
          </a:p>
          <a:p>
            <a:pPr>
              <a:lnSpc>
                <a:spcPct val="90000"/>
              </a:lnSpc>
            </a:pPr>
            <a:r>
              <a:rPr lang="ru-RU" sz="2400" smtClean="0">
                <a:solidFill>
                  <a:srgbClr val="003366"/>
                </a:solidFill>
              </a:rPr>
              <a:t>Участник стартующий раньше команды (фальстарт), получает предупреждение, после второго предупреждения дисквалифицируется.</a:t>
            </a:r>
          </a:p>
          <a:p>
            <a:pPr>
              <a:lnSpc>
                <a:spcPct val="90000"/>
              </a:lnSpc>
            </a:pPr>
            <a:r>
              <a:rPr lang="ru-RU" sz="2400" smtClean="0">
                <a:solidFill>
                  <a:srgbClr val="003366"/>
                </a:solidFill>
              </a:rPr>
              <a:t>При забегах на средние и длинные дистанции участники стартуют группой с высокого старта. Каждый спортсмен должен бежать не мешая другим участникам и не сокращая дистанцию.</a:t>
            </a:r>
          </a:p>
          <a:p>
            <a:pPr>
              <a:lnSpc>
                <a:spcPct val="90000"/>
              </a:lnSpc>
            </a:pPr>
            <a:endParaRPr lang="ru-RU" sz="2400" smtClean="0">
              <a:solidFill>
                <a:srgbClr val="003366"/>
              </a:solidFill>
            </a:endParaRPr>
          </a:p>
          <a:p>
            <a:pPr>
              <a:lnSpc>
                <a:spcPct val="90000"/>
              </a:lnSpc>
            </a:pPr>
            <a:endParaRPr lang="ru-RU" sz="2400" smtClean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647700"/>
          </a:xfrm>
        </p:spPr>
        <p:txBody>
          <a:bodyPr/>
          <a:lstStyle/>
          <a:p>
            <a:r>
              <a:rPr lang="ru-RU" sz="3600" smtClean="0">
                <a:solidFill>
                  <a:srgbClr val="CC0000"/>
                </a:solidFill>
              </a:rPr>
              <a:t>Бег.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052513"/>
            <a:ext cx="3816350" cy="52562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 smtClean="0">
                <a:solidFill>
                  <a:srgbClr val="003366"/>
                </a:solidFill>
              </a:rPr>
              <a:t>Соревнование по бегу проводятся по беговой дорожке, состоящей из двух прямых и двух поворотов, в направлении против часовой стрелки.</a:t>
            </a:r>
          </a:p>
          <a:p>
            <a:pPr>
              <a:lnSpc>
                <a:spcPct val="90000"/>
              </a:lnSpc>
            </a:pPr>
            <a:r>
              <a:rPr lang="ru-RU" sz="2000" smtClean="0">
                <a:solidFill>
                  <a:srgbClr val="003366"/>
                </a:solidFill>
              </a:rPr>
              <a:t>На беговой дорожке размечаются линиями место старта и финиша. Каждая дорожка имеет свой номер.</a:t>
            </a:r>
          </a:p>
          <a:p>
            <a:pPr>
              <a:lnSpc>
                <a:spcPct val="90000"/>
              </a:lnSpc>
            </a:pPr>
            <a:r>
              <a:rPr lang="ru-RU" sz="2000" smtClean="0">
                <a:solidFill>
                  <a:srgbClr val="003366"/>
                </a:solidFill>
              </a:rPr>
              <a:t>На старте бега, проводимого по раздельным дорожкам, используются стартовые колодки.</a:t>
            </a:r>
          </a:p>
          <a:p>
            <a:pPr>
              <a:lnSpc>
                <a:spcPct val="90000"/>
              </a:lnSpc>
            </a:pPr>
            <a:endParaRPr lang="ru-RU" sz="2000" smtClean="0">
              <a:solidFill>
                <a:srgbClr val="003366"/>
              </a:solidFill>
            </a:endParaRPr>
          </a:p>
        </p:txBody>
      </p:sp>
      <p:pic>
        <p:nvPicPr>
          <p:cNvPr id="38916" name="Picture 5" descr="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916113"/>
            <a:ext cx="417195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92162"/>
          </a:xfrm>
        </p:spPr>
        <p:txBody>
          <a:bodyPr/>
          <a:lstStyle/>
          <a:p>
            <a:r>
              <a:rPr lang="ru-RU" sz="3600" smtClean="0">
                <a:solidFill>
                  <a:srgbClr val="CC0000"/>
                </a:solidFill>
              </a:rPr>
              <a:t>Бег.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125538"/>
            <a:ext cx="8280400" cy="5472112"/>
          </a:xfrm>
        </p:spPr>
        <p:txBody>
          <a:bodyPr/>
          <a:lstStyle/>
          <a:p>
            <a:pPr>
              <a:buFontTx/>
              <a:buNone/>
            </a:pPr>
            <a:endParaRPr lang="ru-RU" sz="2800" smtClean="0"/>
          </a:p>
          <a:p>
            <a:r>
              <a:rPr lang="ru-RU" sz="2800" smtClean="0">
                <a:solidFill>
                  <a:srgbClr val="003366"/>
                </a:solidFill>
              </a:rPr>
              <a:t>Участник стартующий раньше команды (фальстарт), получает предупреждение, после второго предупреждения дисквалифицируется.</a:t>
            </a:r>
          </a:p>
          <a:p>
            <a:r>
              <a:rPr lang="ru-RU" sz="2800" smtClean="0">
                <a:solidFill>
                  <a:srgbClr val="003366"/>
                </a:solidFill>
              </a:rPr>
              <a:t>При забегах на средние и длинные дистанции участники стартуют группой с высокого старта. Каждый спортсмен должен бежать не мешая другим участникам и не сокращая дистанцию.</a:t>
            </a:r>
          </a:p>
          <a:p>
            <a:pPr>
              <a:buFontTx/>
              <a:buNone/>
            </a:pPr>
            <a:endParaRPr lang="ru-RU" sz="2800" smtClean="0">
              <a:solidFill>
                <a:srgbClr val="003366"/>
              </a:solidFill>
            </a:endParaRPr>
          </a:p>
          <a:p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88913"/>
            <a:ext cx="8362950" cy="23764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smtClean="0">
                <a:solidFill>
                  <a:srgbClr val="003366"/>
                </a:solidFill>
              </a:rPr>
              <a:t>В эстафетном беге на каждом этапе размечаются зоны длинной 20 м для передачи эстафетной палочки.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solidFill>
                  <a:srgbClr val="003366"/>
                </a:solidFill>
              </a:rPr>
              <a:t>Если передача эстафеты происходит вне зоны, то команда дисквалифицируется.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solidFill>
                  <a:srgbClr val="003366"/>
                </a:solidFill>
              </a:rPr>
              <a:t>При падении эстафетной палочки поднять её должен тот, кто уронил.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solidFill>
                  <a:srgbClr val="003366"/>
                </a:solidFill>
              </a:rPr>
              <a:t>Каждый участник команды в эстафетном беге имеет право бежать только один этап.   </a:t>
            </a:r>
          </a:p>
        </p:txBody>
      </p:sp>
      <p:pic>
        <p:nvPicPr>
          <p:cNvPr id="40963" name="Picture 4" descr="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852738"/>
            <a:ext cx="8280400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i="1" smtClean="0">
                <a:solidFill>
                  <a:srgbClr val="CC0000"/>
                </a:solidFill>
              </a:rPr>
              <a:t>Прыжки.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08050"/>
            <a:ext cx="8075613" cy="20161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 smtClean="0">
                <a:solidFill>
                  <a:srgbClr val="003366"/>
                </a:solidFill>
              </a:rPr>
              <a:t>Для разбега используется дорожка длинной около 30 м.</a:t>
            </a:r>
          </a:p>
          <a:p>
            <a:pPr>
              <a:lnSpc>
                <a:spcPct val="90000"/>
              </a:lnSpc>
            </a:pPr>
            <a:r>
              <a:rPr lang="ru-RU" sz="2000" smtClean="0">
                <a:solidFill>
                  <a:srgbClr val="003366"/>
                </a:solidFill>
              </a:rPr>
              <a:t>Каждому участнику даётся 3 попытки. Засчитывается лучший результат. Участник не имеет право совершать прыжки без вызова судьи.</a:t>
            </a:r>
          </a:p>
          <a:p>
            <a:pPr>
              <a:lnSpc>
                <a:spcPct val="90000"/>
              </a:lnSpc>
            </a:pPr>
            <a:r>
              <a:rPr lang="ru-RU" sz="2000" smtClean="0">
                <a:solidFill>
                  <a:srgbClr val="003366"/>
                </a:solidFill>
              </a:rPr>
              <a:t>Отталкиваясь от бруска, участник соревнований не должен за него заступать. При заступе результат не засчитывается.</a:t>
            </a:r>
          </a:p>
        </p:txBody>
      </p:sp>
      <p:pic>
        <p:nvPicPr>
          <p:cNvPr id="41988" name="Picture 5" descr="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24175"/>
            <a:ext cx="784860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404813"/>
            <a:ext cx="4038600" cy="6110287"/>
          </a:xfrm>
        </p:spPr>
        <p:txBody>
          <a:bodyPr>
            <a:normAutofit lnSpcReduction="10000"/>
          </a:bodyPr>
          <a:lstStyle/>
          <a:p>
            <a:pPr marL="420624" indent="-384048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000" smtClean="0">
                <a:solidFill>
                  <a:srgbClr val="003366"/>
                </a:solidFill>
              </a:rPr>
              <a:t>Прыжки в высоту проводятся в специальном секторе.</a:t>
            </a:r>
          </a:p>
          <a:p>
            <a:pPr marL="420624" indent="-384048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000" smtClean="0">
                <a:solidFill>
                  <a:srgbClr val="003366"/>
                </a:solidFill>
              </a:rPr>
              <a:t>Для преодоления каждой высоты участникам предоставляется по 3 попытки, которые они выполняют поочерёдно.</a:t>
            </a:r>
          </a:p>
          <a:p>
            <a:pPr marL="420624" indent="-384048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000" smtClean="0">
                <a:solidFill>
                  <a:srgbClr val="003366"/>
                </a:solidFill>
              </a:rPr>
              <a:t>Прыжок не засчитывается, если участник отталкивается от земли двумя ногами, сбивает планку любой частью тела или пробегает под ней.</a:t>
            </a:r>
          </a:p>
          <a:p>
            <a:pPr marL="420624" indent="-384048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000" smtClean="0">
                <a:solidFill>
                  <a:srgbClr val="003366"/>
                </a:solidFill>
              </a:rPr>
              <a:t>Высоту измеряют от верхнего края планки до поверхности сектора.</a:t>
            </a:r>
          </a:p>
          <a:p>
            <a:pPr marL="420624" indent="-384048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000" smtClean="0">
                <a:solidFill>
                  <a:srgbClr val="003366"/>
                </a:solidFill>
              </a:rPr>
              <a:t>В прыжковых видах судейская коллегия состоит из старшего судьи, двух судей-измерителей и секретаря.  </a:t>
            </a:r>
          </a:p>
        </p:txBody>
      </p:sp>
      <p:pic>
        <p:nvPicPr>
          <p:cNvPr id="43011" name="Picture 4" descr="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773238"/>
            <a:ext cx="4156075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ru-RU" sz="3200" i="1" smtClean="0">
                <a:solidFill>
                  <a:srgbClr val="CC0000"/>
                </a:solidFill>
              </a:rPr>
              <a:t>Метание.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81075"/>
            <a:ext cx="5029200" cy="55435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smtClean="0">
                <a:solidFill>
                  <a:srgbClr val="003366"/>
                </a:solidFill>
              </a:rPr>
              <a:t>Соревнования по метанию мяча проводятся от контрольной линии в поле, в специально размеченном коридоре шириной 10 м.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solidFill>
                  <a:srgbClr val="003366"/>
                </a:solidFill>
              </a:rPr>
              <a:t>Каждому участнику даётся по3 попытки. Засчитывается лучший результат.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solidFill>
                  <a:srgbClr val="003366"/>
                </a:solidFill>
              </a:rPr>
              <a:t>Метание мяча выполняется с места или с разбега. Лучший результат измеряется от места приземления рулеткой в метрах и сантиметрах до контрольной линии.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solidFill>
                  <a:srgbClr val="003366"/>
                </a:solidFill>
              </a:rPr>
              <a:t>Участник не имеет права: приступать к метанию без вызова судьи, находиться в секторе метания для приземления мяча без разрешения судьи.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solidFill>
                  <a:srgbClr val="003366"/>
                </a:solidFill>
              </a:rPr>
              <a:t>Результат не засчитывается, если участник заступил за контрольную линию или мяч при метании приземлился вне коридора.</a:t>
            </a:r>
          </a:p>
        </p:txBody>
      </p:sp>
      <p:pic>
        <p:nvPicPr>
          <p:cNvPr id="44036" name="Picture 5" descr="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438400"/>
            <a:ext cx="3181350" cy="401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91512" cy="1223963"/>
          </a:xfrm>
        </p:spPr>
        <p:txBody>
          <a:bodyPr/>
          <a:lstStyle/>
          <a:p>
            <a:r>
              <a:rPr lang="ru-RU" sz="2800" i="1" smtClean="0">
                <a:solidFill>
                  <a:srgbClr val="CC0000"/>
                </a:solidFill>
              </a:rPr>
              <a:t>В настоящее время сложилась система  международных соревнований по лёгкой атлетике.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28775"/>
            <a:ext cx="8218488" cy="4824413"/>
          </a:xfrm>
        </p:spPr>
        <p:txBody>
          <a:bodyPr/>
          <a:lstStyle/>
          <a:p>
            <a:r>
              <a:rPr lang="ru-RU" smtClean="0">
                <a:solidFill>
                  <a:srgbClr val="003366"/>
                </a:solidFill>
              </a:rPr>
              <a:t>Олимпийские игры (проводятся один раз в четыре года по високосным годам).</a:t>
            </a:r>
          </a:p>
          <a:p>
            <a:r>
              <a:rPr lang="ru-RU" smtClean="0">
                <a:solidFill>
                  <a:srgbClr val="003366"/>
                </a:solidFill>
              </a:rPr>
              <a:t>Кубок мира (проводится один раз в четыре года на следующий год после Олимпийских игр).</a:t>
            </a:r>
          </a:p>
          <a:p>
            <a:r>
              <a:rPr lang="ru-RU" smtClean="0">
                <a:solidFill>
                  <a:srgbClr val="003366"/>
                </a:solidFill>
              </a:rPr>
              <a:t>Региональные чемпионаты.</a:t>
            </a:r>
          </a:p>
          <a:p>
            <a:r>
              <a:rPr lang="ru-RU" smtClean="0">
                <a:solidFill>
                  <a:srgbClr val="003366"/>
                </a:solidFill>
              </a:rPr>
              <a:t>Чемпионат мира.</a:t>
            </a:r>
          </a:p>
          <a:p>
            <a:pPr>
              <a:buFontTx/>
              <a:buNone/>
            </a:pPr>
            <a:endParaRPr lang="ru-RU" smtClean="0">
              <a:solidFill>
                <a:srgbClr val="003366"/>
              </a:solidFill>
            </a:endParaRPr>
          </a:p>
          <a:p>
            <a:pPr>
              <a:buFontTx/>
              <a:buNone/>
            </a:pPr>
            <a:endParaRPr lang="ru-RU" smtClean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404813"/>
            <a:ext cx="8229600" cy="6048375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ru-RU" smtClean="0"/>
              <a:t>14. Назовите основные требования безопасности во время занятий по легкой атлетике?</a:t>
            </a:r>
          </a:p>
          <a:p>
            <a:pPr marL="609600" indent="-609600">
              <a:buFontTx/>
              <a:buNone/>
            </a:pPr>
            <a:r>
              <a:rPr lang="ru-RU" smtClean="0"/>
              <a:t>15. Назовите основные правила соревнований по бегу, прыжкам, метанию?</a:t>
            </a:r>
          </a:p>
          <a:p>
            <a:pPr marL="609600" indent="-609600">
              <a:buFontTx/>
              <a:buNone/>
            </a:pPr>
            <a:endParaRPr lang="ru-RU" smtClean="0"/>
          </a:p>
          <a:p>
            <a:pPr marL="609600" indent="-609600">
              <a:buFontTx/>
              <a:buNone/>
            </a:pPr>
            <a:endParaRPr lang="ru-RU" smtClean="0"/>
          </a:p>
          <a:p>
            <a:pPr marL="609600" indent="-609600">
              <a:buFontTx/>
              <a:buNone/>
            </a:pPr>
            <a:endParaRPr lang="ru-RU" smtClean="0"/>
          </a:p>
          <a:p>
            <a:pPr marL="609600" indent="-609600">
              <a:buFontTx/>
              <a:buNone/>
            </a:pPr>
            <a:endParaRPr lang="ru-RU" smtClean="0"/>
          </a:p>
          <a:p>
            <a:pPr marL="609600" indent="-609600">
              <a:buFontTx/>
              <a:buNone/>
            </a:pPr>
            <a:r>
              <a:rPr lang="ru-RU" sz="2000" smtClean="0"/>
              <a:t>Выполнил: ученик 9 кл. Деняев Даниил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smtClean="0">
                <a:solidFill>
                  <a:srgbClr val="003366"/>
                </a:solidFill>
              </a:rPr>
              <a:t>Археологические находки — вазы, медальоны, монеты, скульптуры помогают представить, как у древних греков проходили состязания, которые теперь называются легкоатлетическими.</a:t>
            </a:r>
          </a:p>
          <a:p>
            <a:pPr>
              <a:lnSpc>
                <a:spcPct val="80000"/>
              </a:lnSpc>
            </a:pPr>
            <a:r>
              <a:rPr lang="ru-RU" sz="2800" smtClean="0">
                <a:solidFill>
                  <a:srgbClr val="003366"/>
                </a:solidFill>
              </a:rPr>
              <a:t>Все физические упражнения древние греки называли атлетикой и делили ее на «легкую» и «тяжелую». </a:t>
            </a:r>
          </a:p>
          <a:p>
            <a:pPr>
              <a:lnSpc>
                <a:spcPct val="80000"/>
              </a:lnSpc>
            </a:pPr>
            <a:r>
              <a:rPr lang="ru-RU" sz="2800" smtClean="0">
                <a:solidFill>
                  <a:srgbClr val="003366"/>
                </a:solidFill>
              </a:rPr>
              <a:t>К легкой атлетике они относили бег, прыжки, метание, стрельбу из лука, плавание и некоторые другие упражнения, развивающие ловкость, быстроту, выносливость.</a:t>
            </a:r>
            <a:br>
              <a:rPr lang="ru-RU" sz="2800" smtClean="0">
                <a:solidFill>
                  <a:srgbClr val="003366"/>
                </a:solidFill>
              </a:rPr>
            </a:br>
            <a:endParaRPr lang="ru-RU" sz="2800" smtClean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smtClean="0">
                <a:solidFill>
                  <a:srgbClr val="003366"/>
                </a:solidFill>
              </a:rPr>
              <a:t>Древнейшим состязанием атлетов, несомненно, является бег. </a:t>
            </a:r>
          </a:p>
          <a:p>
            <a:pPr>
              <a:lnSpc>
                <a:spcPct val="90000"/>
              </a:lnSpc>
            </a:pPr>
            <a:r>
              <a:rPr lang="ru-RU" sz="2400" smtClean="0">
                <a:solidFill>
                  <a:srgbClr val="003366"/>
                </a:solidFill>
              </a:rPr>
              <a:t>В 776  г. до н. э. в Олимпии, победитель был один, так как атлеты соревновались на тех играх только в беге на один стадий (примерно 192 м) — отсюда слово «стадион». Победителя звали Кореб, он был поваром из города-полиса Элиды.</a:t>
            </a:r>
          </a:p>
          <a:p>
            <a:pPr>
              <a:lnSpc>
                <a:spcPct val="90000"/>
              </a:lnSpc>
            </a:pPr>
            <a:r>
              <a:rPr lang="ru-RU" sz="2400" smtClean="0">
                <a:solidFill>
                  <a:srgbClr val="003366"/>
                </a:solidFill>
              </a:rPr>
              <a:t>Соревновались древние и в метании диска. Диски делали из дерева, камня, железа, бронзы, нередко украшались резьбой, изображениями птиц, животных или сценами спортивных соревнований. Вес диска был от 1,25 до 6,63 к г. (Сегодня диск весит 2 кг для мужчин и 1 кг для женщин.)</a:t>
            </a:r>
            <a:br>
              <a:rPr lang="ru-RU" sz="2400" smtClean="0">
                <a:solidFill>
                  <a:srgbClr val="003366"/>
                </a:solidFill>
              </a:rPr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idx="1"/>
          </p:nvPr>
        </p:nvSpPr>
        <p:spPr>
          <a:xfrm>
            <a:off x="539750" y="333375"/>
            <a:ext cx="8229600" cy="60817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smtClean="0">
                <a:solidFill>
                  <a:srgbClr val="003366"/>
                </a:solidFill>
              </a:rPr>
              <a:t>Современная легкая атлетика раньше, чем в других странах получила распространение в Англии. </a:t>
            </a:r>
          </a:p>
          <a:p>
            <a:pPr>
              <a:lnSpc>
                <a:spcPct val="80000"/>
              </a:lnSpc>
            </a:pPr>
            <a:r>
              <a:rPr lang="ru-RU" sz="2800" smtClean="0">
                <a:solidFill>
                  <a:srgbClr val="003366"/>
                </a:solidFill>
              </a:rPr>
              <a:t>Еще в 1837 здесь состоялись первые соревнования по бегу на дистанцию около 2 км. Участниками этого соревнования были учащиеся колледжа города Регби. </a:t>
            </a:r>
          </a:p>
          <a:p>
            <a:pPr>
              <a:lnSpc>
                <a:spcPct val="80000"/>
              </a:lnSpc>
            </a:pPr>
            <a:r>
              <a:rPr lang="ru-RU" sz="2800" smtClean="0">
                <a:solidFill>
                  <a:srgbClr val="003366"/>
                </a:solidFill>
              </a:rPr>
              <a:t>Чуть позже в программу соревнований был включен бег на короткие дистанции, бег с препятствиями и метание тяжести, с 1851 — прыжки в длину и в высоту с разбега, а с 1864 — метание молота и толкание ядра.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>.</a:t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endParaRPr lang="ru-RU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 lnSpcReduction="10000"/>
          </a:bodyPr>
          <a:lstStyle/>
          <a:p>
            <a:pPr marL="420624" indent="-384048" fontAlgn="auto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smtClean="0">
                <a:solidFill>
                  <a:srgbClr val="003366"/>
                </a:solidFill>
              </a:rPr>
              <a:t>В 1880 г. в Англии была основана любительская легкоатлетическая ассоциация, получившая права высшего органа по легкой атлетике в пределах Британской империи, а также в ее колониях.</a:t>
            </a:r>
          </a:p>
          <a:p>
            <a:pPr marL="420624" indent="-384048" fontAlgn="auto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smtClean="0">
                <a:solidFill>
                  <a:srgbClr val="003366"/>
                </a:solidFill>
              </a:rPr>
              <a:t>В США первый атлетический клуб появился в 1868 г. в Нью-Йорке. Но, пожалуй, центрами развития легкой атлетики в Америке в те годы становятся университеты. </a:t>
            </a:r>
          </a:p>
          <a:p>
            <a:pPr marL="420624" indent="-384048" fontAlgn="auto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smtClean="0">
                <a:solidFill>
                  <a:srgbClr val="003366"/>
                </a:solidFill>
              </a:rPr>
              <a:t>В восьмидесятые-девяностые годы прошлого века легкая атлетика, как самостоятельный вид спорта начинает культивироваться почти во всех странах Европы.</a:t>
            </a:r>
            <a:br>
              <a:rPr lang="ru-RU" sz="2800" smtClean="0">
                <a:solidFill>
                  <a:srgbClr val="003366"/>
                </a:solidFill>
              </a:rPr>
            </a:br>
            <a:r>
              <a:rPr lang="ru-RU" sz="1800" smtClean="0">
                <a:solidFill>
                  <a:srgbClr val="003366"/>
                </a:solidFill>
              </a:rPr>
              <a:t/>
            </a:r>
            <a:br>
              <a:rPr lang="ru-RU" sz="1800" smtClean="0">
                <a:solidFill>
                  <a:srgbClr val="003366"/>
                </a:solidFill>
              </a:rPr>
            </a:br>
            <a:endParaRPr lang="ru-RU" sz="1800" smtClean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smtClean="0"/>
              <a:t>     </a:t>
            </a:r>
            <a:r>
              <a:rPr lang="ru-RU" sz="2400" smtClean="0">
                <a:solidFill>
                  <a:srgbClr val="003366"/>
                </a:solidFill>
              </a:rPr>
              <a:t>Возрождение в 1896 Олимпийских игр современности оказало большое влияние на развитие легкой атлетики.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400" smtClean="0">
              <a:solidFill>
                <a:srgbClr val="003366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smtClean="0">
                <a:solidFill>
                  <a:srgbClr val="003366"/>
                </a:solidFill>
              </a:rPr>
              <a:t>    В программу Игр I Олимпиады в Афинах (1896) были включены 12 видов легкоатлетических соревнований. Почти все медали на этих Играх завоевали американские легкоатлеты.</a:t>
            </a:r>
            <a:br>
              <a:rPr lang="ru-RU" sz="2400" smtClean="0">
                <a:solidFill>
                  <a:srgbClr val="003366"/>
                </a:solidFill>
              </a:rPr>
            </a:br>
            <a:r>
              <a:rPr lang="ru-RU" sz="2400" smtClean="0">
                <a:solidFill>
                  <a:srgbClr val="003366"/>
                </a:solidFill>
              </a:rPr>
              <a:t/>
            </a:r>
            <a:br>
              <a:rPr lang="ru-RU" sz="2400" smtClean="0">
                <a:solidFill>
                  <a:srgbClr val="003366"/>
                </a:solidFill>
              </a:rPr>
            </a:br>
            <a:r>
              <a:rPr lang="ru-RU" sz="2400" smtClean="0">
                <a:solidFill>
                  <a:srgbClr val="003366"/>
                </a:solidFill>
              </a:rPr>
              <a:t>Соревнования для женщин появились на олимпийских играх в 1928, на Играх 1996 женщины соревновались в 20 видах легкой атлетике, а уже на летнем чемпионате мира (1999) и Олимпиаде в Сиднее (2000) женщины смогли состязаться в прыжках с шестом и метании молота.</a:t>
            </a:r>
            <a:br>
              <a:rPr lang="ru-RU" sz="2400" smtClean="0">
                <a:solidFill>
                  <a:srgbClr val="003366"/>
                </a:solidFill>
              </a:rPr>
            </a:br>
            <a:r>
              <a:rPr lang="ru-RU" sz="2400" smtClean="0"/>
              <a:t/>
            </a:r>
            <a:br>
              <a:rPr lang="ru-RU" sz="2400" smtClean="0"/>
            </a:b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395288" y="1052513"/>
            <a:ext cx="8229600" cy="52514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smtClean="0">
                <a:solidFill>
                  <a:srgbClr val="000099"/>
                </a:solidFill>
              </a:rPr>
              <a:t> </a:t>
            </a:r>
            <a:r>
              <a:rPr lang="ru-RU" sz="2800" smtClean="0">
                <a:solidFill>
                  <a:srgbClr val="003366"/>
                </a:solidFill>
              </a:rPr>
              <a:t>Отечественная лёгкая атлетика возникла в 1888 году, когда под Петербургом был создан первый кружок любителей бега.    </a:t>
            </a:r>
          </a:p>
          <a:p>
            <a:pPr>
              <a:lnSpc>
                <a:spcPct val="90000"/>
              </a:lnSpc>
            </a:pPr>
            <a:r>
              <a:rPr lang="ru-RU" sz="2800" smtClean="0">
                <a:solidFill>
                  <a:srgbClr val="003366"/>
                </a:solidFill>
              </a:rPr>
              <a:t>  Начиная с первых Олимпийских игр нашего времени (1896) легкая атлетика занимает главное место в их программе.</a:t>
            </a:r>
          </a:p>
          <a:p>
            <a:pPr>
              <a:lnSpc>
                <a:spcPct val="90000"/>
              </a:lnSpc>
            </a:pPr>
            <a:r>
              <a:rPr lang="ru-RU" sz="2800" smtClean="0">
                <a:solidFill>
                  <a:srgbClr val="003366"/>
                </a:solidFill>
              </a:rPr>
              <a:t>Соревнования для женщин появились на олимпийских играх в 1928году.</a:t>
            </a:r>
          </a:p>
          <a:p>
            <a:pPr>
              <a:lnSpc>
                <a:spcPct val="90000"/>
              </a:lnSpc>
            </a:pPr>
            <a:r>
              <a:rPr lang="ru-RU" sz="2800" smtClean="0">
                <a:solidFill>
                  <a:srgbClr val="003366"/>
                </a:solidFill>
              </a:rPr>
              <a:t> В 1912 году команда легкоатлетов России приняла участие в Олимпийских играх в Стокгольме.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smtClean="0"/>
              <a:t>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74</TotalTime>
  <Words>1471</Words>
  <Application>Microsoft Office PowerPoint</Application>
  <PresentationFormat>Экран (4:3)</PresentationFormat>
  <Paragraphs>158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3" baseType="lpstr">
      <vt:lpstr>Arial</vt:lpstr>
      <vt:lpstr>Franklin Gothic Book</vt:lpstr>
      <vt:lpstr>Wingdings 2</vt:lpstr>
      <vt:lpstr>Calibri</vt:lpstr>
      <vt:lpstr>Техническая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Легкая атлетика -  вид спорта. </vt:lpstr>
      <vt:lpstr>Презентация PowerPoint</vt:lpstr>
      <vt:lpstr>Презентация PowerPoint</vt:lpstr>
      <vt:lpstr>Виды бега.</vt:lpstr>
      <vt:lpstr>Основные соревновательные дистанции.</vt:lpstr>
      <vt:lpstr>Презентация PowerPoint</vt:lpstr>
      <vt:lpstr>Презентация PowerPoint</vt:lpstr>
      <vt:lpstr>Бег с препятствиями.</vt:lpstr>
      <vt:lpstr>Презентация PowerPoint</vt:lpstr>
      <vt:lpstr>Прыжки.</vt:lpstr>
      <vt:lpstr>Метание.</vt:lpstr>
      <vt:lpstr>Толкание ядра.</vt:lpstr>
      <vt:lpstr>Метание копья.</vt:lpstr>
      <vt:lpstr>Метание диска.</vt:lpstr>
      <vt:lpstr>Метание молота.</vt:lpstr>
      <vt:lpstr>Презентация PowerPoint</vt:lpstr>
      <vt:lpstr>Требования безопасности во время занятий.</vt:lpstr>
      <vt:lpstr>Презентация PowerPoint</vt:lpstr>
      <vt:lpstr>Бег.</vt:lpstr>
      <vt:lpstr>Бег.</vt:lpstr>
      <vt:lpstr>Бег.</vt:lpstr>
      <vt:lpstr>Презентация PowerPoint</vt:lpstr>
      <vt:lpstr>Прыжки.</vt:lpstr>
      <vt:lpstr>Презентация PowerPoint</vt:lpstr>
      <vt:lpstr>Метание.</vt:lpstr>
      <vt:lpstr>В настоящее время сложилась система  международных соревнований по лёгкой атлетике.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ПК</dc:creator>
  <cp:lastModifiedBy>ПК</cp:lastModifiedBy>
  <cp:revision>7</cp:revision>
  <cp:lastPrinted>1601-01-01T00:00:00Z</cp:lastPrinted>
  <dcterms:created xsi:type="dcterms:W3CDTF">1601-01-01T00:00:00Z</dcterms:created>
  <dcterms:modified xsi:type="dcterms:W3CDTF">2020-12-02T14:46:39Z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