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1"/>
  </p:notesMasterIdLst>
  <p:sldIdLst>
    <p:sldId id="260" r:id="rId2"/>
    <p:sldId id="276" r:id="rId3"/>
    <p:sldId id="266" r:id="rId4"/>
    <p:sldId id="263" r:id="rId5"/>
    <p:sldId id="270" r:id="rId6"/>
    <p:sldId id="267" r:id="rId7"/>
    <p:sldId id="294" r:id="rId8"/>
    <p:sldId id="265" r:id="rId9"/>
    <p:sldId id="293" r:id="rId10"/>
    <p:sldId id="264" r:id="rId11"/>
    <p:sldId id="269" r:id="rId12"/>
    <p:sldId id="301" r:id="rId13"/>
    <p:sldId id="299" r:id="rId14"/>
    <p:sldId id="282" r:id="rId15"/>
    <p:sldId id="302" r:id="rId16"/>
    <p:sldId id="268" r:id="rId17"/>
    <p:sldId id="272" r:id="rId18"/>
    <p:sldId id="295" r:id="rId19"/>
    <p:sldId id="273" r:id="rId20"/>
    <p:sldId id="274" r:id="rId21"/>
    <p:sldId id="275" r:id="rId22"/>
    <p:sldId id="303" r:id="rId23"/>
    <p:sldId id="288" r:id="rId24"/>
    <p:sldId id="304" r:id="rId25"/>
    <p:sldId id="291" r:id="rId26"/>
    <p:sldId id="287" r:id="rId27"/>
    <p:sldId id="307" r:id="rId28"/>
    <p:sldId id="296" r:id="rId29"/>
    <p:sldId id="297" r:id="rId30"/>
    <p:sldId id="305" r:id="rId31"/>
    <p:sldId id="278" r:id="rId32"/>
    <p:sldId id="277" r:id="rId33"/>
    <p:sldId id="279" r:id="rId34"/>
    <p:sldId id="280" r:id="rId35"/>
    <p:sldId id="285" r:id="rId36"/>
    <p:sldId id="306" r:id="rId37"/>
    <p:sldId id="271" r:id="rId38"/>
    <p:sldId id="281" r:id="rId39"/>
    <p:sldId id="29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3298" autoAdjust="0"/>
  </p:normalViewPr>
  <p:slideViewPr>
    <p:cSldViewPr>
      <p:cViewPr>
        <p:scale>
          <a:sx n="70" d="100"/>
          <a:sy n="70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FFE37-1E3A-44A7-A52F-FC2C77CBD7A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539E0C11-F3E3-4AF5-B1D2-EB3CE1DBDB5A}">
      <dgm:prSet/>
      <dgm:spPr/>
      <dgm:t>
        <a:bodyPr/>
        <a:lstStyle/>
        <a:p>
          <a:pPr marR="0" algn="ctr" rtl="0"/>
          <a:r>
            <a:rPr lang="ru-RU" b="1" i="1" u="none" strike="noStrike" baseline="0" dirty="0" smtClean="0">
              <a:latin typeface="Calibri" panose="020F0502020204030204" pitchFamily="34" charset="0"/>
            </a:rPr>
            <a:t>МКОУ </a:t>
          </a:r>
          <a:r>
            <a:rPr lang="ru-RU" b="1" i="1" u="none" strike="noStrike" baseline="0" dirty="0" smtClean="0">
              <a:latin typeface="Calibri" panose="020F0502020204030204" pitchFamily="34" charset="0"/>
            </a:rPr>
            <a:t>СЛШ </a:t>
          </a:r>
          <a:endParaRPr lang="ru-RU" b="1" i="1" u="none" strike="noStrike" baseline="0" dirty="0" smtClean="0">
            <a:latin typeface="Calibri" panose="020F0502020204030204" pitchFamily="34" charset="0"/>
          </a:endParaRPr>
        </a:p>
      </dgm:t>
    </dgm:pt>
    <dgm:pt modelId="{505AA881-E9A2-442F-8008-82A2D1196A34}" type="parTrans" cxnId="{C3781AE8-832C-4405-B227-EE5A40DFE7D3}">
      <dgm:prSet/>
      <dgm:spPr/>
      <dgm:t>
        <a:bodyPr/>
        <a:lstStyle/>
        <a:p>
          <a:endParaRPr lang="ru-RU"/>
        </a:p>
      </dgm:t>
    </dgm:pt>
    <dgm:pt modelId="{5F109CDD-419D-42B7-9AF3-09370B0ABD0D}" type="sibTrans" cxnId="{C3781AE8-832C-4405-B227-EE5A40DFE7D3}">
      <dgm:prSet/>
      <dgm:spPr/>
      <dgm:t>
        <a:bodyPr/>
        <a:lstStyle/>
        <a:p>
          <a:endParaRPr lang="ru-RU"/>
        </a:p>
      </dgm:t>
    </dgm:pt>
    <dgm:pt modelId="{D944EAA9-92EC-459D-991B-AD7F05118C26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Нижегородский    государственный    архив</a:t>
          </a:r>
          <a:endParaRPr lang="ru-RU" sz="1400" dirty="0" smtClean="0"/>
        </a:p>
      </dgm:t>
    </dgm:pt>
    <dgm:pt modelId="{9637E231-F844-45EA-BC80-7C46260F2E0E}" type="parTrans" cxnId="{9EBC9529-CC91-46BD-98B9-8A0A19BD76E9}">
      <dgm:prSet/>
      <dgm:spPr/>
      <dgm:t>
        <a:bodyPr/>
        <a:lstStyle/>
        <a:p>
          <a:endParaRPr lang="ru-RU"/>
        </a:p>
      </dgm:t>
    </dgm:pt>
    <dgm:pt modelId="{204A9F6B-F291-4149-BC6C-72DA70E5124C}" type="sibTrans" cxnId="{9EBC9529-CC91-46BD-98B9-8A0A19BD76E9}">
      <dgm:prSet/>
      <dgm:spPr/>
      <dgm:t>
        <a:bodyPr/>
        <a:lstStyle/>
        <a:p>
          <a:endParaRPr lang="ru-RU"/>
        </a:p>
      </dgm:t>
    </dgm:pt>
    <dgm:pt modelId="{E403523A-4FCA-4E12-84D4-CC7E8F8F82A9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УУР ГУ МВД России по Нижегородской</a:t>
          </a: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области</a:t>
          </a:r>
        </a:p>
      </dgm:t>
    </dgm:pt>
    <dgm:pt modelId="{CACB8CA3-648C-4E85-8BCC-23540372EE14}" type="parTrans" cxnId="{E7977157-B44B-44A5-A555-A76B4170C4C0}">
      <dgm:prSet/>
      <dgm:spPr/>
      <dgm:t>
        <a:bodyPr/>
        <a:lstStyle/>
        <a:p>
          <a:endParaRPr lang="ru-RU"/>
        </a:p>
      </dgm:t>
    </dgm:pt>
    <dgm:pt modelId="{3C54F3C5-B363-475B-9BD6-85FF8A184D9F}" type="sibTrans" cxnId="{E7977157-B44B-44A5-A555-A76B4170C4C0}">
      <dgm:prSet/>
      <dgm:spPr/>
      <dgm:t>
        <a:bodyPr/>
        <a:lstStyle/>
        <a:p>
          <a:endParaRPr lang="ru-RU"/>
        </a:p>
      </dgm:t>
    </dgm:pt>
    <dgm:pt modelId="{F16D03BD-AF81-46C4-8651-313162733623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НГПУ им.         </a:t>
          </a:r>
          <a:r>
            <a:rPr lang="ru-RU" sz="1400" b="0" i="1" u="none" strike="noStrike" baseline="0" dirty="0" err="1" smtClean="0">
              <a:latin typeface="Calibri" panose="020F0502020204030204" pitchFamily="34" charset="0"/>
            </a:rPr>
            <a:t>К.Минина</a:t>
          </a:r>
          <a:endParaRPr lang="ru-RU" sz="1400" dirty="0" smtClean="0"/>
        </a:p>
      </dgm:t>
    </dgm:pt>
    <dgm:pt modelId="{CDFE90B8-C44A-4DB2-8F2B-EF2982735968}" type="parTrans" cxnId="{0256B302-EC58-49DA-AF0E-96252C536419}">
      <dgm:prSet/>
      <dgm:spPr/>
      <dgm:t>
        <a:bodyPr/>
        <a:lstStyle/>
        <a:p>
          <a:endParaRPr lang="ru-RU"/>
        </a:p>
      </dgm:t>
    </dgm:pt>
    <dgm:pt modelId="{CD01D968-5D89-4CBA-95AA-A8D8A4A88289}" type="sibTrans" cxnId="{0256B302-EC58-49DA-AF0E-96252C536419}">
      <dgm:prSet/>
      <dgm:spPr/>
      <dgm:t>
        <a:bodyPr/>
        <a:lstStyle/>
        <a:p>
          <a:endParaRPr lang="ru-RU"/>
        </a:p>
      </dgm:t>
    </dgm:pt>
    <dgm:pt modelId="{D8ED24F6-5224-4424-BC1B-AEB0B0D87D85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  </a:t>
          </a:r>
          <a:r>
            <a:rPr lang="ru-RU" sz="1400" b="0" i="1" u="none" strike="noStrike" baseline="0" dirty="0" smtClean="0">
              <a:latin typeface="Calibri" panose="020F0502020204030204" pitchFamily="34" charset="0"/>
            </a:rPr>
            <a:t>ДДТЮ</a:t>
          </a:r>
          <a:endParaRPr lang="ru-RU" sz="1400" b="0" i="1" u="none" strike="noStrike" baseline="0" dirty="0" smtClean="0">
            <a:latin typeface="Calibri" panose="020F0502020204030204" pitchFamily="34" charset="0"/>
          </a:endParaRP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     им. В. П.</a:t>
          </a: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      Чкалова</a:t>
          </a:r>
        </a:p>
        <a:p>
          <a:pPr marR="0" algn="l" rtl="0"/>
          <a:endParaRPr lang="ru-RU" sz="600" b="0" i="0" u="none" strike="noStrike" baseline="0" dirty="0" smtClean="0">
            <a:latin typeface="Times New Roman" panose="02020603050405020304" pitchFamily="18" charset="0"/>
          </a:endParaRPr>
        </a:p>
      </dgm:t>
    </dgm:pt>
    <dgm:pt modelId="{E9210882-892C-413F-934E-EFAD37ECC0B8}" type="parTrans" cxnId="{3292C7D6-5AC5-431E-8098-6430701912A0}">
      <dgm:prSet/>
      <dgm:spPr/>
      <dgm:t>
        <a:bodyPr/>
        <a:lstStyle/>
        <a:p>
          <a:endParaRPr lang="ru-RU"/>
        </a:p>
      </dgm:t>
    </dgm:pt>
    <dgm:pt modelId="{C8800F08-C71B-4A71-AC62-14C7BE9E20E4}" type="sibTrans" cxnId="{3292C7D6-5AC5-431E-8098-6430701912A0}">
      <dgm:prSet/>
      <dgm:spPr/>
      <dgm:t>
        <a:bodyPr/>
        <a:lstStyle/>
        <a:p>
          <a:endParaRPr lang="ru-RU"/>
        </a:p>
      </dgm:t>
    </dgm:pt>
    <dgm:pt modelId="{889955D5-6101-4561-BF9D-B65BA6E32A04}">
      <dgm:prSet custT="1"/>
      <dgm:spPr/>
      <dgm:t>
        <a:bodyPr/>
        <a:lstStyle/>
        <a:p>
          <a:pPr marR="0" algn="l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    ДЮСШ</a:t>
          </a: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Стадион «Радий»</a:t>
          </a:r>
        </a:p>
      </dgm:t>
    </dgm:pt>
    <dgm:pt modelId="{3D1CC213-137A-4268-93A3-0897A51EAB29}" type="parTrans" cxnId="{9F33C919-DA0F-4556-B689-BD77EF8CC019}">
      <dgm:prSet/>
      <dgm:spPr/>
      <dgm:t>
        <a:bodyPr/>
        <a:lstStyle/>
        <a:p>
          <a:endParaRPr lang="ru-RU"/>
        </a:p>
      </dgm:t>
    </dgm:pt>
    <dgm:pt modelId="{64D9D739-08E0-4D3F-8F12-08333CEFB8E3}" type="sibTrans" cxnId="{9F33C919-DA0F-4556-B689-BD77EF8CC019}">
      <dgm:prSet/>
      <dgm:spPr/>
      <dgm:t>
        <a:bodyPr/>
        <a:lstStyle/>
        <a:p>
          <a:endParaRPr lang="ru-RU"/>
        </a:p>
      </dgm:t>
    </dgm:pt>
    <dgm:pt modelId="{2B3E1C16-CDF0-4219-9493-24185224FDFE}">
      <dgm:prSet custT="1"/>
      <dgm:spPr/>
      <dgm:t>
        <a:bodyPr/>
        <a:lstStyle/>
        <a:p>
          <a:pPr marR="0" algn="l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Клуб  «Знамя»</a:t>
          </a:r>
        </a:p>
        <a:p>
          <a:pPr marR="0" algn="l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   Клуб «Кварц»</a:t>
          </a:r>
          <a:endParaRPr lang="ru-RU" sz="600" b="0" i="1" u="none" strike="noStrike" baseline="0" dirty="0" smtClean="0">
            <a:latin typeface="Calibri" panose="020F0502020204030204" pitchFamily="34" charset="0"/>
          </a:endParaRPr>
        </a:p>
      </dgm:t>
    </dgm:pt>
    <dgm:pt modelId="{FF0E6A71-4BC1-470F-8B80-99CB2C6F130D}" type="parTrans" cxnId="{6448F9BC-5A1F-4940-9552-B94395B58310}">
      <dgm:prSet/>
      <dgm:spPr/>
      <dgm:t>
        <a:bodyPr/>
        <a:lstStyle/>
        <a:p>
          <a:endParaRPr lang="ru-RU"/>
        </a:p>
      </dgm:t>
    </dgm:pt>
    <dgm:pt modelId="{1DB5F144-8B88-40CA-AF02-46C9E78F0A8F}" type="sibTrans" cxnId="{6448F9BC-5A1F-4940-9552-B94395B58310}">
      <dgm:prSet/>
      <dgm:spPr/>
      <dgm:t>
        <a:bodyPr/>
        <a:lstStyle/>
        <a:p>
          <a:endParaRPr lang="ru-RU"/>
        </a:p>
      </dgm:t>
    </dgm:pt>
    <dgm:pt modelId="{7ED3EF7F-FA52-49D9-8A59-2F625862FA4F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Библиотека</a:t>
          </a: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им.</a:t>
          </a:r>
        </a:p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С.В.Михалкова</a:t>
          </a:r>
          <a:endParaRPr lang="ru-RU" sz="1400" b="1" i="1" u="none" strike="noStrike" baseline="0" dirty="0" smtClean="0">
            <a:latin typeface="Times New Roman" panose="02020603050405020304" pitchFamily="18" charset="0"/>
          </a:endParaRPr>
        </a:p>
        <a:p>
          <a:pPr marR="0" algn="l" rtl="0"/>
          <a:endParaRPr lang="ru-RU" sz="500" b="0" i="0" u="none" strike="noStrike" baseline="0" dirty="0" smtClean="0">
            <a:latin typeface="Times New Roman" panose="02020603050405020304" pitchFamily="18" charset="0"/>
          </a:endParaRPr>
        </a:p>
      </dgm:t>
    </dgm:pt>
    <dgm:pt modelId="{F3F6A7AC-49AF-4D67-80EB-059D2EEFBEAD}" type="parTrans" cxnId="{E09D1569-B369-4179-8EFF-50784EA2D020}">
      <dgm:prSet/>
      <dgm:spPr/>
      <dgm:t>
        <a:bodyPr/>
        <a:lstStyle/>
        <a:p>
          <a:endParaRPr lang="ru-RU"/>
        </a:p>
      </dgm:t>
    </dgm:pt>
    <dgm:pt modelId="{740DF6C8-267B-4095-812D-9A5B496A83A6}" type="sibTrans" cxnId="{E09D1569-B369-4179-8EFF-50784EA2D020}">
      <dgm:prSet/>
      <dgm:spPr/>
      <dgm:t>
        <a:bodyPr/>
        <a:lstStyle/>
        <a:p>
          <a:endParaRPr lang="ru-RU"/>
        </a:p>
      </dgm:t>
    </dgm:pt>
    <dgm:pt modelId="{F080F989-24F2-441D-AF9F-69EF6EF001D3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latin typeface="Calibri" panose="020F0502020204030204" pitchFamily="34" charset="0"/>
            </a:rPr>
            <a:t> ГОУ санаторный     детский дом</a:t>
          </a:r>
          <a:r>
            <a:rPr lang="ru-RU" sz="1400" b="0" i="0" u="none" strike="noStrike" baseline="0" dirty="0" smtClean="0">
              <a:latin typeface="Calibri" panose="020F0502020204030204" pitchFamily="34" charset="0"/>
            </a:rPr>
            <a:t>     №3</a:t>
          </a:r>
        </a:p>
        <a:p>
          <a:pPr marR="0" algn="l" rtl="0"/>
          <a:endParaRPr lang="ru-RU" sz="600" b="0" i="1" u="none" strike="noStrike" baseline="0" dirty="0" smtClean="0">
            <a:latin typeface="Times New Roman" panose="02020603050405020304" pitchFamily="18" charset="0"/>
          </a:endParaRPr>
        </a:p>
      </dgm:t>
    </dgm:pt>
    <dgm:pt modelId="{B6410B82-B68C-44E2-958A-E503A2160D30}" type="parTrans" cxnId="{173C5938-8817-490F-822A-44D5B8876A6D}">
      <dgm:prSet/>
      <dgm:spPr/>
      <dgm:t>
        <a:bodyPr/>
        <a:lstStyle/>
        <a:p>
          <a:endParaRPr lang="ru-RU"/>
        </a:p>
      </dgm:t>
    </dgm:pt>
    <dgm:pt modelId="{B8B34673-B181-4648-804C-B25BE417AE25}" type="sibTrans" cxnId="{173C5938-8817-490F-822A-44D5B8876A6D}">
      <dgm:prSet/>
      <dgm:spPr/>
      <dgm:t>
        <a:bodyPr/>
        <a:lstStyle/>
        <a:p>
          <a:endParaRPr lang="ru-RU"/>
        </a:p>
      </dgm:t>
    </dgm:pt>
    <dgm:pt modelId="{F9306431-912B-4D13-89A6-F1F85CC95436}">
      <dgm:prSet custT="1"/>
      <dgm:spPr/>
      <dgm:t>
        <a:bodyPr/>
        <a:lstStyle/>
        <a:p>
          <a:pPr marR="0" algn="ctr" rtl="0"/>
          <a:r>
            <a:rPr lang="ru-RU" sz="1400" b="0" i="1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rPr>
            <a:t>    ПФ ФКУ     «Центр    экстренной и </a:t>
          </a:r>
          <a:r>
            <a:rPr lang="ru-RU" sz="1400" b="0" i="1" u="none" strike="noStrike" baseline="0" dirty="0" err="1" smtClean="0">
              <a:solidFill>
                <a:schemeClr val="bg1"/>
              </a:solidFill>
              <a:latin typeface="Calibri" panose="020F0502020204030204" pitchFamily="34" charset="0"/>
            </a:rPr>
            <a:t>психологичес</a:t>
          </a:r>
          <a:endParaRPr lang="ru-RU" sz="1400" b="0" i="1" u="none" strike="noStrike" baseline="0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 marR="0" algn="ctr" rtl="0"/>
          <a:r>
            <a:rPr lang="ru-RU" sz="1400" b="0" i="1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rPr>
            <a:t>кой помощи МЧС</a:t>
          </a:r>
          <a:r>
            <a:rPr lang="ru-RU" sz="1400" b="0" i="0" u="none" strike="noStrike" baseline="0" dirty="0" smtClean="0">
              <a:solidFill>
                <a:schemeClr val="bg1"/>
              </a:solidFill>
              <a:latin typeface="Calibri" panose="020F0502020204030204" pitchFamily="34" charset="0"/>
            </a:rPr>
            <a:t> России»</a:t>
          </a:r>
        </a:p>
        <a:p>
          <a:pPr marR="0" algn="ctr" rtl="0"/>
          <a:endParaRPr lang="ru-RU" sz="600" b="0" i="0" u="none" strike="noStrike" baseline="0" dirty="0" smtClean="0">
            <a:latin typeface="Times New Roman" panose="02020603050405020304" pitchFamily="18" charset="0"/>
          </a:endParaRPr>
        </a:p>
      </dgm:t>
    </dgm:pt>
    <dgm:pt modelId="{7A61BF6E-3FE1-423B-901F-4FC85FF304FE}" type="parTrans" cxnId="{66FA66DB-C737-4AFD-98B0-04EA81EF7228}">
      <dgm:prSet/>
      <dgm:spPr/>
      <dgm:t>
        <a:bodyPr/>
        <a:lstStyle/>
        <a:p>
          <a:endParaRPr lang="ru-RU"/>
        </a:p>
      </dgm:t>
    </dgm:pt>
    <dgm:pt modelId="{CC6B8E8B-E98E-49A4-97D4-E6401544A997}" type="sibTrans" cxnId="{66FA66DB-C737-4AFD-98B0-04EA81EF7228}">
      <dgm:prSet/>
      <dgm:spPr/>
      <dgm:t>
        <a:bodyPr/>
        <a:lstStyle/>
        <a:p>
          <a:endParaRPr lang="ru-RU"/>
        </a:p>
      </dgm:t>
    </dgm:pt>
    <dgm:pt modelId="{0BDC4E7A-5FCC-4675-99E1-452BB71FEC7C}" type="pres">
      <dgm:prSet presAssocID="{DD5FFE37-1E3A-44A7-A52F-FC2C77CBD7A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2172487-3F42-4F24-A04F-D8DE197E89E7}" type="pres">
      <dgm:prSet presAssocID="{539E0C11-F3E3-4AF5-B1D2-EB3CE1DBDB5A}" presName="centerShape" presStyleLbl="node0" presStyleIdx="0" presStyleCnt="1" custScaleX="129967" custScaleY="132057"/>
      <dgm:spPr/>
      <dgm:t>
        <a:bodyPr/>
        <a:lstStyle/>
        <a:p>
          <a:endParaRPr lang="ru-RU"/>
        </a:p>
      </dgm:t>
    </dgm:pt>
    <dgm:pt modelId="{ED1A81EA-E4AA-4679-BE92-A52904166266}" type="pres">
      <dgm:prSet presAssocID="{9637E231-F844-45EA-BC80-7C46260F2E0E}" presName="Name9" presStyleLbl="parChTrans1D2" presStyleIdx="0" presStyleCnt="9"/>
      <dgm:spPr/>
      <dgm:t>
        <a:bodyPr/>
        <a:lstStyle/>
        <a:p>
          <a:endParaRPr lang="ru-RU"/>
        </a:p>
      </dgm:t>
    </dgm:pt>
    <dgm:pt modelId="{F4C76B74-4E45-4206-ABB5-0406BB20F3D4}" type="pres">
      <dgm:prSet presAssocID="{9637E231-F844-45EA-BC80-7C46260F2E0E}" presName="connTx" presStyleLbl="parChTrans1D2" presStyleIdx="0" presStyleCnt="9"/>
      <dgm:spPr/>
      <dgm:t>
        <a:bodyPr/>
        <a:lstStyle/>
        <a:p>
          <a:endParaRPr lang="ru-RU"/>
        </a:p>
      </dgm:t>
    </dgm:pt>
    <dgm:pt modelId="{D14511D8-06C9-47A9-8512-974341FF7768}" type="pres">
      <dgm:prSet presAssocID="{D944EAA9-92EC-459D-991B-AD7F05118C26}" presName="node" presStyleLbl="node1" presStyleIdx="0" presStyleCnt="9" custScaleX="171219" custScaleY="69448" custRadScaleRad="102421" custRadScaleInc="80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86E4B-53C6-428D-9BE0-4C0E278C545C}" type="pres">
      <dgm:prSet presAssocID="{CACB8CA3-648C-4E85-8BCC-23540372EE14}" presName="Name9" presStyleLbl="parChTrans1D2" presStyleIdx="1" presStyleCnt="9"/>
      <dgm:spPr/>
      <dgm:t>
        <a:bodyPr/>
        <a:lstStyle/>
        <a:p>
          <a:endParaRPr lang="ru-RU"/>
        </a:p>
      </dgm:t>
    </dgm:pt>
    <dgm:pt modelId="{773E3059-3EFD-4CB8-B83D-C128A2F908A1}" type="pres">
      <dgm:prSet presAssocID="{CACB8CA3-648C-4E85-8BCC-23540372EE14}" presName="connTx" presStyleLbl="parChTrans1D2" presStyleIdx="1" presStyleCnt="9"/>
      <dgm:spPr/>
      <dgm:t>
        <a:bodyPr/>
        <a:lstStyle/>
        <a:p>
          <a:endParaRPr lang="ru-RU"/>
        </a:p>
      </dgm:t>
    </dgm:pt>
    <dgm:pt modelId="{C9A98A8A-685F-4A09-AAE9-52A6D4C6D1D2}" type="pres">
      <dgm:prSet presAssocID="{E403523A-4FCA-4E12-84D4-CC7E8F8F82A9}" presName="node" presStyleLbl="node1" presStyleIdx="1" presStyleCnt="9" custScaleX="173340" custScaleY="83585" custRadScaleRad="102131" custRadScaleInc="91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641C5-2875-4ED1-8281-C91629B95BE5}" type="pres">
      <dgm:prSet presAssocID="{CDFE90B8-C44A-4DB2-8F2B-EF2982735968}" presName="Name9" presStyleLbl="parChTrans1D2" presStyleIdx="2" presStyleCnt="9"/>
      <dgm:spPr/>
      <dgm:t>
        <a:bodyPr/>
        <a:lstStyle/>
        <a:p>
          <a:endParaRPr lang="ru-RU"/>
        </a:p>
      </dgm:t>
    </dgm:pt>
    <dgm:pt modelId="{E539B501-DD82-4411-B226-591DAF6AAF04}" type="pres">
      <dgm:prSet presAssocID="{CDFE90B8-C44A-4DB2-8F2B-EF2982735968}" presName="connTx" presStyleLbl="parChTrans1D2" presStyleIdx="2" presStyleCnt="9"/>
      <dgm:spPr/>
      <dgm:t>
        <a:bodyPr/>
        <a:lstStyle/>
        <a:p>
          <a:endParaRPr lang="ru-RU"/>
        </a:p>
      </dgm:t>
    </dgm:pt>
    <dgm:pt modelId="{3A0D8F8A-40AF-42CE-96A6-8F619B9B67B5}" type="pres">
      <dgm:prSet presAssocID="{F16D03BD-AF81-46C4-8651-313162733623}" presName="node" presStyleLbl="node1" presStyleIdx="2" presStyleCnt="9" custScaleX="142148" custScaleY="80744" custRadScaleRad="110962" custRadScaleInc="55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899C8-1C77-4D04-A50E-BCEA5ACB6573}" type="pres">
      <dgm:prSet presAssocID="{E9210882-892C-413F-934E-EFAD37ECC0B8}" presName="Name9" presStyleLbl="parChTrans1D2" presStyleIdx="3" presStyleCnt="9"/>
      <dgm:spPr/>
      <dgm:t>
        <a:bodyPr/>
        <a:lstStyle/>
        <a:p>
          <a:endParaRPr lang="ru-RU"/>
        </a:p>
      </dgm:t>
    </dgm:pt>
    <dgm:pt modelId="{8260493C-C235-41FE-83B6-AEDC15180035}" type="pres">
      <dgm:prSet presAssocID="{E9210882-892C-413F-934E-EFAD37ECC0B8}" presName="connTx" presStyleLbl="parChTrans1D2" presStyleIdx="3" presStyleCnt="9"/>
      <dgm:spPr/>
      <dgm:t>
        <a:bodyPr/>
        <a:lstStyle/>
        <a:p>
          <a:endParaRPr lang="ru-RU"/>
        </a:p>
      </dgm:t>
    </dgm:pt>
    <dgm:pt modelId="{63521ADF-E705-4CCF-8CEB-9DCDFA8AF7DB}" type="pres">
      <dgm:prSet presAssocID="{D8ED24F6-5224-4424-BC1B-AEB0B0D87D85}" presName="node" presStyleLbl="node1" presStyleIdx="3" presStyleCnt="9" custScaleX="132959" custScaleY="83666" custRadScaleRad="103661" custRadScaleInc="15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76812-BA5E-4C3E-9F97-819EA3771E3A}" type="pres">
      <dgm:prSet presAssocID="{3D1CC213-137A-4268-93A3-0897A51EAB29}" presName="Name9" presStyleLbl="parChTrans1D2" presStyleIdx="4" presStyleCnt="9"/>
      <dgm:spPr/>
      <dgm:t>
        <a:bodyPr/>
        <a:lstStyle/>
        <a:p>
          <a:endParaRPr lang="ru-RU"/>
        </a:p>
      </dgm:t>
    </dgm:pt>
    <dgm:pt modelId="{2E819942-6F9D-4E9B-AB61-194A181129FC}" type="pres">
      <dgm:prSet presAssocID="{3D1CC213-137A-4268-93A3-0897A51EAB29}" presName="connTx" presStyleLbl="parChTrans1D2" presStyleIdx="4" presStyleCnt="9"/>
      <dgm:spPr/>
      <dgm:t>
        <a:bodyPr/>
        <a:lstStyle/>
        <a:p>
          <a:endParaRPr lang="ru-RU"/>
        </a:p>
      </dgm:t>
    </dgm:pt>
    <dgm:pt modelId="{6B94B3FD-4287-41B8-A56A-FFEACC6B8012}" type="pres">
      <dgm:prSet presAssocID="{889955D5-6101-4561-BF9D-B65BA6E32A04}" presName="node" presStyleLbl="node1" presStyleIdx="4" presStyleCnt="9" custScaleX="124137" custScaleY="60813" custRadScaleRad="97986" custRadScaleInc="1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30809-1BF4-4AFA-A1CA-AA0B5957233B}" type="pres">
      <dgm:prSet presAssocID="{FF0E6A71-4BC1-470F-8B80-99CB2C6F130D}" presName="Name9" presStyleLbl="parChTrans1D2" presStyleIdx="5" presStyleCnt="9"/>
      <dgm:spPr/>
      <dgm:t>
        <a:bodyPr/>
        <a:lstStyle/>
        <a:p>
          <a:endParaRPr lang="ru-RU"/>
        </a:p>
      </dgm:t>
    </dgm:pt>
    <dgm:pt modelId="{70CBBD16-7D32-40A4-A691-BDB26F57F726}" type="pres">
      <dgm:prSet presAssocID="{FF0E6A71-4BC1-470F-8B80-99CB2C6F130D}" presName="connTx" presStyleLbl="parChTrans1D2" presStyleIdx="5" presStyleCnt="9"/>
      <dgm:spPr/>
      <dgm:t>
        <a:bodyPr/>
        <a:lstStyle/>
        <a:p>
          <a:endParaRPr lang="ru-RU"/>
        </a:p>
      </dgm:t>
    </dgm:pt>
    <dgm:pt modelId="{4B3FE2E8-1F67-45D1-AAFF-2FD171B5D764}" type="pres">
      <dgm:prSet presAssocID="{2B3E1C16-CDF0-4219-9493-24185224FDFE}" presName="node" presStyleLbl="node1" presStyleIdx="5" presStyleCnt="9" custScaleX="144968" custScaleY="80063" custRadScaleRad="94571" custRadScaleInc="5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83C43-0D65-468D-88A8-76607809463A}" type="pres">
      <dgm:prSet presAssocID="{F3F6A7AC-49AF-4D67-80EB-059D2EEFBEAD}" presName="Name9" presStyleLbl="parChTrans1D2" presStyleIdx="6" presStyleCnt="9"/>
      <dgm:spPr/>
      <dgm:t>
        <a:bodyPr/>
        <a:lstStyle/>
        <a:p>
          <a:endParaRPr lang="ru-RU"/>
        </a:p>
      </dgm:t>
    </dgm:pt>
    <dgm:pt modelId="{5EF3FEE0-064C-4163-B0E2-A0B68B438A82}" type="pres">
      <dgm:prSet presAssocID="{F3F6A7AC-49AF-4D67-80EB-059D2EEFBEAD}" presName="connTx" presStyleLbl="parChTrans1D2" presStyleIdx="6" presStyleCnt="9"/>
      <dgm:spPr/>
      <dgm:t>
        <a:bodyPr/>
        <a:lstStyle/>
        <a:p>
          <a:endParaRPr lang="ru-RU"/>
        </a:p>
      </dgm:t>
    </dgm:pt>
    <dgm:pt modelId="{27D79932-949B-4B60-8A72-06256FD01487}" type="pres">
      <dgm:prSet presAssocID="{7ED3EF7F-FA52-49D9-8A59-2F625862FA4F}" presName="node" presStyleLbl="node1" presStyleIdx="6" presStyleCnt="9" custScaleX="167176" custScaleY="69052" custRadScaleRad="98731" custRadScaleInc="74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CDB3B-5744-425A-8A96-6B82C644B723}" type="pres">
      <dgm:prSet presAssocID="{B6410B82-B68C-44E2-958A-E503A2160D30}" presName="Name9" presStyleLbl="parChTrans1D2" presStyleIdx="7" presStyleCnt="9"/>
      <dgm:spPr/>
      <dgm:t>
        <a:bodyPr/>
        <a:lstStyle/>
        <a:p>
          <a:endParaRPr lang="ru-RU"/>
        </a:p>
      </dgm:t>
    </dgm:pt>
    <dgm:pt modelId="{2463C1E5-34FA-4BB4-9982-FF5021AB0EFF}" type="pres">
      <dgm:prSet presAssocID="{B6410B82-B68C-44E2-958A-E503A2160D30}" presName="connTx" presStyleLbl="parChTrans1D2" presStyleIdx="7" presStyleCnt="9"/>
      <dgm:spPr/>
      <dgm:t>
        <a:bodyPr/>
        <a:lstStyle/>
        <a:p>
          <a:endParaRPr lang="ru-RU"/>
        </a:p>
      </dgm:t>
    </dgm:pt>
    <dgm:pt modelId="{18B8104C-D96B-4713-BA72-72BF20673A59}" type="pres">
      <dgm:prSet presAssocID="{F080F989-24F2-441D-AF9F-69EF6EF001D3}" presName="node" presStyleLbl="node1" presStyleIdx="7" presStyleCnt="9" custScaleX="135443" custScaleY="79050" custRadScaleRad="102153" custRadScaleInc="29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0FDCA-4BC8-4690-A37B-9ED53E3EE1EF}" type="pres">
      <dgm:prSet presAssocID="{7A61BF6E-3FE1-423B-901F-4FC85FF304FE}" presName="Name9" presStyleLbl="parChTrans1D2" presStyleIdx="8" presStyleCnt="9"/>
      <dgm:spPr/>
      <dgm:t>
        <a:bodyPr/>
        <a:lstStyle/>
        <a:p>
          <a:endParaRPr lang="ru-RU"/>
        </a:p>
      </dgm:t>
    </dgm:pt>
    <dgm:pt modelId="{CEC6BA0C-FF19-4AF0-9806-3D2445538635}" type="pres">
      <dgm:prSet presAssocID="{7A61BF6E-3FE1-423B-901F-4FC85FF304FE}" presName="connTx" presStyleLbl="parChTrans1D2" presStyleIdx="8" presStyleCnt="9"/>
      <dgm:spPr/>
      <dgm:t>
        <a:bodyPr/>
        <a:lstStyle/>
        <a:p>
          <a:endParaRPr lang="ru-RU"/>
        </a:p>
      </dgm:t>
    </dgm:pt>
    <dgm:pt modelId="{AFFE2290-AD63-42A9-8266-764749730054}" type="pres">
      <dgm:prSet presAssocID="{F9306431-912B-4D13-89A6-F1F85CC95436}" presName="node" presStyleLbl="node1" presStyleIdx="8" presStyleCnt="9" custScaleX="217224" custScaleY="101667" custRadScaleRad="120144" custRadScaleInc="-18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60807-0983-43BF-B509-A1168F342CB3}" type="presOf" srcId="{889955D5-6101-4561-BF9D-B65BA6E32A04}" destId="{6B94B3FD-4287-41B8-A56A-FFEACC6B8012}" srcOrd="0" destOrd="0" presId="urn:microsoft.com/office/officeart/2005/8/layout/radial1"/>
    <dgm:cxn modelId="{05DD667A-5957-4497-BD4A-51E741B2EFD1}" type="presOf" srcId="{DD5FFE37-1E3A-44A7-A52F-FC2C77CBD7AB}" destId="{0BDC4E7A-5FCC-4675-99E1-452BB71FEC7C}" srcOrd="0" destOrd="0" presId="urn:microsoft.com/office/officeart/2005/8/layout/radial1"/>
    <dgm:cxn modelId="{E09D1569-B369-4179-8EFF-50784EA2D020}" srcId="{539E0C11-F3E3-4AF5-B1D2-EB3CE1DBDB5A}" destId="{7ED3EF7F-FA52-49D9-8A59-2F625862FA4F}" srcOrd="6" destOrd="0" parTransId="{F3F6A7AC-49AF-4D67-80EB-059D2EEFBEAD}" sibTransId="{740DF6C8-267B-4095-812D-9A5B496A83A6}"/>
    <dgm:cxn modelId="{3441A535-58E2-42A4-90E4-F4C8B9DFC676}" type="presOf" srcId="{B6410B82-B68C-44E2-958A-E503A2160D30}" destId="{011CDB3B-5744-425A-8A96-6B82C644B723}" srcOrd="0" destOrd="0" presId="urn:microsoft.com/office/officeart/2005/8/layout/radial1"/>
    <dgm:cxn modelId="{173C5938-8817-490F-822A-44D5B8876A6D}" srcId="{539E0C11-F3E3-4AF5-B1D2-EB3CE1DBDB5A}" destId="{F080F989-24F2-441D-AF9F-69EF6EF001D3}" srcOrd="7" destOrd="0" parTransId="{B6410B82-B68C-44E2-958A-E503A2160D30}" sibTransId="{B8B34673-B181-4648-804C-B25BE417AE25}"/>
    <dgm:cxn modelId="{143451D5-D469-4F87-90F7-22C227002A10}" type="presOf" srcId="{7A61BF6E-3FE1-423B-901F-4FC85FF304FE}" destId="{29F0FDCA-4BC8-4690-A37B-9ED53E3EE1EF}" srcOrd="0" destOrd="0" presId="urn:microsoft.com/office/officeart/2005/8/layout/radial1"/>
    <dgm:cxn modelId="{D98E3A95-088B-46B3-95BE-66E4892873FE}" type="presOf" srcId="{E9210882-892C-413F-934E-EFAD37ECC0B8}" destId="{8260493C-C235-41FE-83B6-AEDC15180035}" srcOrd="1" destOrd="0" presId="urn:microsoft.com/office/officeart/2005/8/layout/radial1"/>
    <dgm:cxn modelId="{E7977157-B44B-44A5-A555-A76B4170C4C0}" srcId="{539E0C11-F3E3-4AF5-B1D2-EB3CE1DBDB5A}" destId="{E403523A-4FCA-4E12-84D4-CC7E8F8F82A9}" srcOrd="1" destOrd="0" parTransId="{CACB8CA3-648C-4E85-8BCC-23540372EE14}" sibTransId="{3C54F3C5-B363-475B-9BD6-85FF8A184D9F}"/>
    <dgm:cxn modelId="{D9FED815-F430-4679-BEE0-6D55CC56B9AD}" type="presOf" srcId="{3D1CC213-137A-4268-93A3-0897A51EAB29}" destId="{57476812-BA5E-4C3E-9F97-819EA3771E3A}" srcOrd="0" destOrd="0" presId="urn:microsoft.com/office/officeart/2005/8/layout/radial1"/>
    <dgm:cxn modelId="{9EBC9529-CC91-46BD-98B9-8A0A19BD76E9}" srcId="{539E0C11-F3E3-4AF5-B1D2-EB3CE1DBDB5A}" destId="{D944EAA9-92EC-459D-991B-AD7F05118C26}" srcOrd="0" destOrd="0" parTransId="{9637E231-F844-45EA-BC80-7C46260F2E0E}" sibTransId="{204A9F6B-F291-4149-BC6C-72DA70E5124C}"/>
    <dgm:cxn modelId="{D59A6789-2B8B-4306-8C7F-17C348D4B3AE}" type="presOf" srcId="{539E0C11-F3E3-4AF5-B1D2-EB3CE1DBDB5A}" destId="{E2172487-3F42-4F24-A04F-D8DE197E89E7}" srcOrd="0" destOrd="0" presId="urn:microsoft.com/office/officeart/2005/8/layout/radial1"/>
    <dgm:cxn modelId="{E37CD8F9-3FCC-4E66-B3EF-B94FFA934509}" type="presOf" srcId="{9637E231-F844-45EA-BC80-7C46260F2E0E}" destId="{F4C76B74-4E45-4206-ABB5-0406BB20F3D4}" srcOrd="1" destOrd="0" presId="urn:microsoft.com/office/officeart/2005/8/layout/radial1"/>
    <dgm:cxn modelId="{9F33C919-DA0F-4556-B689-BD77EF8CC019}" srcId="{539E0C11-F3E3-4AF5-B1D2-EB3CE1DBDB5A}" destId="{889955D5-6101-4561-BF9D-B65BA6E32A04}" srcOrd="4" destOrd="0" parTransId="{3D1CC213-137A-4268-93A3-0897A51EAB29}" sibTransId="{64D9D739-08E0-4D3F-8F12-08333CEFB8E3}"/>
    <dgm:cxn modelId="{61B3F4A5-D309-4A54-B6B4-D15979D94323}" type="presOf" srcId="{2B3E1C16-CDF0-4219-9493-24185224FDFE}" destId="{4B3FE2E8-1F67-45D1-AAFF-2FD171B5D764}" srcOrd="0" destOrd="0" presId="urn:microsoft.com/office/officeart/2005/8/layout/radial1"/>
    <dgm:cxn modelId="{04D0CC87-14CA-47FE-8007-E9058A3C3802}" type="presOf" srcId="{F3F6A7AC-49AF-4D67-80EB-059D2EEFBEAD}" destId="{15283C43-0D65-468D-88A8-76607809463A}" srcOrd="0" destOrd="0" presId="urn:microsoft.com/office/officeart/2005/8/layout/radial1"/>
    <dgm:cxn modelId="{6448F9BC-5A1F-4940-9552-B94395B58310}" srcId="{539E0C11-F3E3-4AF5-B1D2-EB3CE1DBDB5A}" destId="{2B3E1C16-CDF0-4219-9493-24185224FDFE}" srcOrd="5" destOrd="0" parTransId="{FF0E6A71-4BC1-470F-8B80-99CB2C6F130D}" sibTransId="{1DB5F144-8B88-40CA-AF02-46C9E78F0A8F}"/>
    <dgm:cxn modelId="{1EEA6FE5-CE8F-4B73-9A4D-44FC464EBA10}" type="presOf" srcId="{F080F989-24F2-441D-AF9F-69EF6EF001D3}" destId="{18B8104C-D96B-4713-BA72-72BF20673A59}" srcOrd="0" destOrd="0" presId="urn:microsoft.com/office/officeart/2005/8/layout/radial1"/>
    <dgm:cxn modelId="{A4A4B89C-672F-4C57-8CA0-11620D4A6743}" type="presOf" srcId="{D8ED24F6-5224-4424-BC1B-AEB0B0D87D85}" destId="{63521ADF-E705-4CCF-8CEB-9DCDFA8AF7DB}" srcOrd="0" destOrd="0" presId="urn:microsoft.com/office/officeart/2005/8/layout/radial1"/>
    <dgm:cxn modelId="{FB812E2A-624C-42CC-AFB6-CC1CDF70E422}" type="presOf" srcId="{7A61BF6E-3FE1-423B-901F-4FC85FF304FE}" destId="{CEC6BA0C-FF19-4AF0-9806-3D2445538635}" srcOrd="1" destOrd="0" presId="urn:microsoft.com/office/officeart/2005/8/layout/radial1"/>
    <dgm:cxn modelId="{0D9E6EC1-29B4-4555-A885-F76CCFA4B2C6}" type="presOf" srcId="{CDFE90B8-C44A-4DB2-8F2B-EF2982735968}" destId="{E539B501-DD82-4411-B226-591DAF6AAF04}" srcOrd="1" destOrd="0" presId="urn:microsoft.com/office/officeart/2005/8/layout/radial1"/>
    <dgm:cxn modelId="{D6D72D14-C7CE-4181-BF82-BB3D19BDED19}" type="presOf" srcId="{CACB8CA3-648C-4E85-8BCC-23540372EE14}" destId="{773E3059-3EFD-4CB8-B83D-C128A2F908A1}" srcOrd="1" destOrd="0" presId="urn:microsoft.com/office/officeart/2005/8/layout/radial1"/>
    <dgm:cxn modelId="{66FA66DB-C737-4AFD-98B0-04EA81EF7228}" srcId="{539E0C11-F3E3-4AF5-B1D2-EB3CE1DBDB5A}" destId="{F9306431-912B-4D13-89A6-F1F85CC95436}" srcOrd="8" destOrd="0" parTransId="{7A61BF6E-3FE1-423B-901F-4FC85FF304FE}" sibTransId="{CC6B8E8B-E98E-49A4-97D4-E6401544A997}"/>
    <dgm:cxn modelId="{58512F92-1640-49DC-BE0F-FFCBEDAC78F5}" type="presOf" srcId="{F9306431-912B-4D13-89A6-F1F85CC95436}" destId="{AFFE2290-AD63-42A9-8266-764749730054}" srcOrd="0" destOrd="0" presId="urn:microsoft.com/office/officeart/2005/8/layout/radial1"/>
    <dgm:cxn modelId="{0256B302-EC58-49DA-AF0E-96252C536419}" srcId="{539E0C11-F3E3-4AF5-B1D2-EB3CE1DBDB5A}" destId="{F16D03BD-AF81-46C4-8651-313162733623}" srcOrd="2" destOrd="0" parTransId="{CDFE90B8-C44A-4DB2-8F2B-EF2982735968}" sibTransId="{CD01D968-5D89-4CBA-95AA-A8D8A4A88289}"/>
    <dgm:cxn modelId="{9615F6AC-DF11-4301-92DD-9BD84075FBAD}" type="presOf" srcId="{7ED3EF7F-FA52-49D9-8A59-2F625862FA4F}" destId="{27D79932-949B-4B60-8A72-06256FD01487}" srcOrd="0" destOrd="0" presId="urn:microsoft.com/office/officeart/2005/8/layout/radial1"/>
    <dgm:cxn modelId="{DBA9878E-088C-435C-B342-A3FD8D00497E}" type="presOf" srcId="{3D1CC213-137A-4268-93A3-0897A51EAB29}" destId="{2E819942-6F9D-4E9B-AB61-194A181129FC}" srcOrd="1" destOrd="0" presId="urn:microsoft.com/office/officeart/2005/8/layout/radial1"/>
    <dgm:cxn modelId="{B9FA2071-D5A5-44BB-8A86-59D0B8AB8441}" type="presOf" srcId="{F3F6A7AC-49AF-4D67-80EB-059D2EEFBEAD}" destId="{5EF3FEE0-064C-4163-B0E2-A0B68B438A82}" srcOrd="1" destOrd="0" presId="urn:microsoft.com/office/officeart/2005/8/layout/radial1"/>
    <dgm:cxn modelId="{F5A026E8-73D8-40E0-BF76-AE6AB00B6DB1}" type="presOf" srcId="{E403523A-4FCA-4E12-84D4-CC7E8F8F82A9}" destId="{C9A98A8A-685F-4A09-AAE9-52A6D4C6D1D2}" srcOrd="0" destOrd="0" presId="urn:microsoft.com/office/officeart/2005/8/layout/radial1"/>
    <dgm:cxn modelId="{90C616B3-6147-491C-9BA5-BF3B1A4CF13D}" type="presOf" srcId="{E9210882-892C-413F-934E-EFAD37ECC0B8}" destId="{837899C8-1C77-4D04-A50E-BCEA5ACB6573}" srcOrd="0" destOrd="0" presId="urn:microsoft.com/office/officeart/2005/8/layout/radial1"/>
    <dgm:cxn modelId="{414693A9-CD6D-430C-8D41-0784F231DCDA}" type="presOf" srcId="{F16D03BD-AF81-46C4-8651-313162733623}" destId="{3A0D8F8A-40AF-42CE-96A6-8F619B9B67B5}" srcOrd="0" destOrd="0" presId="urn:microsoft.com/office/officeart/2005/8/layout/radial1"/>
    <dgm:cxn modelId="{51670D71-C685-4596-9D89-5F4BF38BAEBB}" type="presOf" srcId="{B6410B82-B68C-44E2-958A-E503A2160D30}" destId="{2463C1E5-34FA-4BB4-9982-FF5021AB0EFF}" srcOrd="1" destOrd="0" presId="urn:microsoft.com/office/officeart/2005/8/layout/radial1"/>
    <dgm:cxn modelId="{3292C7D6-5AC5-431E-8098-6430701912A0}" srcId="{539E0C11-F3E3-4AF5-B1D2-EB3CE1DBDB5A}" destId="{D8ED24F6-5224-4424-BC1B-AEB0B0D87D85}" srcOrd="3" destOrd="0" parTransId="{E9210882-892C-413F-934E-EFAD37ECC0B8}" sibTransId="{C8800F08-C71B-4A71-AC62-14C7BE9E20E4}"/>
    <dgm:cxn modelId="{35926591-CE70-48FB-A40B-3715318F7CE6}" type="presOf" srcId="{D944EAA9-92EC-459D-991B-AD7F05118C26}" destId="{D14511D8-06C9-47A9-8512-974341FF7768}" srcOrd="0" destOrd="0" presId="urn:microsoft.com/office/officeart/2005/8/layout/radial1"/>
    <dgm:cxn modelId="{E5DB7B0F-4755-47CC-BA06-6004A4B97FE0}" type="presOf" srcId="{FF0E6A71-4BC1-470F-8B80-99CB2C6F130D}" destId="{15930809-1BF4-4AFA-A1CA-AA0B5957233B}" srcOrd="0" destOrd="0" presId="urn:microsoft.com/office/officeart/2005/8/layout/radial1"/>
    <dgm:cxn modelId="{2A6AE599-2455-4D87-A483-F68614EF9257}" type="presOf" srcId="{9637E231-F844-45EA-BC80-7C46260F2E0E}" destId="{ED1A81EA-E4AA-4679-BE92-A52904166266}" srcOrd="0" destOrd="0" presId="urn:microsoft.com/office/officeart/2005/8/layout/radial1"/>
    <dgm:cxn modelId="{51ED3FAB-5EED-4A2C-9666-24F7B7E07D52}" type="presOf" srcId="{CDFE90B8-C44A-4DB2-8F2B-EF2982735968}" destId="{1AF641C5-2875-4ED1-8281-C91629B95BE5}" srcOrd="0" destOrd="0" presId="urn:microsoft.com/office/officeart/2005/8/layout/radial1"/>
    <dgm:cxn modelId="{194BEE71-BE60-4B6F-B9FC-238E9B27EB9E}" type="presOf" srcId="{FF0E6A71-4BC1-470F-8B80-99CB2C6F130D}" destId="{70CBBD16-7D32-40A4-A691-BDB26F57F726}" srcOrd="1" destOrd="0" presId="urn:microsoft.com/office/officeart/2005/8/layout/radial1"/>
    <dgm:cxn modelId="{81F25753-BC9F-40A2-95DC-6A992E58DA90}" type="presOf" srcId="{CACB8CA3-648C-4E85-8BCC-23540372EE14}" destId="{FA386E4B-53C6-428D-9BE0-4C0E278C545C}" srcOrd="0" destOrd="0" presId="urn:microsoft.com/office/officeart/2005/8/layout/radial1"/>
    <dgm:cxn modelId="{C3781AE8-832C-4405-B227-EE5A40DFE7D3}" srcId="{DD5FFE37-1E3A-44A7-A52F-FC2C77CBD7AB}" destId="{539E0C11-F3E3-4AF5-B1D2-EB3CE1DBDB5A}" srcOrd="0" destOrd="0" parTransId="{505AA881-E9A2-442F-8008-82A2D1196A34}" sibTransId="{5F109CDD-419D-42B7-9AF3-09370B0ABD0D}"/>
    <dgm:cxn modelId="{7B87EC7A-4094-4827-B17A-0C6647137AA6}" type="presParOf" srcId="{0BDC4E7A-5FCC-4675-99E1-452BB71FEC7C}" destId="{E2172487-3F42-4F24-A04F-D8DE197E89E7}" srcOrd="0" destOrd="0" presId="urn:microsoft.com/office/officeart/2005/8/layout/radial1"/>
    <dgm:cxn modelId="{869F7096-B9F3-43D7-A6D2-D1D50E8C0B98}" type="presParOf" srcId="{0BDC4E7A-5FCC-4675-99E1-452BB71FEC7C}" destId="{ED1A81EA-E4AA-4679-BE92-A52904166266}" srcOrd="1" destOrd="0" presId="urn:microsoft.com/office/officeart/2005/8/layout/radial1"/>
    <dgm:cxn modelId="{96D7997D-86B6-45D8-97BE-C1D1210014B4}" type="presParOf" srcId="{ED1A81EA-E4AA-4679-BE92-A52904166266}" destId="{F4C76B74-4E45-4206-ABB5-0406BB20F3D4}" srcOrd="0" destOrd="0" presId="urn:microsoft.com/office/officeart/2005/8/layout/radial1"/>
    <dgm:cxn modelId="{F43EDB68-5E52-4163-8722-FCF5EAB964C7}" type="presParOf" srcId="{0BDC4E7A-5FCC-4675-99E1-452BB71FEC7C}" destId="{D14511D8-06C9-47A9-8512-974341FF7768}" srcOrd="2" destOrd="0" presId="urn:microsoft.com/office/officeart/2005/8/layout/radial1"/>
    <dgm:cxn modelId="{BE5F1BDF-4C4C-4CD1-A59D-0E2BD419DBC8}" type="presParOf" srcId="{0BDC4E7A-5FCC-4675-99E1-452BB71FEC7C}" destId="{FA386E4B-53C6-428D-9BE0-4C0E278C545C}" srcOrd="3" destOrd="0" presId="urn:microsoft.com/office/officeart/2005/8/layout/radial1"/>
    <dgm:cxn modelId="{CFB0C069-4F11-45C5-887A-802FAF28FC2B}" type="presParOf" srcId="{FA386E4B-53C6-428D-9BE0-4C0E278C545C}" destId="{773E3059-3EFD-4CB8-B83D-C128A2F908A1}" srcOrd="0" destOrd="0" presId="urn:microsoft.com/office/officeart/2005/8/layout/radial1"/>
    <dgm:cxn modelId="{681F5A26-D818-478F-95B5-D0596C68B9B8}" type="presParOf" srcId="{0BDC4E7A-5FCC-4675-99E1-452BB71FEC7C}" destId="{C9A98A8A-685F-4A09-AAE9-52A6D4C6D1D2}" srcOrd="4" destOrd="0" presId="urn:microsoft.com/office/officeart/2005/8/layout/radial1"/>
    <dgm:cxn modelId="{1D04F01B-0519-4F1F-86FC-2EFB6CC9AC7D}" type="presParOf" srcId="{0BDC4E7A-5FCC-4675-99E1-452BB71FEC7C}" destId="{1AF641C5-2875-4ED1-8281-C91629B95BE5}" srcOrd="5" destOrd="0" presId="urn:microsoft.com/office/officeart/2005/8/layout/radial1"/>
    <dgm:cxn modelId="{F67044F4-DD58-4875-AEE2-014459FC412E}" type="presParOf" srcId="{1AF641C5-2875-4ED1-8281-C91629B95BE5}" destId="{E539B501-DD82-4411-B226-591DAF6AAF04}" srcOrd="0" destOrd="0" presId="urn:microsoft.com/office/officeart/2005/8/layout/radial1"/>
    <dgm:cxn modelId="{A6EC27B3-6218-4628-8269-32AD4EEE1B22}" type="presParOf" srcId="{0BDC4E7A-5FCC-4675-99E1-452BB71FEC7C}" destId="{3A0D8F8A-40AF-42CE-96A6-8F619B9B67B5}" srcOrd="6" destOrd="0" presId="urn:microsoft.com/office/officeart/2005/8/layout/radial1"/>
    <dgm:cxn modelId="{D5416A41-D5EF-4936-87E5-742886AD2E01}" type="presParOf" srcId="{0BDC4E7A-5FCC-4675-99E1-452BB71FEC7C}" destId="{837899C8-1C77-4D04-A50E-BCEA5ACB6573}" srcOrd="7" destOrd="0" presId="urn:microsoft.com/office/officeart/2005/8/layout/radial1"/>
    <dgm:cxn modelId="{73C7D4A8-715B-449A-B86B-190F5140FB4B}" type="presParOf" srcId="{837899C8-1C77-4D04-A50E-BCEA5ACB6573}" destId="{8260493C-C235-41FE-83B6-AEDC15180035}" srcOrd="0" destOrd="0" presId="urn:microsoft.com/office/officeart/2005/8/layout/radial1"/>
    <dgm:cxn modelId="{2BD328B8-AF03-4D0B-9486-19CE840F2611}" type="presParOf" srcId="{0BDC4E7A-5FCC-4675-99E1-452BB71FEC7C}" destId="{63521ADF-E705-4CCF-8CEB-9DCDFA8AF7DB}" srcOrd="8" destOrd="0" presId="urn:microsoft.com/office/officeart/2005/8/layout/radial1"/>
    <dgm:cxn modelId="{4A08922C-9F7E-40BA-A7C9-2C5519ED6758}" type="presParOf" srcId="{0BDC4E7A-5FCC-4675-99E1-452BB71FEC7C}" destId="{57476812-BA5E-4C3E-9F97-819EA3771E3A}" srcOrd="9" destOrd="0" presId="urn:microsoft.com/office/officeart/2005/8/layout/radial1"/>
    <dgm:cxn modelId="{760501BD-C0BC-41C3-867F-21DA3E547CA5}" type="presParOf" srcId="{57476812-BA5E-4C3E-9F97-819EA3771E3A}" destId="{2E819942-6F9D-4E9B-AB61-194A181129FC}" srcOrd="0" destOrd="0" presId="urn:microsoft.com/office/officeart/2005/8/layout/radial1"/>
    <dgm:cxn modelId="{1EA849B0-C3FC-4F36-BEFA-6391CE15331C}" type="presParOf" srcId="{0BDC4E7A-5FCC-4675-99E1-452BB71FEC7C}" destId="{6B94B3FD-4287-41B8-A56A-FFEACC6B8012}" srcOrd="10" destOrd="0" presId="urn:microsoft.com/office/officeart/2005/8/layout/radial1"/>
    <dgm:cxn modelId="{4516AD77-0AF8-4CEA-9C9C-FFFFF7083D04}" type="presParOf" srcId="{0BDC4E7A-5FCC-4675-99E1-452BB71FEC7C}" destId="{15930809-1BF4-4AFA-A1CA-AA0B5957233B}" srcOrd="11" destOrd="0" presId="urn:microsoft.com/office/officeart/2005/8/layout/radial1"/>
    <dgm:cxn modelId="{7F3FB069-04BB-460A-8377-91F768DFB4BA}" type="presParOf" srcId="{15930809-1BF4-4AFA-A1CA-AA0B5957233B}" destId="{70CBBD16-7D32-40A4-A691-BDB26F57F726}" srcOrd="0" destOrd="0" presId="urn:microsoft.com/office/officeart/2005/8/layout/radial1"/>
    <dgm:cxn modelId="{04AB267D-BA63-4197-A4A3-02B1FC88E698}" type="presParOf" srcId="{0BDC4E7A-5FCC-4675-99E1-452BB71FEC7C}" destId="{4B3FE2E8-1F67-45D1-AAFF-2FD171B5D764}" srcOrd="12" destOrd="0" presId="urn:microsoft.com/office/officeart/2005/8/layout/radial1"/>
    <dgm:cxn modelId="{E928D50E-077E-4D05-B21F-75C632558310}" type="presParOf" srcId="{0BDC4E7A-5FCC-4675-99E1-452BB71FEC7C}" destId="{15283C43-0D65-468D-88A8-76607809463A}" srcOrd="13" destOrd="0" presId="urn:microsoft.com/office/officeart/2005/8/layout/radial1"/>
    <dgm:cxn modelId="{0104EEE9-EB7B-4BB4-966C-AB00EB69D8FE}" type="presParOf" srcId="{15283C43-0D65-468D-88A8-76607809463A}" destId="{5EF3FEE0-064C-4163-B0E2-A0B68B438A82}" srcOrd="0" destOrd="0" presId="urn:microsoft.com/office/officeart/2005/8/layout/radial1"/>
    <dgm:cxn modelId="{F44E96A7-5103-469C-89C1-99FF6EE82C73}" type="presParOf" srcId="{0BDC4E7A-5FCC-4675-99E1-452BB71FEC7C}" destId="{27D79932-949B-4B60-8A72-06256FD01487}" srcOrd="14" destOrd="0" presId="urn:microsoft.com/office/officeart/2005/8/layout/radial1"/>
    <dgm:cxn modelId="{365C4638-48E0-485D-976C-6271F86A7997}" type="presParOf" srcId="{0BDC4E7A-5FCC-4675-99E1-452BB71FEC7C}" destId="{011CDB3B-5744-425A-8A96-6B82C644B723}" srcOrd="15" destOrd="0" presId="urn:microsoft.com/office/officeart/2005/8/layout/radial1"/>
    <dgm:cxn modelId="{4AE84EA4-4241-45E6-A4EB-CEB2F82B832E}" type="presParOf" srcId="{011CDB3B-5744-425A-8A96-6B82C644B723}" destId="{2463C1E5-34FA-4BB4-9982-FF5021AB0EFF}" srcOrd="0" destOrd="0" presId="urn:microsoft.com/office/officeart/2005/8/layout/radial1"/>
    <dgm:cxn modelId="{E4DBC07B-C408-4DE6-A71C-F90518789C01}" type="presParOf" srcId="{0BDC4E7A-5FCC-4675-99E1-452BB71FEC7C}" destId="{18B8104C-D96B-4713-BA72-72BF20673A59}" srcOrd="16" destOrd="0" presId="urn:microsoft.com/office/officeart/2005/8/layout/radial1"/>
    <dgm:cxn modelId="{E4B4CB68-96ED-4248-A6EC-BA75A5FCDA89}" type="presParOf" srcId="{0BDC4E7A-5FCC-4675-99E1-452BB71FEC7C}" destId="{29F0FDCA-4BC8-4690-A37B-9ED53E3EE1EF}" srcOrd="17" destOrd="0" presId="urn:microsoft.com/office/officeart/2005/8/layout/radial1"/>
    <dgm:cxn modelId="{1C83DC6E-D80A-4077-AE54-C0E47D3F3379}" type="presParOf" srcId="{29F0FDCA-4BC8-4690-A37B-9ED53E3EE1EF}" destId="{CEC6BA0C-FF19-4AF0-9806-3D2445538635}" srcOrd="0" destOrd="0" presId="urn:microsoft.com/office/officeart/2005/8/layout/radial1"/>
    <dgm:cxn modelId="{51CCB87A-CB0F-4E08-A99C-1CAA6F240917}" type="presParOf" srcId="{0BDC4E7A-5FCC-4675-99E1-452BB71FEC7C}" destId="{AFFE2290-AD63-42A9-8266-764749730054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172487-3F42-4F24-A04F-D8DE197E89E7}">
      <dsp:nvSpPr>
        <dsp:cNvPr id="0" name=""/>
        <dsp:cNvSpPr/>
      </dsp:nvSpPr>
      <dsp:spPr>
        <a:xfrm>
          <a:off x="3635898" y="2435565"/>
          <a:ext cx="1825123" cy="18544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R="0"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u="none" strike="noStrike" kern="1200" baseline="0" dirty="0" smtClean="0">
              <a:latin typeface="Calibri" panose="020F0502020204030204" pitchFamily="34" charset="0"/>
            </a:rPr>
            <a:t>МКОУ </a:t>
          </a:r>
          <a:r>
            <a:rPr lang="ru-RU" sz="3600" b="1" i="1" u="none" strike="noStrike" kern="1200" baseline="0" dirty="0" smtClean="0">
              <a:latin typeface="Calibri" panose="020F0502020204030204" pitchFamily="34" charset="0"/>
            </a:rPr>
            <a:t>СЛШ </a:t>
          </a:r>
          <a:endParaRPr lang="ru-RU" sz="3600" b="1" i="1" u="none" strike="noStrike" kern="1200" baseline="0" dirty="0" smtClean="0">
            <a:latin typeface="Calibri" panose="020F0502020204030204" pitchFamily="34" charset="0"/>
          </a:endParaRPr>
        </a:p>
      </dsp:txBody>
      <dsp:txXfrm>
        <a:off x="3635898" y="2435565"/>
        <a:ext cx="1825123" cy="1854473"/>
      </dsp:txXfrm>
    </dsp:sp>
    <dsp:sp modelId="{ED1A81EA-E4AA-4679-BE92-A52904166266}">
      <dsp:nvSpPr>
        <dsp:cNvPr id="0" name=""/>
        <dsp:cNvSpPr/>
      </dsp:nvSpPr>
      <dsp:spPr>
        <a:xfrm rot="17163132">
          <a:off x="4331398" y="1830527"/>
          <a:ext cx="130793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1307938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163132">
        <a:off x="4952668" y="1811650"/>
        <a:ext cx="65396" cy="65396"/>
      </dsp:txXfrm>
    </dsp:sp>
    <dsp:sp modelId="{D14511D8-06C9-47A9-8512-974341FF7768}">
      <dsp:nvSpPr>
        <dsp:cNvPr id="0" name=""/>
        <dsp:cNvSpPr/>
      </dsp:nvSpPr>
      <dsp:spPr>
        <a:xfrm>
          <a:off x="4103346" y="243908"/>
          <a:ext cx="2404424" cy="975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Нижегородский    государственный    архив</a:t>
          </a:r>
          <a:endParaRPr lang="ru-RU" sz="1400" kern="1200" dirty="0" smtClean="0"/>
        </a:p>
      </dsp:txBody>
      <dsp:txXfrm>
        <a:off x="4103346" y="243908"/>
        <a:ext cx="2404424" cy="975256"/>
      </dsp:txXfrm>
    </dsp:sp>
    <dsp:sp modelId="{FA386E4B-53C6-428D-9BE0-4C0E278C545C}">
      <dsp:nvSpPr>
        <dsp:cNvPr id="0" name=""/>
        <dsp:cNvSpPr/>
      </dsp:nvSpPr>
      <dsp:spPr>
        <a:xfrm rot="19692792">
          <a:off x="5257480" y="2620072"/>
          <a:ext cx="934387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934387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692792">
        <a:off x="5701314" y="2610534"/>
        <a:ext cx="46719" cy="46719"/>
      </dsp:txXfrm>
    </dsp:sp>
    <dsp:sp modelId="{C9A98A8A-685F-4A09-AAE9-52A6D4C6D1D2}">
      <dsp:nvSpPr>
        <dsp:cNvPr id="0" name=""/>
        <dsp:cNvSpPr/>
      </dsp:nvSpPr>
      <dsp:spPr>
        <a:xfrm>
          <a:off x="5652121" y="1337715"/>
          <a:ext cx="2434210" cy="11737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УУР ГУ МВД России по Нижегородской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области</a:t>
          </a:r>
        </a:p>
      </dsp:txBody>
      <dsp:txXfrm>
        <a:off x="5652121" y="1337715"/>
        <a:ext cx="2434210" cy="1173782"/>
      </dsp:txXfrm>
    </dsp:sp>
    <dsp:sp modelId="{1AF641C5-2875-4ED1-8281-C91629B95BE5}">
      <dsp:nvSpPr>
        <dsp:cNvPr id="0" name=""/>
        <dsp:cNvSpPr/>
      </dsp:nvSpPr>
      <dsp:spPr>
        <a:xfrm rot="62604">
          <a:off x="5460788" y="3375213"/>
          <a:ext cx="1056036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1056036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62604">
        <a:off x="5962405" y="3362634"/>
        <a:ext cx="52801" cy="52801"/>
      </dsp:txXfrm>
    </dsp:sp>
    <dsp:sp modelId="{3A0D8F8A-40AF-42CE-96A6-8F619B9B67B5}">
      <dsp:nvSpPr>
        <dsp:cNvPr id="0" name=""/>
        <dsp:cNvSpPr/>
      </dsp:nvSpPr>
      <dsp:spPr>
        <a:xfrm>
          <a:off x="6516224" y="2849875"/>
          <a:ext cx="1996181" cy="1133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НГПУ им.         </a:t>
          </a:r>
          <a:r>
            <a:rPr lang="ru-RU" sz="1400" b="0" i="1" u="none" strike="noStrike" kern="1200" baseline="0" dirty="0" err="1" smtClean="0">
              <a:latin typeface="Calibri" panose="020F0502020204030204" pitchFamily="34" charset="0"/>
            </a:rPr>
            <a:t>К.Минина</a:t>
          </a:r>
          <a:endParaRPr lang="ru-RU" sz="1400" kern="1200" dirty="0" smtClean="0"/>
        </a:p>
      </dsp:txBody>
      <dsp:txXfrm>
        <a:off x="6516224" y="2849875"/>
        <a:ext cx="1996181" cy="1133886"/>
      </dsp:txXfrm>
    </dsp:sp>
    <dsp:sp modelId="{837899C8-1C77-4D04-A50E-BCEA5ACB6573}">
      <dsp:nvSpPr>
        <dsp:cNvPr id="0" name=""/>
        <dsp:cNvSpPr/>
      </dsp:nvSpPr>
      <dsp:spPr>
        <a:xfrm rot="1984212">
          <a:off x="5229300" y="4143978"/>
          <a:ext cx="1080143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1080143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84212">
        <a:off x="5742368" y="4130796"/>
        <a:ext cx="54007" cy="54007"/>
      </dsp:txXfrm>
    </dsp:sp>
    <dsp:sp modelId="{63521ADF-E705-4CCF-8CEB-9DCDFA8AF7DB}">
      <dsp:nvSpPr>
        <dsp:cNvPr id="0" name=""/>
        <dsp:cNvSpPr/>
      </dsp:nvSpPr>
      <dsp:spPr>
        <a:xfrm>
          <a:off x="5937137" y="4287475"/>
          <a:ext cx="1867140" cy="117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  </a:t>
          </a: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ДДТЮ</a:t>
          </a:r>
          <a:endParaRPr lang="ru-RU" sz="1400" b="0" i="1" u="none" strike="noStrike" kern="1200" baseline="0" dirty="0" smtClean="0">
            <a:latin typeface="Calibri" panose="020F0502020204030204" pitchFamily="34" charset="0"/>
          </a:endParaRP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     им. В. П.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      Чкалова</a:t>
          </a:r>
        </a:p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u="none" strike="noStrike" kern="1200" baseline="0" dirty="0" smtClean="0">
            <a:latin typeface="Times New Roman" panose="02020603050405020304" pitchFamily="18" charset="0"/>
          </a:endParaRPr>
        </a:p>
      </dsp:txBody>
      <dsp:txXfrm>
        <a:off x="5937137" y="4287475"/>
        <a:ext cx="1867140" cy="1174919"/>
      </dsp:txXfrm>
    </dsp:sp>
    <dsp:sp modelId="{57476812-BA5E-4C3E-9F97-819EA3771E3A}">
      <dsp:nvSpPr>
        <dsp:cNvPr id="0" name=""/>
        <dsp:cNvSpPr/>
      </dsp:nvSpPr>
      <dsp:spPr>
        <a:xfrm rot="4212324">
          <a:off x="4449526" y="4806481"/>
          <a:ext cx="1247022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1247022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4212324">
        <a:off x="5041862" y="4789127"/>
        <a:ext cx="62351" cy="62351"/>
      </dsp:txXfrm>
    </dsp:sp>
    <dsp:sp modelId="{6B94B3FD-4287-41B8-A56A-FFEACC6B8012}">
      <dsp:nvSpPr>
        <dsp:cNvPr id="0" name=""/>
        <dsp:cNvSpPr/>
      </dsp:nvSpPr>
      <dsp:spPr>
        <a:xfrm>
          <a:off x="4563911" y="5400486"/>
          <a:ext cx="1743253" cy="853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    ДЮСШ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Стадион «Радий»</a:t>
          </a:r>
        </a:p>
      </dsp:txBody>
      <dsp:txXfrm>
        <a:off x="4563911" y="5400486"/>
        <a:ext cx="1743253" cy="853995"/>
      </dsp:txXfrm>
    </dsp:sp>
    <dsp:sp modelId="{15930809-1BF4-4AFA-A1CA-AA0B5957233B}">
      <dsp:nvSpPr>
        <dsp:cNvPr id="0" name=""/>
        <dsp:cNvSpPr/>
      </dsp:nvSpPr>
      <dsp:spPr>
        <a:xfrm rot="7210716">
          <a:off x="3343747" y="4573264"/>
          <a:ext cx="985549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985549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7210716">
        <a:off x="3811883" y="4562447"/>
        <a:ext cx="49277" cy="49277"/>
      </dsp:txXfrm>
    </dsp:sp>
    <dsp:sp modelId="{4B3FE2E8-1F67-45D1-AAFF-2FD171B5D764}">
      <dsp:nvSpPr>
        <dsp:cNvPr id="0" name=""/>
        <dsp:cNvSpPr/>
      </dsp:nvSpPr>
      <dsp:spPr>
        <a:xfrm>
          <a:off x="2259667" y="4986145"/>
          <a:ext cx="2035782" cy="11243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Клуб  «Знамя»</a:t>
          </a:r>
        </a:p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   Клуб «Кварц»</a:t>
          </a:r>
          <a:endParaRPr lang="ru-RU" sz="600" b="0" i="1" u="none" strike="noStrike" kern="1200" baseline="0" dirty="0" smtClean="0">
            <a:latin typeface="Calibri" panose="020F0502020204030204" pitchFamily="34" charset="0"/>
          </a:endParaRPr>
        </a:p>
      </dsp:txBody>
      <dsp:txXfrm>
        <a:off x="2259667" y="4986145"/>
        <a:ext cx="2035782" cy="1124323"/>
      </dsp:txXfrm>
    </dsp:sp>
    <dsp:sp modelId="{15283C43-0D65-468D-88A8-76607809463A}">
      <dsp:nvSpPr>
        <dsp:cNvPr id="0" name=""/>
        <dsp:cNvSpPr/>
      </dsp:nvSpPr>
      <dsp:spPr>
        <a:xfrm rot="9888024">
          <a:off x="2969698" y="3681516"/>
          <a:ext cx="709581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709581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888024">
        <a:off x="3306750" y="3677599"/>
        <a:ext cx="35479" cy="35479"/>
      </dsp:txXfrm>
    </dsp:sp>
    <dsp:sp modelId="{27D79932-949B-4B60-8A72-06256FD01487}">
      <dsp:nvSpPr>
        <dsp:cNvPr id="0" name=""/>
        <dsp:cNvSpPr/>
      </dsp:nvSpPr>
      <dsp:spPr>
        <a:xfrm>
          <a:off x="827590" y="3569952"/>
          <a:ext cx="2347649" cy="969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Библиотека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им.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С.В.Михалкова</a:t>
          </a:r>
          <a:endParaRPr lang="ru-RU" sz="1400" b="1" i="1" u="none" strike="noStrike" kern="1200" baseline="0" dirty="0" smtClean="0">
            <a:latin typeface="Times New Roman" panose="02020603050405020304" pitchFamily="18" charset="0"/>
          </a:endParaRPr>
        </a:p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0" i="0" u="none" strike="noStrike" kern="1200" baseline="0" dirty="0" smtClean="0">
            <a:latin typeface="Times New Roman" panose="02020603050405020304" pitchFamily="18" charset="0"/>
          </a:endParaRPr>
        </a:p>
      </dsp:txBody>
      <dsp:txXfrm>
        <a:off x="827590" y="3569952"/>
        <a:ext cx="2347649" cy="969695"/>
      </dsp:txXfrm>
    </dsp:sp>
    <dsp:sp modelId="{011CDB3B-5744-425A-8A96-6B82C644B723}">
      <dsp:nvSpPr>
        <dsp:cNvPr id="0" name=""/>
        <dsp:cNvSpPr/>
      </dsp:nvSpPr>
      <dsp:spPr>
        <a:xfrm rot="11756388">
          <a:off x="2758963" y="2970526"/>
          <a:ext cx="928837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928837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756388">
        <a:off x="3200161" y="2961127"/>
        <a:ext cx="46441" cy="46441"/>
      </dsp:txXfrm>
    </dsp:sp>
    <dsp:sp modelId="{18B8104C-D96B-4713-BA72-72BF20673A59}">
      <dsp:nvSpPr>
        <dsp:cNvPr id="0" name=""/>
        <dsp:cNvSpPr/>
      </dsp:nvSpPr>
      <dsp:spPr>
        <a:xfrm>
          <a:off x="971592" y="2057786"/>
          <a:ext cx="1902023" cy="1110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latin typeface="Calibri" panose="020F0502020204030204" pitchFamily="34" charset="0"/>
            </a:rPr>
            <a:t> ГОУ санаторный     детский дом</a:t>
          </a:r>
          <a:r>
            <a:rPr lang="ru-RU" sz="1400" b="0" i="0" u="none" strike="noStrike" kern="1200" baseline="0" dirty="0" smtClean="0">
              <a:latin typeface="Calibri" panose="020F0502020204030204" pitchFamily="34" charset="0"/>
            </a:rPr>
            <a:t>     №3</a:t>
          </a:r>
        </a:p>
        <a:p>
          <a:pPr marR="0"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1" u="none" strike="noStrike" kern="1200" baseline="0" dirty="0" smtClean="0">
            <a:latin typeface="Times New Roman" panose="02020603050405020304" pitchFamily="18" charset="0"/>
          </a:endParaRPr>
        </a:p>
      </dsp:txBody>
      <dsp:txXfrm>
        <a:off x="971592" y="2057786"/>
        <a:ext cx="1902023" cy="1110097"/>
      </dsp:txXfrm>
    </dsp:sp>
    <dsp:sp modelId="{29F0FDCA-4BC8-4690-A37B-9ED53E3EE1EF}">
      <dsp:nvSpPr>
        <dsp:cNvPr id="0" name=""/>
        <dsp:cNvSpPr/>
      </dsp:nvSpPr>
      <dsp:spPr>
        <a:xfrm rot="13573860">
          <a:off x="2736482" y="2182765"/>
          <a:ext cx="1389657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1389657" y="13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3573860">
        <a:off x="3396569" y="2161845"/>
        <a:ext cx="69482" cy="69482"/>
      </dsp:txXfrm>
    </dsp:sp>
    <dsp:sp modelId="{AFFE2290-AD63-42A9-8266-764749730054}">
      <dsp:nvSpPr>
        <dsp:cNvPr id="0" name=""/>
        <dsp:cNvSpPr/>
      </dsp:nvSpPr>
      <dsp:spPr>
        <a:xfrm>
          <a:off x="801447" y="329590"/>
          <a:ext cx="3050472" cy="14277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solidFill>
                <a:schemeClr val="bg1"/>
              </a:solidFill>
              <a:latin typeface="Calibri" panose="020F0502020204030204" pitchFamily="34" charset="0"/>
            </a:rPr>
            <a:t>    ПФ ФКУ     «Центр    экстренной и </a:t>
          </a:r>
          <a:r>
            <a:rPr lang="ru-RU" sz="1400" b="0" i="1" u="none" strike="noStrike" kern="1200" baseline="0" dirty="0" err="1" smtClean="0">
              <a:solidFill>
                <a:schemeClr val="bg1"/>
              </a:solidFill>
              <a:latin typeface="Calibri" panose="020F0502020204030204" pitchFamily="34" charset="0"/>
            </a:rPr>
            <a:t>психологичес</a:t>
          </a:r>
          <a:endParaRPr lang="ru-RU" sz="1400" b="0" i="1" u="none" strike="noStrike" kern="1200" baseline="0" dirty="0" smtClean="0">
            <a:solidFill>
              <a:schemeClr val="bg1"/>
            </a:solidFill>
            <a:latin typeface="Calibri" panose="020F0502020204030204" pitchFamily="34" charset="0"/>
          </a:endParaRP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strike="noStrike" kern="1200" baseline="0" dirty="0" smtClean="0">
              <a:solidFill>
                <a:schemeClr val="bg1"/>
              </a:solidFill>
              <a:latin typeface="Calibri" panose="020F0502020204030204" pitchFamily="34" charset="0"/>
            </a:rPr>
            <a:t>кой помощи МЧС</a:t>
          </a:r>
          <a:r>
            <a:rPr lang="ru-RU" sz="1400" b="0" i="0" u="none" strike="noStrike" kern="1200" baseline="0" dirty="0" smtClean="0">
              <a:solidFill>
                <a:schemeClr val="bg1"/>
              </a:solidFill>
              <a:latin typeface="Calibri" panose="020F0502020204030204" pitchFamily="34" charset="0"/>
            </a:rPr>
            <a:t> России»</a:t>
          </a:r>
        </a:p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u="none" strike="noStrike" kern="1200" baseline="0" dirty="0" smtClean="0">
            <a:latin typeface="Times New Roman" panose="02020603050405020304" pitchFamily="18" charset="0"/>
          </a:endParaRPr>
        </a:p>
      </dsp:txBody>
      <dsp:txXfrm>
        <a:off x="801447" y="329590"/>
        <a:ext cx="3050472" cy="1427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50519-6B21-4DBC-A78F-959D0949DDDB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B979F-97F5-4052-A304-DDA7C9D044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649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B979F-97F5-4052-A304-DDA7C9D0443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B979F-97F5-4052-A304-DDA7C9D0443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B979F-97F5-4052-A304-DDA7C9D0443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DC67DCA-0208-4EAA-91B5-D716D477EB0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531EF5C-CF1A-40EF-BBF9-E41DE88423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fotomuseum.nnov.ru/biography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javascript:void(0);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tatic.maps.2gis.com/1.1/size/500,350/zoom/15/markers/pmblm,44.000347,56.2638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28660" y="0"/>
            <a:ext cx="1028704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Санаторно-лесная </a:t>
            </a:r>
          </a:p>
          <a:p>
            <a:pPr algn="ctr"/>
            <a:r>
              <a:rPr lang="ru-RU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</a:t>
            </a:r>
            <a:r>
              <a:rPr lang="ru-RU" sz="4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кола:</a:t>
            </a:r>
            <a:endParaRPr lang="ru-RU" sz="4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736"/>
            <a:ext cx="96440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Прошлое и настоящее</a:t>
            </a:r>
            <a:endParaRPr lang="ru-RU" sz="3600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4929198"/>
            <a:ext cx="15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" name="Рисунок 13" descr="http://www.sanlesnaya.ru/f1/s/40/795/image/1655/722/medium_DSC_025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68" y="2253362"/>
            <a:ext cx="4067944" cy="27860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4" descr="http://www.sanlesnaya.ru/f1/s/40/795/image/1655/559/medium_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0372"/>
            <a:ext cx="3920446" cy="264320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240409" y="5934670"/>
            <a:ext cx="50894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Анкудиновское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шоссе,24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4455" y="5357826"/>
            <a:ext cx="3489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учителя истории МКОУ</a:t>
            </a:r>
          </a:p>
          <a:p>
            <a:r>
              <a:rPr lang="ru-RU" dirty="0" smtClean="0"/>
              <a:t>«Санаторно-лесная школа»</a:t>
            </a:r>
          </a:p>
          <a:p>
            <a:r>
              <a:rPr lang="ru-RU" dirty="0" err="1" smtClean="0"/>
              <a:t>Муфазалова</a:t>
            </a:r>
            <a:r>
              <a:rPr lang="ru-RU" dirty="0" smtClean="0"/>
              <a:t> Ш. В.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357166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1870-х годах  один из дачных участков на </a:t>
            </a:r>
            <a:r>
              <a:rPr lang="ru-RU" sz="1600" dirty="0" err="1" smtClean="0"/>
              <a:t>Щёлоковском</a:t>
            </a:r>
            <a:r>
              <a:rPr lang="ru-RU" sz="1600" dirty="0" smtClean="0"/>
              <a:t> хуторе покупает М. П. Дмитриев.</a:t>
            </a:r>
          </a:p>
          <a:p>
            <a:r>
              <a:rPr lang="ru-RU" sz="1600" dirty="0" smtClean="0"/>
              <a:t>Здесь часто бывали  А. М. Горький и Ф. И. Шаляпин, дача которого находилась по соседству.</a:t>
            </a:r>
          </a:p>
          <a:p>
            <a:r>
              <a:rPr lang="ru-RU" sz="1600" dirty="0" smtClean="0"/>
              <a:t>Нижегородский историк-краевед, д.и.н. Юрий </a:t>
            </a:r>
            <a:r>
              <a:rPr lang="ru-RU" sz="1600" dirty="0" err="1" smtClean="0"/>
              <a:t>Галай</a:t>
            </a:r>
            <a:r>
              <a:rPr lang="ru-RU" sz="1600" dirty="0" smtClean="0"/>
              <a:t> в статье «Дмитриев»писал: «Дом №32 на Ижорской улице и </a:t>
            </a:r>
            <a:r>
              <a:rPr lang="ru-RU" sz="1600" i="1" dirty="0" smtClean="0"/>
              <a:t>дачу на </a:t>
            </a:r>
            <a:r>
              <a:rPr lang="ru-RU" sz="1600" i="1" dirty="0" err="1" smtClean="0"/>
              <a:t>Щелоковском</a:t>
            </a:r>
            <a:r>
              <a:rPr lang="ru-RU" sz="1600" i="1" dirty="0" smtClean="0"/>
              <a:t> хуторе </a:t>
            </a:r>
            <a:r>
              <a:rPr lang="ru-RU" sz="1600" dirty="0" smtClean="0"/>
              <a:t>оставили за известным фотографом благодаря заступничеству М. Горького». </a:t>
            </a:r>
          </a:p>
          <a:p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7166"/>
            <a:ext cx="2356314" cy="2834762"/>
          </a:xfrm>
          <a:prstGeom prst="roundRect">
            <a:avLst>
              <a:gd name="adj" fmla="val 16667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0" name="Picture 6" descr="http://i47.fastpic.ru/big/2012/1121/6b/5f2f3e6187dbfc84a573f42dbd85836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34" y="907520"/>
            <a:ext cx="1982854" cy="2500330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7215206" y="3429000"/>
            <a:ext cx="1643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М.П.Дмитриев с женой Анной Филипповной</a:t>
            </a:r>
          </a:p>
          <a:p>
            <a:r>
              <a:rPr lang="ru-RU" sz="1400" dirty="0" smtClean="0">
                <a:latin typeface="Arial Narrow" pitchFamily="34" charset="0"/>
              </a:rPr>
              <a:t>и  детьми Анной, Александром и Катей.</a:t>
            </a:r>
            <a:endParaRPr lang="ru-RU" sz="1400" dirty="0">
              <a:latin typeface="Arial Narrow" pitchFamily="34" charset="0"/>
            </a:endParaRPr>
          </a:p>
        </p:txBody>
      </p:sp>
      <p:pic>
        <p:nvPicPr>
          <p:cNvPr id="8" name="Рисунок 7" descr="http://pro-nn.org/uploads/6028b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3372976" cy="2523130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Рисунок 8" descr="http://pro-nn.org/uploads/6026b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857628"/>
            <a:ext cx="3000396" cy="2500330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ртрет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57166"/>
            <a:ext cx="3534740" cy="2163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929058" y="6072206"/>
            <a:ext cx="55007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л. Пискунова,9а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2714620"/>
            <a:ext cx="59825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Русский музей фотографии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Рисунок 11" descr="E:\Музей фотографии\DSCN084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214686"/>
            <a:ext cx="3732203" cy="27146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285728"/>
            <a:ext cx="47149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 сожалению, дом на улице Ижорской  №32 не сохранился. Он был снесён примерно 10 лет назад.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Но фотолаборатория 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 ул.Осыпной (ныне ул. Пискунова),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где жил с семьей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М.П.Дмитриев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сохранился: здесь находится «Русский музей фотографии»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(ул. Пискунова, 9а)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F:\М.Дмитриев Вид на улицу Осыпную (справа - Фотография М.Дмитриева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2730394"/>
            <a:ext cx="4000528" cy="33418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6211669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М. П. Дмитриев. Вид на ул. Осыпную (справа дом, где находилась фотолаборатория).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029" y="357167"/>
            <a:ext cx="3693457" cy="2571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 descr="E:\Музей фотографии\DSCN082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786190"/>
            <a:ext cx="3745556" cy="27146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14290"/>
            <a:ext cx="1448054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3108" y="357166"/>
            <a:ext cx="157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Директор Русского музея фотографии Тарасова В.М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43042" y="2071678"/>
            <a:ext cx="350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Учащиеся 7-го класса нашей школы посетили Русский музей фотографии, окунулись в атмосферу эпохи 19 столетия, когда в этом доме с семьёй жил и работал Максим Петрович Дмитриев.</a:t>
            </a:r>
            <a:endParaRPr lang="ru-RU" sz="1400" dirty="0"/>
          </a:p>
        </p:txBody>
      </p:sp>
      <p:pic>
        <p:nvPicPr>
          <p:cNvPr id="2050" name="Picture 2" descr="D:\Documents and Settings\Admin\Рабочий стол\Для Ш.В\Музей фотографии\DSCN0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43314"/>
            <a:ext cx="321471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685051" cy="277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214686"/>
            <a:ext cx="3690107" cy="258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33" y="2214554"/>
            <a:ext cx="3810025" cy="2857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4071934" y="357166"/>
            <a:ext cx="3400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стене – маршрут, который проделал М. П. Дмитриев от устьев до низовья Волги, снимая виды Волги, города и народы Поволжья. На этот титанический труд у него ушло более 10 лет.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5929330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Походная камера М. П. Дмитриева, вес её составляет около 100 кг.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5429264"/>
            <a:ext cx="249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Аттракцион «Чудо-фонарь»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4396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714356"/>
            <a:ext cx="38576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Arial Narrow" pitchFamily="34" charset="0"/>
            </a:endParaRPr>
          </a:p>
          <a:p>
            <a:endParaRPr lang="ru-RU" sz="1600" b="1" dirty="0" smtClean="0">
              <a:latin typeface="Arial Narrow" pitchFamily="34" charset="0"/>
            </a:endParaRPr>
          </a:p>
          <a:p>
            <a:endParaRPr lang="ru-RU" sz="1600" b="1" dirty="0">
              <a:latin typeface="Arial Narrow" pitchFamily="34" charset="0"/>
            </a:endParaRPr>
          </a:p>
          <a:p>
            <a:endParaRPr lang="ru-RU" sz="1600" b="1" dirty="0" smtClean="0">
              <a:latin typeface="Arial Narrow" pitchFamily="34" charset="0"/>
            </a:endParaRPr>
          </a:p>
          <a:p>
            <a:endParaRPr lang="ru-RU" sz="1600" b="1" dirty="0" smtClean="0">
              <a:latin typeface="Arial Narrow" pitchFamily="34" charset="0"/>
            </a:endParaRPr>
          </a:p>
          <a:p>
            <a:endParaRPr lang="ru-RU" sz="1400" b="1" dirty="0" smtClean="0">
              <a:latin typeface="Arial Narrow" pitchFamily="34" charset="0"/>
            </a:endParaRPr>
          </a:p>
          <a:p>
            <a:r>
              <a:rPr lang="ru-RU" sz="1600" b="1" dirty="0" smtClean="0">
                <a:latin typeface="Arial Narrow" pitchFamily="34" charset="0"/>
              </a:rPr>
              <a:t> </a:t>
            </a:r>
          </a:p>
          <a:p>
            <a:endParaRPr lang="ru-RU" sz="1600" b="1" dirty="0" smtClean="0">
              <a:latin typeface="Arial Narrow" pitchFamily="34" charset="0"/>
            </a:endParaRPr>
          </a:p>
          <a:p>
            <a:endParaRPr lang="ru-RU" sz="1600" b="1" dirty="0" smtClean="0">
              <a:latin typeface="Arial Narrow" pitchFamily="34" charset="0"/>
            </a:endParaRPr>
          </a:p>
          <a:p>
            <a:r>
              <a:rPr lang="ru-RU" sz="1600" b="1" dirty="0" smtClean="0">
                <a:latin typeface="Arial Narrow" pitchFamily="34" charset="0"/>
              </a:rPr>
              <a:t> </a:t>
            </a:r>
          </a:p>
          <a:p>
            <a:endParaRPr lang="ru-RU" sz="1600" b="1" dirty="0" smtClean="0">
              <a:latin typeface="Arial Narrow" pitchFamily="34" charset="0"/>
            </a:endParaRPr>
          </a:p>
          <a:p>
            <a:r>
              <a:rPr lang="ru-RU" sz="1600" b="1" dirty="0" smtClean="0">
                <a:latin typeface="Arial Narrow" pitchFamily="34" charset="0"/>
              </a:rPr>
              <a:t>.</a:t>
            </a:r>
          </a:p>
        </p:txBody>
      </p:sp>
      <p:pic>
        <p:nvPicPr>
          <p:cNvPr id="7" name="Picture 2" descr="Кстово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548680"/>
            <a:ext cx="1599625" cy="2001267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7143768" y="2714620"/>
            <a:ext cx="2000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53191" y="3130401"/>
            <a:ext cx="385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 Narrow" pitchFamily="34" charset="0"/>
              </a:rPr>
              <a:t> </a:t>
            </a:r>
          </a:p>
          <a:p>
            <a:pPr lvl="0"/>
            <a:endParaRPr lang="ru-RU" sz="1600" b="1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857232"/>
            <a:ext cx="500062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950" y="285728"/>
            <a:ext cx="25717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Член союза писателей  России  Рябов О.А., директор издательства</a:t>
            </a:r>
          </a:p>
          <a:p>
            <a:r>
              <a:rPr lang="ru-RU" sz="1400" dirty="0" smtClean="0">
                <a:latin typeface="+mj-lt"/>
              </a:rPr>
              <a:t>«Книги» в рассказе </a:t>
            </a:r>
            <a:r>
              <a:rPr lang="ru-RU" sz="1400" b="1" dirty="0" smtClean="0">
                <a:latin typeface="+mj-lt"/>
              </a:rPr>
              <a:t>«Гроздь рябины с каплями дождя» </a:t>
            </a:r>
            <a:r>
              <a:rPr lang="ru-RU" sz="1400" dirty="0" smtClean="0">
                <a:latin typeface="+mj-lt"/>
              </a:rPr>
              <a:t>описывает последние годы жизни М. П. Дмитриева, которые фотограф провёл в доме на ул.Ижорской, №32 (дом был снесён около десяти лет назад). </a:t>
            </a:r>
          </a:p>
          <a:p>
            <a:endParaRPr lang="ru-RU" sz="1400" dirty="0" smtClean="0">
              <a:latin typeface="+mj-lt"/>
            </a:endParaRPr>
          </a:p>
          <a:p>
            <a:endParaRPr lang="ru-RU" sz="1400" dirty="0" smtClean="0">
              <a:latin typeface="+mj-lt"/>
            </a:endParaRPr>
          </a:p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214290"/>
            <a:ext cx="41434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Старший научный  сотрудник Нижегородского</a:t>
            </a:r>
          </a:p>
          <a:p>
            <a:r>
              <a:rPr lang="ru-RU" sz="1400" dirty="0" smtClean="0"/>
              <a:t>института развития образования, автор книг </a:t>
            </a:r>
          </a:p>
          <a:p>
            <a:r>
              <a:rPr lang="ru-RU" sz="1400" dirty="0" smtClean="0"/>
              <a:t>по истории </a:t>
            </a:r>
            <a:r>
              <a:rPr lang="ru-RU" sz="1400" dirty="0" err="1" smtClean="0"/>
              <a:t>Приокского</a:t>
            </a:r>
            <a:r>
              <a:rPr lang="ru-RU" sz="1400" dirty="0" smtClean="0"/>
              <a:t> района Иткин Э. С.</a:t>
            </a:r>
          </a:p>
          <a:p>
            <a:r>
              <a:rPr lang="ru-RU" sz="1400" dirty="0" smtClean="0"/>
              <a:t>в своей работе «К истории </a:t>
            </a:r>
            <a:r>
              <a:rPr lang="ru-RU" sz="1400" dirty="0" err="1" smtClean="0"/>
              <a:t>приокских</a:t>
            </a:r>
            <a:endParaRPr lang="ru-RU" sz="1400" dirty="0" smtClean="0"/>
          </a:p>
          <a:p>
            <a:r>
              <a:rPr lang="ru-RU" sz="1400" dirty="0" smtClean="0"/>
              <a:t> поселений» упоминает о том, что </a:t>
            </a:r>
          </a:p>
          <a:p>
            <a:r>
              <a:rPr lang="ru-RU" sz="1400" i="1" dirty="0" smtClean="0"/>
              <a:t>дача М. П. Дмитриева находилась на </a:t>
            </a:r>
          </a:p>
          <a:p>
            <a:r>
              <a:rPr lang="ru-RU" sz="1400" i="1" dirty="0" smtClean="0"/>
              <a:t>территории нынешней </a:t>
            </a:r>
            <a:r>
              <a:rPr lang="ru-RU" sz="1400" i="1" u="sng" dirty="0" smtClean="0"/>
              <a:t>санаторно-лесной школы</a:t>
            </a:r>
            <a:r>
              <a:rPr lang="ru-RU" sz="1400" u="sng" dirty="0" smtClean="0"/>
              <a:t>.</a:t>
            </a:r>
          </a:p>
        </p:txBody>
      </p:sp>
      <p:pic>
        <p:nvPicPr>
          <p:cNvPr id="2050" name="Picture 2" descr="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1" y="2500306"/>
            <a:ext cx="2500330" cy="3571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 descr="hist0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1" y="3861048"/>
            <a:ext cx="1928825" cy="22111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3929058" y="3286124"/>
            <a:ext cx="2786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Так пересеклись биография нашего знаменитого земляка, всемирно известного </a:t>
            </a:r>
          </a:p>
          <a:p>
            <a:r>
              <a:rPr lang="ru-RU" sz="1600" b="1" i="1" dirty="0" smtClean="0"/>
              <a:t>фотографа Максима</a:t>
            </a:r>
          </a:p>
          <a:p>
            <a:r>
              <a:rPr lang="ru-RU" sz="1600" b="1" i="1" dirty="0" smtClean="0"/>
              <a:t>Петровича Дмитриева</a:t>
            </a:r>
          </a:p>
          <a:p>
            <a:r>
              <a:rPr lang="ru-RU" sz="1600" b="1" i="1" dirty="0" smtClean="0"/>
              <a:t>и история нашей санаторно-лесной школы.</a:t>
            </a:r>
            <a:endParaRPr lang="ru-RU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11322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o-nn.org/uploads/602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2" y="2214554"/>
            <a:ext cx="4085673" cy="292895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http://pro-nn.org/uploads/602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571744"/>
            <a:ext cx="3900516" cy="278608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857224" y="592933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 </a:t>
            </a:r>
            <a:r>
              <a:rPr lang="ru-RU" sz="1400" dirty="0" smtClean="0">
                <a:latin typeface="Arial Narrow" pitchFamily="34" charset="0"/>
              </a:rPr>
              <a:t>Николаев  А. Н., 1953 год . </a:t>
            </a:r>
            <a:r>
              <a:rPr lang="ru-RU" sz="1400" dirty="0" err="1" smtClean="0">
                <a:latin typeface="Arial Narrow" pitchFamily="34" charset="0"/>
              </a:rPr>
              <a:t>Анкундиновское</a:t>
            </a:r>
            <a:r>
              <a:rPr lang="ru-RU" sz="1400" dirty="0" smtClean="0">
                <a:latin typeface="Arial Narrow" pitchFamily="34" charset="0"/>
              </a:rPr>
              <a:t> шоссе, д. 24,санаторно- лесная школа. 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8354" y="214290"/>
            <a:ext cx="891564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 словам биографа М. П. Дмитриева, члена Союза журналистов СССР, Михаила Михайловича Хорева</a:t>
            </a:r>
          </a:p>
          <a:p>
            <a:r>
              <a:rPr lang="ru-RU" sz="1400" dirty="0" smtClean="0"/>
              <a:t>во время ВОВ дача была передана под лазарет  для военных лётчиков. После окончания войны в ней </a:t>
            </a:r>
          </a:p>
          <a:p>
            <a:r>
              <a:rPr lang="ru-RU" sz="1400" dirty="0" smtClean="0"/>
              <a:t>располагался детский сад Речного флота г. Горького.</a:t>
            </a:r>
          </a:p>
          <a:p>
            <a:endParaRPr lang="ru-RU" sz="1400" dirty="0" smtClean="0"/>
          </a:p>
          <a:p>
            <a:r>
              <a:rPr lang="ru-RU" sz="1400" i="1" dirty="0" smtClean="0"/>
              <a:t>Фотография, сделанная Николаевым А. Н., запечатлела именно детсад, но не </a:t>
            </a:r>
            <a:r>
              <a:rPr lang="ru-RU" sz="1400" i="1" dirty="0" err="1" smtClean="0"/>
              <a:t>санаторно</a:t>
            </a:r>
            <a:r>
              <a:rPr lang="ru-RU" sz="1400" i="1" dirty="0" smtClean="0"/>
              <a:t>-</a:t>
            </a:r>
          </a:p>
          <a:p>
            <a:r>
              <a:rPr lang="ru-RU" sz="1400" i="1" dirty="0" smtClean="0"/>
              <a:t>лесную школу. Ошибка произошла потому, что  бывшая дача М. П. Дмитриева находилась на </a:t>
            </a:r>
          </a:p>
          <a:p>
            <a:r>
              <a:rPr lang="ru-RU" sz="1400" i="1" dirty="0" smtClean="0"/>
              <a:t>территории школы</a:t>
            </a:r>
            <a:r>
              <a:rPr lang="ru-RU" sz="1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14290"/>
            <a:ext cx="84296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600" b="1" dirty="0" smtClean="0">
                <a:latin typeface="Arial Narrow" pitchFamily="34" charset="0"/>
              </a:rPr>
              <a:t>ИСТОРИЯ ШКОЛЫ. НАЧАЛО.</a:t>
            </a:r>
          </a:p>
          <a:p>
            <a:pPr marL="342900" indent="-342900"/>
            <a:endParaRPr lang="ru-RU" sz="1600" b="1" dirty="0" smtClean="0">
              <a:latin typeface="Arial Narrow" pitchFamily="34" charset="0"/>
            </a:endParaRPr>
          </a:p>
          <a:p>
            <a:pPr marL="342900" indent="-342900"/>
            <a:r>
              <a:rPr lang="ru-RU" sz="1600" b="1" dirty="0" smtClean="0">
                <a:latin typeface="Arial Narrow" pitchFamily="34" charset="0"/>
              </a:rPr>
              <a:t>1.Постановление СНК СССР о создании санаторно-лесных школ от 30.11.1943 года №13134.</a:t>
            </a:r>
          </a:p>
          <a:p>
            <a:pPr marL="342900" indent="-342900"/>
            <a:endParaRPr lang="ru-RU" sz="1600" b="1" dirty="0" smtClean="0">
              <a:latin typeface="Arial Narrow" pitchFamily="34" charset="0"/>
            </a:endParaRPr>
          </a:p>
          <a:p>
            <a:pPr marL="342900" indent="-342900"/>
            <a:r>
              <a:rPr lang="ru-RU" sz="1600" b="1" dirty="0" smtClean="0">
                <a:latin typeface="Arial Narrow" pitchFamily="34" charset="0"/>
              </a:rPr>
              <a:t>2.Положение </a:t>
            </a:r>
            <a:r>
              <a:rPr lang="ru-RU" sz="1600" b="1" dirty="0" err="1" smtClean="0">
                <a:latin typeface="Arial Narrow" pitchFamily="34" charset="0"/>
              </a:rPr>
              <a:t>Наркомпроса</a:t>
            </a:r>
            <a:r>
              <a:rPr lang="ru-RU" sz="1600" b="1" dirty="0" smtClean="0">
                <a:latin typeface="Arial Narrow" pitchFamily="34" charset="0"/>
              </a:rPr>
              <a:t> РСФСР и </a:t>
            </a:r>
            <a:r>
              <a:rPr lang="ru-RU" sz="1600" b="1" dirty="0" err="1" smtClean="0">
                <a:latin typeface="Arial Narrow" pitchFamily="34" charset="0"/>
              </a:rPr>
              <a:t>Наркомздрава</a:t>
            </a:r>
            <a:r>
              <a:rPr lang="ru-RU" sz="1600" b="1" dirty="0" smtClean="0">
                <a:latin typeface="Arial Narrow" pitchFamily="34" charset="0"/>
              </a:rPr>
              <a:t> РСФСР об организации </a:t>
            </a:r>
            <a:r>
              <a:rPr lang="ru-RU" sz="1600" b="1" dirty="0" err="1" smtClean="0">
                <a:latin typeface="Arial Narrow" pitchFamily="34" charset="0"/>
              </a:rPr>
              <a:t>учебно</a:t>
            </a:r>
            <a:r>
              <a:rPr lang="ru-RU" sz="1600" b="1" dirty="0" smtClean="0">
                <a:latin typeface="Arial Narrow" pitchFamily="34" charset="0"/>
              </a:rPr>
              <a:t>-</a:t>
            </a:r>
          </a:p>
          <a:p>
            <a:pPr marL="342900" indent="-342900"/>
            <a:r>
              <a:rPr lang="ru-RU" sz="1600" b="1" dirty="0" smtClean="0">
                <a:latin typeface="Arial Narrow" pitchFamily="34" charset="0"/>
              </a:rPr>
              <a:t>   воспитательной и оздоровительной работы в санаторно-лесных школах от 01.04.1943 г.</a:t>
            </a:r>
          </a:p>
          <a:p>
            <a:pPr marL="342900" indent="-342900"/>
            <a:endParaRPr lang="ru-RU" sz="1600" b="1" dirty="0" smtClean="0">
              <a:latin typeface="Arial Narrow" pitchFamily="34" charset="0"/>
            </a:endParaRPr>
          </a:p>
          <a:p>
            <a:pPr marL="342900" indent="-342900"/>
            <a:r>
              <a:rPr lang="ru-RU" sz="1600" b="1" dirty="0" smtClean="0">
                <a:latin typeface="Arial Narrow" pitchFamily="34" charset="0"/>
              </a:rPr>
              <a:t>3. Приказ </a:t>
            </a:r>
            <a:r>
              <a:rPr lang="ru-RU" sz="1600" b="1" dirty="0" err="1" smtClean="0">
                <a:latin typeface="Arial Narrow" pitchFamily="34" charset="0"/>
              </a:rPr>
              <a:t>Гороно</a:t>
            </a:r>
            <a:r>
              <a:rPr lang="ru-RU" sz="1600" b="1" dirty="0" smtClean="0">
                <a:latin typeface="Arial Narrow" pitchFamily="34" charset="0"/>
              </a:rPr>
              <a:t> г. Горького  №20 от 3 января 1949 г. о создании санаторно-лесной школы.</a:t>
            </a:r>
          </a:p>
          <a:p>
            <a:pPr marL="342900" indent="-342900"/>
            <a:endParaRPr lang="ru-RU" sz="1600" b="1" dirty="0" smtClean="0">
              <a:latin typeface="Arial Narrow" pitchFamily="34" charset="0"/>
            </a:endParaRPr>
          </a:p>
          <a:p>
            <a:pPr marL="342900" indent="-342900"/>
            <a:endParaRPr lang="ru-RU" sz="1600" b="1" dirty="0" smtClean="0">
              <a:latin typeface="Arial Narrow" pitchFamily="34" charset="0"/>
            </a:endParaRPr>
          </a:p>
          <a:p>
            <a:pPr marL="342900" indent="-342900"/>
            <a:r>
              <a:rPr lang="ru-RU" sz="1600" b="1" dirty="0" smtClean="0">
                <a:latin typeface="Arial Narrow" pitchFamily="34" charset="0"/>
              </a:rPr>
              <a:t>   </a:t>
            </a:r>
            <a:r>
              <a:rPr lang="ru-RU" sz="1600" i="1" dirty="0" smtClean="0">
                <a:latin typeface="Arial Narrow" pitchFamily="34" charset="0"/>
              </a:rPr>
              <a:t>В сентябре 1949 года впервые распахнула двери для детей наша санаторно-лесная школа. </a:t>
            </a:r>
          </a:p>
          <a:p>
            <a:pPr algn="ctr"/>
            <a:endParaRPr lang="ru-RU" sz="1600" b="1" dirty="0" smtClean="0">
              <a:latin typeface="Arial Narrow" pitchFamily="34" charset="0"/>
            </a:endParaRPr>
          </a:p>
          <a:p>
            <a:pPr algn="ctr"/>
            <a:endParaRPr lang="ru-RU" b="1" dirty="0"/>
          </a:p>
          <a:p>
            <a:pPr algn="ctr"/>
            <a:endParaRPr lang="ru-RU" dirty="0" smtClean="0"/>
          </a:p>
        </p:txBody>
      </p:sp>
      <p:pic>
        <p:nvPicPr>
          <p:cNvPr id="5" name="Picture 8" descr="http://www.sanlesnaya.ru/f1/s/40/795/image/1655/574/medium_1949g_Progulka_posle_zavtra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071810"/>
            <a:ext cx="3744417" cy="269714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1" descr="C:\Documents and Settings\user_r\Рабочий стол\Нижегородские чтения\Фото школы\раньше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071810"/>
            <a:ext cx="4021389" cy="26971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357522" y="6072206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solidFill>
                  <a:prstClr val="black"/>
                </a:solidFill>
              </a:rPr>
              <a:t>Первое школьное здание</a:t>
            </a:r>
            <a:endParaRPr lang="ru-RU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256" y="2857496"/>
            <a:ext cx="4786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Строительство новой школы</a:t>
            </a:r>
            <a:endParaRPr lang="ru-RU" sz="1600" b="1" i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378619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53028" y="393859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2571744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13" name="Рисунок 12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0720" y="4092612"/>
            <a:ext cx="3453728" cy="23917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6572264" y="3571876"/>
            <a:ext cx="19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Медицинский блок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214686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              </a:t>
            </a:r>
          </a:p>
          <a:p>
            <a:r>
              <a:rPr lang="ru-RU" sz="1600" dirty="0" smtClean="0">
                <a:latin typeface="Arial Narrow" pitchFamily="34" charset="0"/>
              </a:rPr>
              <a:t>             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18" name="Picture 4" descr="http://www.sanlesnaya.ru/f1/s/40/795/image/1655/575/medium_1949g_Stroitelstvo_novogo_zdaniya_shkoly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5940"/>
            <a:ext cx="3694822" cy="244782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9" name="Picture 2" descr="http://www.sanlesnaya.ru/f1/s/40/795/image/1655/571/medium_1949g_Pervaya_bany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4092612"/>
            <a:ext cx="3399430" cy="237428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785786" y="3643314"/>
            <a:ext cx="3399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Первая баня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214290"/>
            <a:ext cx="48245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Первым директором школы был назначен </a:t>
            </a:r>
            <a:r>
              <a:rPr lang="ru-RU" sz="1400" dirty="0" smtClean="0"/>
              <a:t>А.Н.Снегирёв. </a:t>
            </a:r>
            <a:r>
              <a:rPr lang="ru-RU" sz="1400" dirty="0" smtClean="0"/>
              <a:t>В книге приказов санаторно-лесной школы имеется первая запись от 7 января 1949 года: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i="1" dirty="0" smtClean="0"/>
              <a:t>Приказ по лесной школе </a:t>
            </a:r>
            <a:r>
              <a:rPr lang="ru-RU" sz="1400" i="1" dirty="0" err="1" smtClean="0"/>
              <a:t>Гороно</a:t>
            </a:r>
            <a:r>
              <a:rPr lang="ru-RU" sz="1400" i="1" dirty="0" smtClean="0"/>
              <a:t> от </a:t>
            </a:r>
          </a:p>
          <a:p>
            <a:pPr algn="ctr"/>
            <a:r>
              <a:rPr lang="ru-RU" sz="1400" i="1" dirty="0" smtClean="0"/>
              <a:t>7 января 1949 г.</a:t>
            </a:r>
          </a:p>
          <a:p>
            <a:endParaRPr lang="ru-RU" sz="1400" i="1" dirty="0" smtClean="0"/>
          </a:p>
          <a:p>
            <a:r>
              <a:rPr lang="ru-RU" sz="1400" i="1" dirty="0" smtClean="0"/>
              <a:t>Согласно приказа </a:t>
            </a:r>
            <a:r>
              <a:rPr lang="ru-RU" sz="1400" i="1" dirty="0" err="1" smtClean="0"/>
              <a:t>Гороно</a:t>
            </a:r>
            <a:r>
              <a:rPr lang="ru-RU" sz="1400" i="1" dirty="0" smtClean="0"/>
              <a:t> за № 20 от 3 января 1949 г. Вступаю в обязанности директора лесной школы с </a:t>
            </a:r>
            <a:r>
              <a:rPr lang="ru-RU" sz="1400" b="1" i="1" dirty="0" smtClean="0"/>
              <a:t>7 января 1949 г.</a:t>
            </a:r>
          </a:p>
          <a:p>
            <a:r>
              <a:rPr lang="ru-RU" sz="1400" i="1" dirty="0" smtClean="0"/>
              <a:t>                                                Директор: (подпись)»</a:t>
            </a:r>
          </a:p>
          <a:p>
            <a:endParaRPr lang="ru-RU" sz="1400" i="1" dirty="0" smtClean="0"/>
          </a:p>
          <a:p>
            <a:r>
              <a:rPr lang="ru-RU" sz="1400" dirty="0" smtClean="0"/>
              <a:t>Ему пришлось заниматься строительством санаторно-лесной школы с самого её основания.</a:t>
            </a:r>
          </a:p>
          <a:p>
            <a:r>
              <a:rPr lang="ru-RU" sz="1400" dirty="0" smtClean="0"/>
              <a:t>Строительство первых зданий началось в июне 1949 г.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966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sanlesnaya.ru/f1/s/40/795/image/1655/588/medium_1950g_Servirovka_stolov_k_obed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602907"/>
            <a:ext cx="3585984" cy="257182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1" y="3601224"/>
            <a:ext cx="3788322" cy="254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596" y="6215082"/>
            <a:ext cx="233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   Урок английского урока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43570" y="6286520"/>
            <a:ext cx="203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Дежурство в столовой</a:t>
            </a:r>
            <a:endParaRPr lang="ru-RU" sz="1400" dirty="0"/>
          </a:p>
        </p:txBody>
      </p:sp>
      <p:pic>
        <p:nvPicPr>
          <p:cNvPr id="12" name="Picture 6" descr="http://www.sanlesnaya.ru/f1/s/40/795/image/1655/572/medium_1949g_Pervaya_stolovay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97" y="476672"/>
            <a:ext cx="3629707" cy="243362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5929322" y="2928934"/>
            <a:ext cx="1616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Первая столовая</a:t>
            </a:r>
            <a:endParaRPr lang="ru-RU" sz="1400" dirty="0"/>
          </a:p>
        </p:txBody>
      </p:sp>
      <p:pic>
        <p:nvPicPr>
          <p:cNvPr id="15" name="Picture 6" descr="http://www.sanlesnaya.ru/f1/s/40/795/image/1655/561/medium_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76672"/>
            <a:ext cx="3859760" cy="247436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642910" y="3000372"/>
            <a:ext cx="225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День пионерии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8582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sanlesnaya.ru/f1/s/40/795/image/1655/584/medium_1950g_Podsobnoe_hozyayst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3929090" cy="273630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6" name="Picture 6" descr="http://www.sanlesnaya.ru/f1/s/40/795/image/1655/586/medium_1950g_Propashka_mezhduryadiy_v_shkolnom_sad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4027625" cy="250435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8" name="Picture 8" descr="http://www.sanlesnaya.ru/f1/s/40/795/image/1655/587/medium_1950g_Raspilovka_dro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071942"/>
            <a:ext cx="3657632" cy="250435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30" name="Picture 10" descr="http://www.sanlesnaya.ru/f1/s/40/795/image/1655/589/medium_1950g_Snabzhenie_shkolyi_vodo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4035172" cy="273630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202706" y="3214686"/>
            <a:ext cx="8941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«Усадьба </a:t>
            </a:r>
            <a:r>
              <a:rPr lang="ru-RU" sz="1400" dirty="0" err="1" smtClean="0"/>
              <a:t>санаторно</a:t>
            </a:r>
            <a:r>
              <a:rPr lang="ru-RU" sz="1400" dirty="0" smtClean="0"/>
              <a:t> -лесной школы должна иметь…участок земли для огорода, цветников и физкультур-</a:t>
            </a:r>
          </a:p>
          <a:p>
            <a:r>
              <a:rPr lang="ru-RU" sz="1400" dirty="0" smtClean="0"/>
              <a:t>ной площадки. В целях улучшения питания …организуется подсобное хозяйство»</a:t>
            </a:r>
          </a:p>
          <a:p>
            <a:r>
              <a:rPr lang="ru-RU" sz="1400" i="1" dirty="0" smtClean="0"/>
              <a:t>                                                                  Положение о санаторно-лесной школе…от1 апреля 1943 года.</a:t>
            </a:r>
            <a:endParaRPr lang="ru-RU" sz="1400" i="1" dirty="0"/>
          </a:p>
        </p:txBody>
      </p:sp>
    </p:spTree>
    <p:extLst>
      <p:ext uri="{BB962C8B-B14F-4D97-AF65-F5344CB8AC3E}">
        <p14:creationId xmlns="" xmlns:p14="http://schemas.microsoft.com/office/powerpoint/2010/main" val="15101822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799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МКОУ « 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Санаторно-лесная 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школа» </a:t>
            </a:r>
            <a:r>
              <a:rPr lang="ru-RU" sz="2000" b="1" dirty="0">
                <a:latin typeface="Arial Narrow" pitchFamily="34" charset="0"/>
                <a:cs typeface="Arial" pitchFamily="34" charset="0"/>
              </a:rPr>
              <a:t>расположена в зеленой зоне </a:t>
            </a:r>
            <a:r>
              <a:rPr lang="ru-RU" sz="2000" b="1" dirty="0" err="1">
                <a:latin typeface="Arial Narrow" pitchFamily="34" charset="0"/>
                <a:cs typeface="Arial" pitchFamily="34" charset="0"/>
              </a:rPr>
              <a:t>Щелоковского</a:t>
            </a:r>
            <a:r>
              <a:rPr lang="ru-RU" sz="2000" b="1" dirty="0">
                <a:latin typeface="Arial Narrow" pitchFamily="34" charset="0"/>
                <a:cs typeface="Arial" pitchFamily="34" charset="0"/>
              </a:rPr>
              <a:t> хутора </a:t>
            </a:r>
            <a:r>
              <a:rPr lang="ru-RU" sz="2000" b="1" dirty="0" err="1">
                <a:latin typeface="Arial Narrow" pitchFamily="34" charset="0"/>
                <a:cs typeface="Arial" pitchFamily="34" charset="0"/>
              </a:rPr>
              <a:t>Приокского</a:t>
            </a:r>
            <a:r>
              <a:rPr lang="ru-RU" sz="2000" b="1" dirty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района. </a:t>
            </a:r>
            <a:r>
              <a:rPr lang="ru-RU" sz="2000" b="1" dirty="0">
                <a:latin typeface="Arial Narrow" pitchFamily="34" charset="0"/>
                <a:cs typeface="Arial" pitchFamily="34" charset="0"/>
              </a:rPr>
              <a:t>Э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то </a:t>
            </a:r>
            <a:r>
              <a:rPr lang="ru-RU" sz="2000" b="1" dirty="0">
                <a:latin typeface="Arial Narrow" pitchFamily="34" charset="0"/>
                <a:cs typeface="Arial" pitchFamily="34" charset="0"/>
              </a:rPr>
              <a:t>единственное учреждение в городе, предназначенное для обучения и оздоровления детей, имеющих заболевания органов дыхания. </a:t>
            </a:r>
          </a:p>
        </p:txBody>
      </p:sp>
      <p:pic>
        <p:nvPicPr>
          <p:cNvPr id="8194" name="Picture 2" descr="http://www.sanlesnaya.ru/f1/s/40/795/image/1655/436/medium_IMG_0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70586"/>
            <a:ext cx="2704286" cy="252028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198" name="Picture 6" descr="http://www.sanlesnaya.ru/f1/s/40/795/image/692/149/medium_IMG_4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6152"/>
            <a:ext cx="2624972" cy="246915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F:\логотип\Логотип на шаре с подписью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115" y="2060848"/>
            <a:ext cx="2389998" cy="2808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20267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anlesnaya.ru/f1/s/40/795/image/1655/580/medium_1950g_Na_shkolnoy_pasek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4664"/>
            <a:ext cx="2886020" cy="279108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http://www.sanlesnaya.ru/f1/s/40/795/image/1655/579/medium_1950g_Na_pasek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04664"/>
            <a:ext cx="2245594" cy="273858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8" name="Picture 4" descr="http://www.sanlesnaya.ru/f1/s/40/795/image/1655/578/medium_1950g_Letnyaya_progu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714752"/>
            <a:ext cx="3957113" cy="275761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356992"/>
            <a:ext cx="2533414" cy="288145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285720" y="5643578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Поход в Марьину      рощу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6357958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Весна пришла!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285728"/>
            <a:ext cx="3071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Школа имела свою пасеку. </a:t>
            </a:r>
          </a:p>
          <a:p>
            <a:endParaRPr lang="ru-RU" sz="1400" dirty="0" smtClean="0"/>
          </a:p>
          <a:p>
            <a:r>
              <a:rPr lang="ru-RU" sz="1400" i="1" dirty="0" smtClean="0"/>
              <a:t>Возможно, она осталась от М. П. Дмитриева, так как на даче фотографа имелось около 70 ульев. М. Горький в шутку говорил  Дмитриеву: « Я - Максим Горький,</a:t>
            </a:r>
          </a:p>
          <a:p>
            <a:r>
              <a:rPr lang="ru-RU" sz="1400" i="1" dirty="0" smtClean="0"/>
              <a:t>а ты – Максим Сладкий!»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673034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anlesnaya.ru/f1/s/40/795/image/1655/564/medium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714620"/>
            <a:ext cx="3645541" cy="273475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2" name="Picture 4" descr="http://www.sanlesnaya.ru/f1/s/40/795/image/1655/559/medium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85" y="417719"/>
            <a:ext cx="3919247" cy="257313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6" name="Picture 8" descr="http://www.sanlesnaya.ru/f1/s/40/795/image/1655/567/medium_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14752"/>
            <a:ext cx="3901344" cy="273744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428597" y="500042"/>
            <a:ext cx="371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Медико-оздоровительная работа в </a:t>
            </a:r>
          </a:p>
          <a:p>
            <a:pPr algn="just"/>
            <a:r>
              <a:rPr lang="ru-RU" sz="1600" dirty="0" err="1" smtClean="0"/>
              <a:t>санаторно</a:t>
            </a:r>
            <a:r>
              <a:rPr lang="ru-RU" sz="1600" dirty="0" smtClean="0"/>
              <a:t>- лесной школе даже в то </a:t>
            </a:r>
          </a:p>
          <a:p>
            <a:pPr algn="just"/>
            <a:r>
              <a:rPr lang="ru-RU" sz="1600" dirty="0" smtClean="0"/>
              <a:t>далёкое и трудное для страны послевоенное время проводилась  на высоком уровне.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994178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ша\Desktop\Images\Фото-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57166"/>
            <a:ext cx="1778616" cy="244549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14282" y="285728"/>
            <a:ext cx="32861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Уракова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Мария Алексеевна, </a:t>
            </a:r>
          </a:p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(стаж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работы в школе-21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год)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помнит нашу санаторно-лесную школу с 1959 года: « Школа занимала территорию от центрального входа и до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Щёлоковского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хутора.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Слева от входа находились огород, за ним – фруктовый сад. Вдоль ограды со стороны Марьиной рощи, ближе к хутору располагалось подсобное хозяйство: коровник, конюшня,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кроличья ферма, лесопилка.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В</a:t>
            </a:r>
            <a:r>
              <a:rPr lang="ru-RU" sz="1600" dirty="0" smtClean="0"/>
              <a:t> углу стояла сторожка, небольшой домик на столбах,</a:t>
            </a:r>
          </a:p>
          <a:p>
            <a:r>
              <a:rPr lang="ru-RU" sz="1600" dirty="0" smtClean="0"/>
              <a:t> в котором жила семья</a:t>
            </a:r>
          </a:p>
          <a:p>
            <a:r>
              <a:rPr lang="ru-RU" sz="1600" dirty="0" smtClean="0"/>
              <a:t>работников школы.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 месте асфальтированного футбольного поля находились здание школы, медкабинет, столовая, общежитие персонала.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786190"/>
            <a:ext cx="2714644" cy="2379055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000728" y="2714620"/>
            <a:ext cx="3143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i="1" dirty="0" smtClean="0"/>
              <a:t>Бабин Александр Иванович</a:t>
            </a:r>
          </a:p>
          <a:p>
            <a:r>
              <a:rPr lang="ru-RU" sz="1600" i="1" dirty="0" smtClean="0"/>
              <a:t>(стаж </a:t>
            </a:r>
            <a:r>
              <a:rPr lang="ru-RU" sz="1600" i="1" dirty="0" smtClean="0"/>
              <a:t>работы в школе-27 </a:t>
            </a:r>
            <a:r>
              <a:rPr lang="ru-RU" sz="1600" i="1" dirty="0" smtClean="0"/>
              <a:t>лет):</a:t>
            </a:r>
          </a:p>
          <a:p>
            <a:r>
              <a:rPr lang="ru-RU" sz="1600" dirty="0" smtClean="0"/>
              <a:t>«Пасека в нашей школе           располагалась на месте    спортзала, ближе к Дубёнкам.</a:t>
            </a:r>
          </a:p>
          <a:p>
            <a:r>
              <a:rPr lang="ru-RU" sz="1600" dirty="0" smtClean="0"/>
              <a:t>В 1992 (1993) году был пожар, во время которого сгорело двухэтажное здание общежития персонала. Это было самое старое деревянное здание школы.»</a:t>
            </a:r>
          </a:p>
          <a:p>
            <a:r>
              <a:rPr lang="ru-RU" sz="1600" dirty="0" smtClean="0"/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285728"/>
            <a:ext cx="29638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«Я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хорошо помню большую дачу , которая стояла за тропинкой возле шоссе. Вероятно, это был детский сад, здесь всегда было много маленьких детей, приезжали родители в форме речников»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142844" y="5715016"/>
            <a:ext cx="900115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286514" y="2786058"/>
            <a:ext cx="5285618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4282" y="3000372"/>
            <a:ext cx="271464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571472" y="2786058"/>
            <a:ext cx="52864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www.sanlesnaya.ru/f1/s/40/795/image/1655/580/medium_1950g_Na_shkolnoy_pasek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2428868"/>
            <a:ext cx="857256" cy="86438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6" descr="http://www.sanlesnaya.ru/f1/s/40/795/image/1655/586/medium_1950g_Propashka_mezhduryadiy_v_shkolnom_sad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571744"/>
            <a:ext cx="1361270" cy="92869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" name="Picture 8" descr="http://www.sanlesnaya.ru/f1/s/40/795/image/1655/587/medium_1950g_Raspilovka_dro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1142984"/>
            <a:ext cx="642942" cy="42862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" name="Picture 2" descr="http://www.sanlesnaya.ru/f1/s/40/795/image/1655/573/medium_1949g_Pervoe_shkolnoe_zdan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85728"/>
            <a:ext cx="857257" cy="58324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" name="Picture 2" descr="http://pro-nn.org/uploads/602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857256" cy="60429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3" name="Picture 4" descr="http://www.sanlesnaya.ru/f1/s/40/795/image/1655/584/medium_1950g_Podsobnoe_hozyaystv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1714488"/>
            <a:ext cx="642942" cy="42862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4" name="Рисунок 33" descr="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1357298"/>
            <a:ext cx="1031581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7" name="TextBox 36"/>
          <p:cNvSpPr txBox="1"/>
          <p:nvPr/>
        </p:nvSpPr>
        <p:spPr>
          <a:xfrm>
            <a:off x="500034" y="3857628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Monotype Corsiva" pitchFamily="66" charset="0"/>
              </a:rPr>
              <a:t>Огород</a:t>
            </a:r>
            <a:endParaRPr lang="ru-RU" sz="2400" b="1" i="1" dirty="0">
              <a:latin typeface="Monotype Corsiva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596" y="1571612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Monotype Corsiva" pitchFamily="66" charset="0"/>
              </a:rPr>
              <a:t>Фруктовый Сад</a:t>
            </a:r>
            <a:endParaRPr lang="ru-RU" sz="2400" b="1" i="1" dirty="0">
              <a:latin typeface="Monotype Corsiva" pitchFamily="66" charset="0"/>
            </a:endParaRPr>
          </a:p>
        </p:txBody>
      </p:sp>
      <p:pic>
        <p:nvPicPr>
          <p:cNvPr id="40" name="Picture 6" descr="http://www.sanlesnaya.ru/f1/s/40/795/image/1655/572/medium_1949g_Pervaya_stolovay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85728"/>
            <a:ext cx="1000132" cy="57150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1" name="TextBox 40"/>
          <p:cNvSpPr txBox="1"/>
          <p:nvPr/>
        </p:nvSpPr>
        <p:spPr>
          <a:xfrm>
            <a:off x="6715140" y="3429000"/>
            <a:ext cx="83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пасека</a:t>
            </a:r>
            <a:endParaRPr lang="ru-RU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3428992" y="1928802"/>
            <a:ext cx="2570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/>
              <a:t>медблок</a:t>
            </a:r>
            <a:endParaRPr lang="ru-RU" sz="1600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42844" y="142852"/>
            <a:ext cx="8858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-2499568" y="2785264"/>
            <a:ext cx="52864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142844" y="5357826"/>
            <a:ext cx="900115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00166" y="535782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/>
              <a:t>Центральный   вход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28662" y="600076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Огороды        воинской     части</a:t>
            </a:r>
            <a:endParaRPr lang="ru-RU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00042"/>
            <a:ext cx="682346" cy="42862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571472" y="85723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Monotype Corsiva" pitchFamily="66" charset="0"/>
              </a:rPr>
              <a:t>детсад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0892" y="1142984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Подсобное</a:t>
            </a:r>
          </a:p>
          <a:p>
            <a:r>
              <a:rPr lang="ru-RU" sz="1400" dirty="0" smtClean="0"/>
              <a:t>хозяйство</a:t>
            </a:r>
            <a:endParaRPr lang="ru-RU" sz="1400" dirty="0"/>
          </a:p>
        </p:txBody>
      </p:sp>
      <p:pic>
        <p:nvPicPr>
          <p:cNvPr id="32" name="Picture 8" descr="http://www.sanlesnaya.ru/f1/s/40/795/image/1655/574/medium_1949g_Progulka_posle_zavtrak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500306"/>
            <a:ext cx="1190120" cy="64294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6" name="Прямоугольник 35"/>
          <p:cNvSpPr/>
          <p:nvPr/>
        </p:nvSpPr>
        <p:spPr>
          <a:xfrm>
            <a:off x="3643306" y="3286124"/>
            <a:ext cx="785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школа</a:t>
            </a:r>
            <a:endParaRPr lang="ru-RU" sz="16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929058" y="857232"/>
            <a:ext cx="946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столовая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215074" y="5929330"/>
            <a:ext cx="227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Примерный план школы </a:t>
            </a:r>
          </a:p>
          <a:p>
            <a:r>
              <a:rPr lang="ru-RU" sz="1400" dirty="0" smtClean="0"/>
              <a:t>в 1950-х годах</a:t>
            </a:r>
            <a:endParaRPr lang="ru-RU" sz="1400" dirty="0"/>
          </a:p>
        </p:txBody>
      </p:sp>
      <p:sp>
        <p:nvSpPr>
          <p:cNvPr id="47" name="Прямоугольник с двумя вырезанными соседними углами 46"/>
          <p:cNvSpPr/>
          <p:nvPr/>
        </p:nvSpPr>
        <p:spPr>
          <a:xfrm>
            <a:off x="8143900" y="3929066"/>
            <a:ext cx="642942" cy="48577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929586" y="4572008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сторожка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4664"/>
            <a:ext cx="1922635" cy="2452832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428860" y="285728"/>
            <a:ext cx="6286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Савчиц</a:t>
            </a:r>
            <a:r>
              <a:rPr lang="ru-RU" sz="1600" dirty="0" smtClean="0"/>
              <a:t> Елена Александровна, обучалась в санаторно-лесной школе в 1969-1971 годах:</a:t>
            </a:r>
          </a:p>
          <a:p>
            <a:r>
              <a:rPr lang="ru-RU" sz="1600" i="1" dirty="0" smtClean="0"/>
              <a:t>« Пасеки в школе уже не было, как и подсобного хозяйства.</a:t>
            </a:r>
          </a:p>
          <a:p>
            <a:r>
              <a:rPr lang="ru-RU" sz="1600" i="1" dirty="0" smtClean="0"/>
              <a:t>Сад и огород  при школе были.  Баня и кочегарка </a:t>
            </a:r>
            <a:r>
              <a:rPr lang="ru-RU" sz="1600" i="1" dirty="0" err="1" smtClean="0"/>
              <a:t>располага-лись</a:t>
            </a:r>
            <a:r>
              <a:rPr lang="ru-RU" sz="1600" i="1" dirty="0" smtClean="0"/>
              <a:t> в самом углу, возле хутора (сохранились до сих пор).</a:t>
            </a:r>
          </a:p>
          <a:p>
            <a:r>
              <a:rPr lang="ru-RU" sz="1600" i="1" dirty="0" smtClean="0"/>
              <a:t>Здание школы было наполовину каменным. В цокольном этаже находились классы . Отдельно стояли интернаты для девочек и для мальчиков.</a:t>
            </a:r>
          </a:p>
          <a:p>
            <a:r>
              <a:rPr lang="ru-RU" sz="1600" i="1" dirty="0" smtClean="0"/>
              <a:t>Из деревянных зданий помню только двухэтажное здание общежития. </a:t>
            </a:r>
            <a:endParaRPr lang="ru-RU" sz="1600" i="1" dirty="0"/>
          </a:p>
        </p:txBody>
      </p:sp>
      <p:pic>
        <p:nvPicPr>
          <p:cNvPr id="5" name="Рисунок 4" descr="C:\Documents and Settings\user_r\Рабочий стол\фото старая школа\DSCN08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3016"/>
            <a:ext cx="3643338" cy="2927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C:\Documents and Settings\user_r\Рабочий стол\фото старая школа\DSCN0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73016"/>
            <a:ext cx="3423894" cy="28563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500430" y="2928934"/>
            <a:ext cx="207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Школьное здание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_r\Рабочий стол\фото старая школа\DSCN08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214710" cy="2500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C:\Documents and Settings\user_r\Рабочий стол\фото старая школа\DSCN08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85728"/>
            <a:ext cx="3397170" cy="2500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5286380" y="3000372"/>
            <a:ext cx="3126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Школьная баня. Фото 1960-х </a:t>
            </a:r>
            <a:r>
              <a:rPr lang="ru-RU" sz="1600" dirty="0" err="1" smtClean="0"/>
              <a:t>гг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3000372"/>
            <a:ext cx="8072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Интернат девочек.               </a:t>
            </a:r>
            <a:endParaRPr lang="ru-RU" sz="1600" dirty="0"/>
          </a:p>
        </p:txBody>
      </p:sp>
      <p:pic>
        <p:nvPicPr>
          <p:cNvPr id="13" name="Picture 2" descr="E:\IMG_3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00438"/>
            <a:ext cx="3395216" cy="254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IMG_3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50043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14546" y="3000372"/>
            <a:ext cx="1581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Фото 1960-х гг.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85720" y="628652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Самое старое здание школы:    бывшая     баня    и     гараж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старая школа\DSCN0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857628"/>
            <a:ext cx="3130576" cy="234793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 descr="E:\фото старая школа\DSCN0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785926"/>
            <a:ext cx="2286016" cy="2165237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8" name="Picture 4" descr="E:\фото старая школа\DSCN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19" y="370997"/>
            <a:ext cx="3042761" cy="206263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9" name="Picture 5" descr="E:\фото старая школа\DSCN0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2910991" cy="203769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0" name="Picture 6" descr="E:\фото старая школа\DSCN0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062397" cy="229679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214282" y="2357430"/>
            <a:ext cx="2786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котлован новой школы. </a:t>
            </a:r>
          </a:p>
          <a:p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600" dirty="0" smtClean="0"/>
              <a:t>1979 году начинается строительство современного здания школы.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388" y="2500306"/>
            <a:ext cx="226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Фундамент новой школы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14744" y="4857760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428992" y="500042"/>
            <a:ext cx="242072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директор</a:t>
            </a:r>
          </a:p>
          <a:p>
            <a:r>
              <a:rPr lang="ru-RU" sz="1400" dirty="0" smtClean="0"/>
              <a:t>школы</a:t>
            </a:r>
          </a:p>
          <a:p>
            <a:r>
              <a:rPr lang="ru-RU" sz="1400" dirty="0" smtClean="0"/>
              <a:t>Морозов</a:t>
            </a:r>
          </a:p>
          <a:p>
            <a:r>
              <a:rPr lang="ru-RU" sz="1400" dirty="0" smtClean="0"/>
              <a:t>Александр</a:t>
            </a:r>
          </a:p>
          <a:p>
            <a:r>
              <a:rPr lang="ru-RU" sz="1400" dirty="0" smtClean="0"/>
              <a:t>Константинович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6357958"/>
            <a:ext cx="3125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</a:rPr>
              <a:t>1982 г. Завершение строительства.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6215082"/>
            <a:ext cx="469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                 Помощь учащихся в строительстве школы.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715016"/>
            <a:ext cx="775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 1981 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nlesnaya.ru/f1/s/40/795/image/1653/688/medium_IMG_0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4"/>
            <a:ext cx="4071966" cy="282547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http://www.sanlesnaya.ru/f1/s/40/795/image/1655/436/medium_IMG_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3501502" cy="326325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14282" y="500042"/>
            <a:ext cx="50597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МКОУ «Санаторно-лесная школа» сегодня  - </a:t>
            </a:r>
          </a:p>
          <a:p>
            <a:r>
              <a:rPr lang="ru-RU" dirty="0" smtClean="0"/>
              <a:t>это современное образовательное </a:t>
            </a:r>
          </a:p>
          <a:p>
            <a:r>
              <a:rPr lang="ru-RU" dirty="0" smtClean="0"/>
              <a:t>учреждение, в котором созданы </a:t>
            </a:r>
          </a:p>
          <a:p>
            <a:r>
              <a:rPr lang="ru-RU" dirty="0" smtClean="0"/>
              <a:t>необходимые и комфортные условия </a:t>
            </a:r>
          </a:p>
          <a:p>
            <a:r>
              <a:rPr lang="ru-RU" dirty="0" smtClean="0"/>
              <a:t>для обучения и оздоровления детей.</a:t>
            </a:r>
            <a:endParaRPr lang="ru-RU" dirty="0"/>
          </a:p>
        </p:txBody>
      </p:sp>
      <p:pic>
        <p:nvPicPr>
          <p:cNvPr id="6" name="Picture 8" descr="http://data.lact.ru.s3.netangels.ru/f1/s/40/795/canner_image/1656/251/canner_IMG_3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2085810" cy="259908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учителя\P10903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76672"/>
            <a:ext cx="3500462" cy="2452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3786182" y="285728"/>
            <a:ext cx="3154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 Директор школы</a:t>
            </a:r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Заричная</a:t>
            </a:r>
            <a:r>
              <a:rPr lang="ru-RU" sz="1600" dirty="0" smtClean="0"/>
              <a:t> Галина </a:t>
            </a:r>
            <a:r>
              <a:rPr lang="ru-RU" sz="1600" dirty="0" err="1" smtClean="0"/>
              <a:t>Авенировна</a:t>
            </a:r>
            <a:endParaRPr lang="ru-RU" sz="1600" dirty="0" smtClean="0"/>
          </a:p>
          <a:p>
            <a:r>
              <a:rPr lang="ru-RU" sz="1600" dirty="0" smtClean="0"/>
              <a:t>(педагогический стаж-36 </a:t>
            </a:r>
            <a:r>
              <a:rPr lang="ru-RU" sz="1600" dirty="0" smtClean="0"/>
              <a:t>лет)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357554" y="4500570"/>
            <a:ext cx="2071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Заместитель директора по учебной </a:t>
            </a:r>
            <a:r>
              <a:rPr lang="ru-RU" sz="1600" dirty="0" smtClean="0"/>
              <a:t> работе</a:t>
            </a:r>
            <a:endParaRPr lang="ru-RU" sz="1600" dirty="0" smtClean="0"/>
          </a:p>
          <a:p>
            <a:r>
              <a:rPr lang="ru-RU" sz="1600" dirty="0" smtClean="0"/>
              <a:t>Волина Вера Константиновна</a:t>
            </a:r>
          </a:p>
          <a:p>
            <a:r>
              <a:rPr lang="ru-RU" sz="1600" dirty="0" smtClean="0"/>
              <a:t>(педагогический стаж-32 </a:t>
            </a:r>
            <a:r>
              <a:rPr lang="ru-RU" sz="1600" dirty="0" smtClean="0"/>
              <a:t>года)</a:t>
            </a:r>
            <a:endParaRPr lang="ru-RU" sz="1600" dirty="0"/>
          </a:p>
        </p:txBody>
      </p:sp>
      <p:pic>
        <p:nvPicPr>
          <p:cNvPr id="13" name="Рисунок 12" descr="F:\учителя\IMG3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3071834" cy="24288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5857884" y="4357694"/>
            <a:ext cx="4000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Заместитель директора по воспитательной </a:t>
            </a:r>
            <a:r>
              <a:rPr lang="ru-RU" sz="1600" dirty="0" smtClean="0"/>
              <a:t> работе </a:t>
            </a:r>
            <a:endParaRPr lang="ru-RU" sz="1600" dirty="0" smtClean="0"/>
          </a:p>
          <a:p>
            <a:r>
              <a:rPr lang="ru-RU" sz="1600" dirty="0" smtClean="0"/>
              <a:t>Мерзляков Дмитрий </a:t>
            </a:r>
            <a:r>
              <a:rPr lang="ru-RU" sz="1600" dirty="0" smtClean="0"/>
              <a:t>Сергеевич</a:t>
            </a:r>
          </a:p>
          <a:p>
            <a:r>
              <a:rPr lang="ru-RU" sz="1600" dirty="0" smtClean="0"/>
              <a:t>(педагогический стаж – 28 лет)</a:t>
            </a:r>
            <a:endParaRPr lang="ru-RU" sz="1600" dirty="0" smtClean="0"/>
          </a:p>
          <a:p>
            <a:endParaRPr lang="ru-RU" sz="1600" dirty="0"/>
          </a:p>
        </p:txBody>
      </p:sp>
      <p:pic>
        <p:nvPicPr>
          <p:cNvPr id="11" name="Рисунок 10" descr="D:\Documents and Settings\Admin\Рабочий стол\учителя\P1090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07330"/>
            <a:ext cx="3744416" cy="24646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3566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:\фото учителей\DSCN08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3000396" cy="22145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5214910" y="2571744"/>
            <a:ext cx="39290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Крупнова Валентина Петровна, учитель математики и технологии</a:t>
            </a:r>
          </a:p>
          <a:p>
            <a:endParaRPr lang="ru-RU" sz="1400" dirty="0"/>
          </a:p>
        </p:txBody>
      </p:sp>
      <p:pic>
        <p:nvPicPr>
          <p:cNvPr id="10" name="Рисунок 9" descr="F:\учителя\IMG3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888300" cy="22860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214282" y="257174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 smtClean="0"/>
              <a:t>Зареева</a:t>
            </a:r>
            <a:r>
              <a:rPr lang="ru-RU" sz="1400" dirty="0" smtClean="0"/>
              <a:t> Наталья Николаевна,</a:t>
            </a:r>
          </a:p>
          <a:p>
            <a:r>
              <a:rPr lang="ru-RU" sz="1400" dirty="0" smtClean="0"/>
              <a:t>библиотекарь, воспитатель.</a:t>
            </a:r>
          </a:p>
          <a:p>
            <a:endParaRPr lang="ru-RU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3571876"/>
            <a:ext cx="2199952" cy="273801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Рисунок 12" descr="F:\учителя\IMG3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3174052" cy="22350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Прямоугольник 15"/>
          <p:cNvSpPr/>
          <p:nvPr/>
        </p:nvSpPr>
        <p:spPr>
          <a:xfrm>
            <a:off x="214282" y="478632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Соколова</a:t>
            </a:r>
          </a:p>
          <a:p>
            <a:r>
              <a:rPr lang="ru-RU" sz="1400" dirty="0" smtClean="0"/>
              <a:t>Надежда </a:t>
            </a:r>
          </a:p>
          <a:p>
            <a:r>
              <a:rPr lang="ru-RU" sz="1400" dirty="0" smtClean="0"/>
              <a:t>Васильевна,</a:t>
            </a:r>
          </a:p>
          <a:p>
            <a:r>
              <a:rPr lang="ru-RU" sz="1400" dirty="0" smtClean="0"/>
              <a:t>Учитель</a:t>
            </a:r>
          </a:p>
          <a:p>
            <a:r>
              <a:rPr lang="ru-RU" sz="1400" dirty="0" smtClean="0"/>
              <a:t> начальных</a:t>
            </a:r>
          </a:p>
          <a:p>
            <a:r>
              <a:rPr lang="ru-RU" sz="1400" dirty="0" smtClean="0"/>
              <a:t> классов</a:t>
            </a:r>
          </a:p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5857892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 smtClean="0"/>
              <a:t>Барт</a:t>
            </a:r>
            <a:r>
              <a:rPr lang="ru-RU" sz="1400" dirty="0" smtClean="0"/>
              <a:t> Татьяна Юрьевна, учитель музыки.</a:t>
            </a:r>
          </a:p>
          <a:p>
            <a:endParaRPr lang="ru-RU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14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8572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ЩЁЛОКОВСКИЙ ХУТОР –</a:t>
            </a:r>
            <a:r>
              <a:rPr lang="en-US" sz="16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+mj-lt"/>
                <a:ea typeface="Times New Roman" pitchFamily="18" charset="0"/>
                <a:cs typeface="Times New Roman" pitchFamily="18" charset="0"/>
              </a:rPr>
              <a:t>лесопарк </a:t>
            </a:r>
            <a:r>
              <a:rPr lang="ru-RU" sz="1600" dirty="0">
                <a:latin typeface="+mj-lt"/>
                <a:ea typeface="Times New Roman" pitchFamily="18" charset="0"/>
                <a:cs typeface="Times New Roman" pitchFamily="18" charset="0"/>
              </a:rPr>
              <a:t>в Советском и </a:t>
            </a:r>
            <a:r>
              <a:rPr lang="ru-RU" sz="1600" dirty="0" err="1">
                <a:latin typeface="+mj-lt"/>
                <a:ea typeface="Times New Roman" pitchFamily="18" charset="0"/>
                <a:cs typeface="Times New Roman" pitchFamily="18" charset="0"/>
              </a:rPr>
              <a:t>Приокском</a:t>
            </a:r>
            <a:r>
              <a:rPr lang="ru-RU" sz="1600" dirty="0">
                <a:latin typeface="+mj-lt"/>
                <a:ea typeface="Times New Roman" pitchFamily="18" charset="0"/>
                <a:cs typeface="Times New Roman" pitchFamily="18" charset="0"/>
              </a:rPr>
              <a:t> районах</a:t>
            </a:r>
            <a:r>
              <a:rPr lang="ru-RU" sz="1600" dirty="0" smtClean="0">
                <a:latin typeface="+mj-lt"/>
                <a:ea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>
                <a:latin typeface="+mj-lt"/>
                <a:ea typeface="Times New Roman" pitchFamily="18" charset="0"/>
                <a:cs typeface="Times New Roman" pitchFamily="18" charset="0"/>
              </a:rPr>
              <a:t>На территории парка есть три озера, созданные из затопленных оврагов в 1967 году, к 50-летнему юбилею Советской власти</a:t>
            </a:r>
            <a:r>
              <a:rPr lang="ru-RU" sz="1600" dirty="0" smtClean="0"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851503" cy="2800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357298"/>
            <a:ext cx="4193915" cy="28625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00034" y="4572008"/>
            <a:ext cx="72152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Появилось это местечко благодаря православному празднику Троица. Празднуется он и в июне в четверг седьмой недели после Пасхи. В этот день обычно украшали молодые берёзки лентами, водили вокруг них хороводы, ходили из дома в дом с веточкой берёзы, поздравляя хозяев.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Начиная  с 50-х годов 19 века, нижегородцы  стали  отмечать Троицу в Марьиной роще. На поляне, примыкавшей к проезжей дороге, нижегородский полицмейстер Махотин выстроил хутор.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учителя\IMG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3581506" cy="2686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 descr="F:\учителя\IMG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28"/>
            <a:ext cx="2500330" cy="28575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714876" y="257174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Мы уроки приготовим...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071934" y="285728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Как приятно получить «пятёрку»!</a:t>
            </a:r>
            <a:endParaRPr lang="ru-RU" sz="1600" dirty="0"/>
          </a:p>
        </p:txBody>
      </p:sp>
      <p:pic>
        <p:nvPicPr>
          <p:cNvPr id="1026" name="Picture 2" descr="D:\Documents and Settings\Admin\Рабочий стол\учителя\IMG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3682996" cy="2762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6" descr="http://www.sanlesnaya.ru/f1/s/40/795/image/1655/483/medium_IMG_03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14752"/>
            <a:ext cx="3558103" cy="2803143"/>
          </a:xfrm>
          <a:prstGeom prst="roundRect">
            <a:avLst>
              <a:gd name="adj" fmla="val 16667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5786446" y="3286124"/>
            <a:ext cx="2632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….а потом играть пойдём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1538" y="6215082"/>
            <a:ext cx="2639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9 класс, молчит звонок….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anlesnaya.ru/f1/s/40/795/image/692/147/medium_IMG_4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071546"/>
            <a:ext cx="3218585" cy="2500330"/>
          </a:xfrm>
          <a:prstGeom prst="roundRect">
            <a:avLst>
              <a:gd name="adj" fmla="val 4167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098" name="Picture 2" descr="http://www.sanlesnaya.ru/f1/s/40/795/image/1653/679/medium_IMG_0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071546"/>
            <a:ext cx="3000396" cy="2714644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4357686" y="214290"/>
            <a:ext cx="13749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Бакина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Светлана </a:t>
            </a:r>
          </a:p>
          <a:p>
            <a:r>
              <a:rPr lang="ru-RU" sz="1400" dirty="0" smtClean="0"/>
              <a:t>Вячеславовна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286644" y="214290"/>
            <a:ext cx="1475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Барыгина</a:t>
            </a:r>
            <a:endParaRPr lang="ru-RU" sz="1400" dirty="0" smtClean="0"/>
          </a:p>
          <a:p>
            <a:r>
              <a:rPr lang="ru-RU" sz="1400" dirty="0" smtClean="0"/>
              <a:t>Татьяна</a:t>
            </a:r>
          </a:p>
          <a:p>
            <a:r>
              <a:rPr lang="ru-RU" sz="1400" dirty="0" smtClean="0"/>
              <a:t>Александровна</a:t>
            </a: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214414" y="1357298"/>
            <a:ext cx="2152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Приятного аппетита!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21429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Уютный обеденный зал</a:t>
            </a:r>
          </a:p>
          <a:p>
            <a:r>
              <a:rPr lang="ru-RU" i="1" dirty="0" smtClean="0"/>
              <a:t>                      нашей столовой  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29388" y="3786190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Наши любимые повара</a:t>
            </a:r>
            <a:endParaRPr lang="ru-RU" sz="1400" dirty="0"/>
          </a:p>
        </p:txBody>
      </p:sp>
      <p:pic>
        <p:nvPicPr>
          <p:cNvPr id="12" name="Picture 6" descr="http://www.sanlesnaya.ru/f1/s/40/795/image/1653/684/medium_IMG_0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857628"/>
            <a:ext cx="3672978" cy="2524839"/>
          </a:xfrm>
          <a:prstGeom prst="snip2Diag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500034" y="5357826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После вкусного обеда и сон сладок..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3103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anlesnaya.ru/f1/s/40/795/image/1398/255/medium_SDC11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714776" cy="2786082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2" name="Picture 8" descr="http://www.sanlesnaya.ru/f1/s/40/795/image/1655/441/medium_IMG_0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571876"/>
            <a:ext cx="3387227" cy="2780284"/>
          </a:xfrm>
          <a:prstGeom prst="roundRect">
            <a:avLst>
              <a:gd name="adj" fmla="val 4167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4" descr="http://www.sanlesnaya.ru/f1/s/40/795/image/1655/438/medium_IMG_0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85728"/>
            <a:ext cx="3452878" cy="258965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5286380" y="3000372"/>
            <a:ext cx="293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Холл в интернате мальчиков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14414" y="3071810"/>
            <a:ext cx="1692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Зелёный уголок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5852" y="5500702"/>
            <a:ext cx="2066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Зона свободного</a:t>
            </a:r>
          </a:p>
          <a:p>
            <a:r>
              <a:rPr lang="ru-RU" sz="1600" dirty="0" smtClean="0"/>
              <a:t>доступа в Интернет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7668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3756501"/>
          <a:ext cx="8229600" cy="36576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55825475"/>
              </p:ext>
            </p:extLst>
          </p:nvPr>
        </p:nvGraphicFramePr>
        <p:xfrm>
          <a:off x="457200" y="3390741"/>
          <a:ext cx="5486400" cy="109728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</a:tblGrid>
              <a:tr h="19050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00375" y="7088188"/>
            <a:ext cx="12700" cy="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6654" tIns="0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6" name="Picture 14" descr="http://i.ytimg.com/vi/uwr8qfaCu0Q/hq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3137478" cy="2470559"/>
          </a:xfrm>
          <a:prstGeom prst="roundRect">
            <a:avLst>
              <a:gd name="adj" fmla="val 4167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214282" y="2786058"/>
            <a:ext cx="4017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Интервью телеканалу «Волга»</a:t>
            </a:r>
          </a:p>
          <a:p>
            <a:r>
              <a:rPr lang="ru-RU" sz="1400" dirty="0" smtClean="0"/>
              <a:t>даёт ученица 8-го класса </a:t>
            </a:r>
            <a:r>
              <a:rPr lang="ru-RU" sz="1400" dirty="0" err="1" smtClean="0"/>
              <a:t>Фунтова</a:t>
            </a:r>
            <a:r>
              <a:rPr lang="ru-RU" sz="1400" dirty="0" smtClean="0"/>
              <a:t> Анастасия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0" name="Picture 3" descr="E:\Кружки\DSCN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5728"/>
            <a:ext cx="3733986" cy="2631372"/>
          </a:xfrm>
          <a:prstGeom prst="roundRect">
            <a:avLst>
              <a:gd name="adj" fmla="val 11111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2" descr="C:\Documents and Settings\user_r\Рабочий стол\7 класс\Наш класс\фотки\medium_SAM_1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876"/>
            <a:ext cx="3602680" cy="2702011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4643438" y="3000372"/>
            <a:ext cx="385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Школьная секция по шашкам «Белая ладья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57488" y="6357958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Посвящение в «островитяне»</a:t>
            </a:r>
            <a:endParaRPr lang="ru-RU" sz="1600" dirty="0"/>
          </a:p>
        </p:txBody>
      </p:sp>
      <p:pic>
        <p:nvPicPr>
          <p:cNvPr id="20" name="Picture 3" descr="C:\Users\Ириша\Desktop\Фото и видео\Изображение 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3314"/>
            <a:ext cx="3649298" cy="2587683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4128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nlesnaya.ru/f1/s/40/795/image/1655/768/medium_IMG_8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04"/>
            <a:ext cx="3667278" cy="2785274"/>
          </a:xfrm>
          <a:prstGeom prst="roundRect">
            <a:avLst>
              <a:gd name="adj" fmla="val 4167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7" descr="C:\Users\Ириша\Desktop\фото 2015\Фото-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714752"/>
            <a:ext cx="2173920" cy="2818401"/>
          </a:xfrm>
          <a:prstGeom prst="roundRect">
            <a:avLst>
              <a:gd name="adj" fmla="val 16667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4" descr="C:\Documents and Settings\user_r\Рабочий стол\7 класс\Наш класс\фотки\Фото1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3783364" cy="2958991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000892" y="3286124"/>
            <a:ext cx="185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Наши гости – </a:t>
            </a:r>
          </a:p>
          <a:p>
            <a:r>
              <a:rPr lang="ru-RU" sz="1600" dirty="0" smtClean="0"/>
              <a:t>баскетбольный клуб «Нижний Новгород»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43702" y="5214950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Все на матч!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3571876"/>
            <a:ext cx="371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 нас в гостях бронзовые </a:t>
            </a:r>
            <a:r>
              <a:rPr lang="ru-RU" sz="1600" dirty="0" smtClean="0"/>
              <a:t>призёры Лондонской </a:t>
            </a:r>
            <a:r>
              <a:rPr lang="ru-RU" sz="1600" dirty="0" smtClean="0"/>
              <a:t>Олимпиады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по бадминтону</a:t>
            </a:r>
          </a:p>
          <a:p>
            <a:r>
              <a:rPr lang="ru-RU" sz="1600" dirty="0" smtClean="0"/>
              <a:t>Валерия </a:t>
            </a:r>
            <a:r>
              <a:rPr lang="ru-RU" sz="1600" dirty="0"/>
              <a:t>Сорокина и Нина </a:t>
            </a:r>
            <a:r>
              <a:rPr lang="ru-RU" sz="1600" dirty="0" err="1" smtClean="0"/>
              <a:t>Вислова</a:t>
            </a:r>
            <a:r>
              <a:rPr lang="ru-RU" sz="1600" dirty="0" smtClean="0"/>
              <a:t>  </a:t>
            </a:r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568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ages\Фото-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143116"/>
            <a:ext cx="3698469" cy="2773852"/>
          </a:xfrm>
          <a:prstGeom prst="roundRect">
            <a:avLst>
              <a:gd name="adj" fmla="val 4167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098" name="Picture 2" descr="E:\Кружки\DSCN0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752"/>
            <a:ext cx="3745936" cy="2809452"/>
          </a:xfrm>
          <a:prstGeom prst="roundRect">
            <a:avLst>
              <a:gd name="adj" fmla="val 8594"/>
            </a:avLst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214283" y="571480"/>
            <a:ext cx="4357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нашей школе дети занимаются в  хореографическом кружке, посещают</a:t>
            </a:r>
          </a:p>
          <a:p>
            <a:r>
              <a:rPr lang="ru-RU" dirty="0" smtClean="0"/>
              <a:t>танцевальную школу «Империал», секцию спортивной гимнастики.</a:t>
            </a:r>
          </a:p>
          <a:p>
            <a:endParaRPr lang="ru-RU" dirty="0"/>
          </a:p>
        </p:txBody>
      </p:sp>
      <p:pic>
        <p:nvPicPr>
          <p:cNvPr id="8" name="Picture 4" descr="http://www.sanlesnaya.ru/f1/s/40/795/image/1653/590/medium_IMG_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14290"/>
            <a:ext cx="3742896" cy="2807172"/>
          </a:xfrm>
          <a:prstGeom prst="snip2Diag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5214942" y="3143248"/>
            <a:ext cx="3589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Выступление хореографического кружка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43042" y="5214950"/>
            <a:ext cx="274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Тренер по спортивным танцам</a:t>
            </a:r>
          </a:p>
          <a:p>
            <a:r>
              <a:rPr lang="ru-RU" sz="1400" dirty="0" smtClean="0"/>
              <a:t>Иванова Анастасия Игоревна.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anlesnaya.ru/f1/s/40/795/image/1653/673/medium_IMG_0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3429024" cy="248700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00100" y="357166"/>
            <a:ext cx="721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нашей школе созданы отличные условия для занятия спортом.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12" descr="http://cs628823.vk.me/v628823851/15365/ZKk5DXj2SS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785794"/>
            <a:ext cx="3388366" cy="25768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2" descr="E:\Кружки\DSCN0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929066"/>
            <a:ext cx="3333773" cy="250033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571736" y="3429000"/>
            <a:ext cx="285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Воспитанники школы самбо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59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Ириша\Desktop\фото 2015\Фото-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85728"/>
            <a:ext cx="3653701" cy="2587683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 descr="C:\Documents and Settings\user_r\Рабочий стол\Поездка в Кремль\DSCF8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648474" cy="2784360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 descr="C:\Documents and Settings\user_r\Рабочий стол\Поездка в Кремль\DSCF89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429000"/>
            <a:ext cx="3523611" cy="2784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4" descr="http://www.sanlesnaya.ru/f1/s/40/795/image/1655/512/medium_IMG_0594_1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00438"/>
            <a:ext cx="3746697" cy="2810022"/>
          </a:xfrm>
          <a:prstGeom prst="snip2Diag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642910" y="3143248"/>
            <a:ext cx="225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 Вечного огня в Кремле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6357958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Экскурсия в танковую часть </a:t>
            </a:r>
            <a:r>
              <a:rPr lang="ru-RU" sz="1400" dirty="0" err="1" smtClean="0"/>
              <a:t>п.Новосмолинский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2066" y="6357958"/>
            <a:ext cx="3498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 стен Михайло-Архангельского собора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572132" y="3000372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Щёлковских озёрах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6912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Схема 111"/>
          <p:cNvGraphicFramePr/>
          <p:nvPr>
            <p:extLst>
              <p:ext uri="{D42A27DB-BD31-4B8C-83A1-F6EECF244321}">
                <p14:modId xmlns="" xmlns:p14="http://schemas.microsoft.com/office/powerpoint/2010/main" val="1185774121"/>
              </p:ext>
            </p:extLst>
          </p:nvPr>
        </p:nvGraphicFramePr>
        <p:xfrm>
          <a:off x="0" y="219082"/>
          <a:ext cx="9144000" cy="6638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43636" y="214290"/>
            <a:ext cx="281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Наши партнёры и шефы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48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20" y="428604"/>
            <a:ext cx="70630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ТАКОВА КРАТКАЯ ИСТОРИЯ НАШЕЙ ШКОЛЫ..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                     ВПЕРЕДИ ЕЩЁ МНОГО РАБОТЫ,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НО МЫ НАДЕЕМСЯ,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                               ЧТО НАМ УДАСТСЯ УЗНАТЬ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ЕЩЁ МНОГО ИНТЕРЕСНОГО..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Фотограф в Нижнем Новгороде.Фото 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786190"/>
            <a:ext cx="3246060" cy="25639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7158" y="-553997"/>
            <a:ext cx="878684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Старинное название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Щелоковского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хутора -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Махотинский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хутор. 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Рисунок 3" descr="http://irecommend.ru.q5.r-99.com/sites/default/files/imagecache/copyright1/user-images/136095/22_1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3"/>
            <a:ext cx="2286016" cy="34290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500430" y="1000108"/>
            <a:ext cx="54292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latin typeface="Arial Narrow" pitchFamily="34" charset="0"/>
            </a:endParaRPr>
          </a:p>
          <a:p>
            <a:endParaRPr lang="ru-RU" sz="1600" b="1" dirty="0">
              <a:latin typeface="Arial Narrow" pitchFamily="34" charset="0"/>
            </a:endParaRPr>
          </a:p>
        </p:txBody>
      </p:sp>
      <p:pic>
        <p:nvPicPr>
          <p:cNvPr id="7" name="Picture 2" descr="http://icache2.rutraveller.ru/icache/u_i/r/irina_1957/al797420/977171_194x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192318"/>
            <a:ext cx="3000396" cy="252791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0" y="5143512"/>
            <a:ext cx="20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latin typeface="Arial Narrow" pitchFamily="34" charset="0"/>
              </a:rPr>
              <a:t>Доходный дом Махотина на ул. Кожевенная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714356"/>
            <a:ext cx="30003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Ветеран Отечественной войны 1812 г. А. Е. Махотин в Бородинском сражении  потерял правую руку, вместо которой потом пользовался железным крюком, привязанным ремнями к плечу. Своей искусственной рукой  А. Е. Махотин владел мастерски.</a:t>
            </a:r>
            <a:endParaRPr lang="ru-RU" sz="1600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786446" y="1142984"/>
            <a:ext cx="335755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11 мая 1827 года Махотин  вступил в должность полицмейстера Н.Новгорода.  И вскоре о новом полицмейстере заговорили в округе - кто с уважением, а кто и со страхом.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Доходный дом полицмейстера Махотина в Нижнем Новгороде был построен в 1820-х годах архитектором И. Е. Ефимовым.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Говорят, А. Е. Махотин  был большим взяточником и дом был построен именно на средства от приношений.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 середине XIX века этот дом был продан и стал Доходным домом купцов Фроловых. В настоящее время здание принадлежит компании «Сирокко».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388" y="2214554"/>
            <a:ext cx="24288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b="1" i="1" dirty="0" smtClean="0">
              <a:solidFill>
                <a:prstClr val="black"/>
              </a:solidFill>
            </a:endParaRPr>
          </a:p>
          <a:p>
            <a:pPr lvl="0"/>
            <a:endParaRPr lang="ru-RU" sz="1400" b="1" i="1" dirty="0" smtClean="0">
              <a:solidFill>
                <a:prstClr val="black"/>
              </a:solidFill>
            </a:endParaRPr>
          </a:p>
          <a:p>
            <a:pPr lvl="0"/>
            <a:endParaRPr lang="ru-RU" sz="1400" b="1" i="1" dirty="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817" y="260648"/>
            <a:ext cx="4247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+mj-lt"/>
              </a:rPr>
              <a:t> 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03056"/>
            <a:ext cx="3675828" cy="31688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3479" y="3789040"/>
            <a:ext cx="3930126" cy="24482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923" t="6308" r="4375" b="7281"/>
          <a:stretch>
            <a:fillRect/>
          </a:stretch>
        </p:blipFill>
        <p:spPr bwMode="auto">
          <a:xfrm>
            <a:off x="395536" y="2708920"/>
            <a:ext cx="4176464" cy="30772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28596" y="714356"/>
            <a:ext cx="42862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+mn-ea"/>
                <a:cs typeface="Times New Roman" pitchFamily="18" charset="0"/>
              </a:rPr>
              <a:t>Впоследствии  в 1870 хутор был приобретен бакалейщиком Щелоковым, владельцем сахарного завода, отсюда  и название Сахарный дол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+mn-ea"/>
                <a:cs typeface="Arial" pitchFamily="34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517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cache2.rutraveller.ru/icache/place/1/241/032/124132_603x354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4102746" cy="27860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131972" y="44425"/>
            <a:ext cx="50120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3074" name="Picture 2" descr="http://photo.qip.ru/photo/svechkann.fotoplenka/140038660/xlarge/140476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3784707"/>
            <a:ext cx="4143404" cy="281862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2428860" y="2428868"/>
            <a:ext cx="2954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u="sng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пересечении улиц Варварской и Пискунова</a:t>
            </a:r>
            <a:endParaRPr lang="ru-RU" sz="1400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14282" y="131698"/>
            <a:ext cx="45017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Зажиточная жительница города К.И. Ильина приобрела участок на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пересечении улиц Варварской и Пискунова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после чего начала на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нем строительство большой деревянной усадьбы.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Дом представляет собой классическое здание с мезонином под капителями. Усадьбы такого образца строились в то время по всей России. В 1876 году дом выкупил купец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М.Ф.Щелоков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643438" y="4143380"/>
            <a:ext cx="40719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 пересечении Студеной и </a:t>
            </a:r>
            <a:r>
              <a:rPr kumimoji="0" lang="ru-RU" sz="1400" b="0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Звездинки</a:t>
            </a: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можно увидеть комплекс старинных усадебных построек (дома №№ 10, 10 А и 10 Б). В 1871 г. усадебное место находилось во владении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А.А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Знаменской. В апреле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1879г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усадьбу приобрел купец первой гильдии, потомственный почетный гражданин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М.Ф.Щелоков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6286520"/>
            <a:ext cx="1750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Фото  начала 20 века.</a:t>
            </a:r>
            <a:endParaRPr lang="ru-RU" sz="1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3500438"/>
            <a:ext cx="3816330" cy="2713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00306"/>
            <a:ext cx="3960440" cy="2786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" y="357167"/>
            <a:ext cx="3571899" cy="2516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4612" y="3000372"/>
            <a:ext cx="1002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дом № 10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28926" y="6286520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дом № 10 а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72396" y="5572140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дом № 10 б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43570" y="5929330"/>
            <a:ext cx="246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Католический приход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500042"/>
            <a:ext cx="3163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 трёх зданий, составлявших усадьбу Щёлокова, только одно сохранилось в хорошем состоянии. Сейчас в нём располагается католический приход. Остальные – жилые дома.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2202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.Н. Смирнов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4572009"/>
            <a:ext cx="1357322" cy="1737312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143768" y="3143248"/>
            <a:ext cx="178591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СМИРНОВ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Дмитрий Николаевич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(12(25).04. 1891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1980 год).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нижегородский историк-краевед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923" t="6308" r="4375" b="7281"/>
          <a:stretch>
            <a:fillRect/>
          </a:stretch>
        </p:blipFill>
        <p:spPr bwMode="auto">
          <a:xfrm>
            <a:off x="2928926" y="214290"/>
            <a:ext cx="3161331" cy="2125704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7" y="311811"/>
            <a:ext cx="1311707" cy="1586495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643042" y="214290"/>
            <a:ext cx="2027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Чапин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Степан</a:t>
            </a:r>
          </a:p>
          <a:p>
            <a:r>
              <a:rPr lang="ru-RU" sz="1400" dirty="0" smtClean="0"/>
              <a:t>Михайлович</a:t>
            </a:r>
            <a:endParaRPr lang="ru-RU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5085184"/>
            <a:ext cx="1285884" cy="151102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571604" y="5786454"/>
            <a:ext cx="1095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Дмитриев </a:t>
            </a:r>
          </a:p>
          <a:p>
            <a:r>
              <a:rPr lang="ru-RU" sz="1400" dirty="0" smtClean="0"/>
              <a:t>Максим </a:t>
            </a:r>
          </a:p>
          <a:p>
            <a:r>
              <a:rPr lang="ru-RU" sz="1400" dirty="0" smtClean="0"/>
              <a:t>Петрович</a:t>
            </a:r>
            <a:endParaRPr lang="ru-RU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7" y="2353877"/>
            <a:ext cx="1285885" cy="1578742"/>
          </a:xfrm>
          <a:prstGeom prst="ellipse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42844" y="3848420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</a:t>
            </a:r>
            <a:r>
              <a:rPr lang="ru-RU" sz="1400" dirty="0" smtClean="0"/>
              <a:t>Алексеев       Василий </a:t>
            </a:r>
          </a:p>
          <a:p>
            <a:r>
              <a:rPr lang="ru-RU" sz="1400" dirty="0" smtClean="0"/>
              <a:t>Иванович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000892" y="285728"/>
            <a:ext cx="178595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Щёлок</a:t>
            </a:r>
          </a:p>
          <a:p>
            <a:r>
              <a:rPr lang="ru-RU" dirty="0" smtClean="0"/>
              <a:t>Дмитрий </a:t>
            </a:r>
          </a:p>
          <a:p>
            <a:r>
              <a:rPr lang="ru-RU" dirty="0" smtClean="0"/>
              <a:t>Фёдорович</a:t>
            </a:r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71736" y="2500306"/>
            <a:ext cx="421481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 мнению нижегородского краеведа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д.и.н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Дмитрия Николаевича Смирнова в начале XX в. близ Мызы и Марьиной рощи возникла небольшая толстовская колония, организованной земским статистиком 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Д.Ф. Щёлоком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Именно благодаря ее существованию появился современный известный нам топоним «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Щёлоковский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хутор»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Кроме Д.Ф. Щёлока в колонии,  принимали участие известный фотограф М.П.Дмитриев, брандмейстер (начальник пожарной охраны Н.Новгорода)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С.М.Чапин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и директор Нижегородского коммерческого училища В.И.Алексеев, учеником которого по училищу был сам Д.Н.Смирнов.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Но достоверной информации о существовании этой толстовской колонии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 удалось найти ни в официальных источниках, ни в личных архивах.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442" t="5948" r="3981" b="7280"/>
          <a:stretch>
            <a:fillRect/>
          </a:stretch>
        </p:blipFill>
        <p:spPr bwMode="auto">
          <a:xfrm>
            <a:off x="357158" y="368200"/>
            <a:ext cx="3214710" cy="26489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 descr="http://pro-nn.org/uploads/6011b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62" y="477530"/>
            <a:ext cx="3533001" cy="2539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Рисунок 3" descr="http://pro-nn.org/uploads/6012b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44827"/>
            <a:ext cx="365265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62" y="3861048"/>
            <a:ext cx="3435841" cy="25563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3143248"/>
            <a:ext cx="8692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конца 80-х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годов 19 в.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у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Щёлоковского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хутора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городские власти стали продавать участки под дачи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3777</TotalTime>
  <Words>2124</Words>
  <Application>Microsoft Office PowerPoint</Application>
  <PresentationFormat>Экран (4:3)</PresentationFormat>
  <Paragraphs>308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Аптека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Санаторно-лесная школа</dc:title>
  <dc:creator>Customer</dc:creator>
  <cp:lastModifiedBy>крот</cp:lastModifiedBy>
  <cp:revision>393</cp:revision>
  <dcterms:created xsi:type="dcterms:W3CDTF">2015-05-04T23:23:02Z</dcterms:created>
  <dcterms:modified xsi:type="dcterms:W3CDTF">2016-03-11T10:54:36Z</dcterms:modified>
</cp:coreProperties>
</file>