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7"/>
  </p:notesMasterIdLst>
  <p:sldIdLst>
    <p:sldId id="256" r:id="rId2"/>
    <p:sldId id="263" r:id="rId3"/>
    <p:sldId id="314" r:id="rId4"/>
    <p:sldId id="277" r:id="rId5"/>
    <p:sldId id="279" r:id="rId6"/>
    <p:sldId id="308" r:id="rId7"/>
    <p:sldId id="307" r:id="rId8"/>
    <p:sldId id="310" r:id="rId9"/>
    <p:sldId id="311" r:id="rId10"/>
    <p:sldId id="312" r:id="rId11"/>
    <p:sldId id="309" r:id="rId12"/>
    <p:sldId id="313" r:id="rId13"/>
    <p:sldId id="316" r:id="rId14"/>
    <p:sldId id="315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izerinka" initials="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7E0021"/>
    <a:srgbClr val="FFCCFF"/>
    <a:srgbClr val="CC99FF"/>
    <a:srgbClr val="6666FF"/>
    <a:srgbClr val="80008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4566" autoAdjust="0"/>
  </p:normalViewPr>
  <p:slideViewPr>
    <p:cSldViewPr snapToGrid="0">
      <p:cViewPr varScale="1">
        <p:scale>
          <a:sx n="86" d="100"/>
          <a:sy n="86" d="100"/>
        </p:scale>
        <p:origin x="23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9 мес. 2022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21.2</c:v>
                </c:pt>
                <c:pt idx="1">
                  <c:v>19.5</c:v>
                </c:pt>
                <c:pt idx="2">
                  <c:v>16.7</c:v>
                </c:pt>
                <c:pt idx="3">
                  <c:v>15</c:v>
                </c:pt>
                <c:pt idx="4">
                  <c:v>10.4</c:v>
                </c:pt>
                <c:pt idx="5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F-4E67-9FBD-3332E7FCBA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Липецкая область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9 мес. 2022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12.37</c:v>
                </c:pt>
                <c:pt idx="1">
                  <c:v>10.64</c:v>
                </c:pt>
                <c:pt idx="2">
                  <c:v>11.65</c:v>
                </c:pt>
                <c:pt idx="3">
                  <c:v>8.0399999999999991</c:v>
                </c:pt>
                <c:pt idx="4">
                  <c:v>8.6</c:v>
                </c:pt>
                <c:pt idx="5">
                  <c:v>6.2</c:v>
                </c:pt>
                <c:pt idx="6">
                  <c:v>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F-4E67-9FBD-3332E7FCBA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4384735"/>
        <c:axId val="664371839"/>
      </c:barChart>
      <c:catAx>
        <c:axId val="66438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ru-RU"/>
          </a:p>
        </c:txPr>
        <c:crossAx val="664371839"/>
        <c:crosses val="autoZero"/>
        <c:auto val="1"/>
        <c:lblAlgn val="ctr"/>
        <c:lblOffset val="100"/>
        <c:noMultiLvlLbl val="0"/>
      </c:catAx>
      <c:valAx>
        <c:axId val="6643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ru-RU"/>
          </a:p>
        </c:txPr>
        <c:crossAx val="66438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40351798700608E-2"/>
          <c:y val="8.2954451069116072E-2"/>
          <c:w val="0.92164728556947217"/>
          <c:h val="0.73804382832554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-10</c:v>
                </c:pt>
                <c:pt idx="1">
                  <c:v>-8</c:v>
                </c:pt>
                <c:pt idx="2">
                  <c:v>-14</c:v>
                </c:pt>
                <c:pt idx="3">
                  <c:v>-10</c:v>
                </c:pt>
                <c:pt idx="4">
                  <c:v>-31</c:v>
                </c:pt>
                <c:pt idx="5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E-479B-9446-18827FDDBD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Липецкая область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-17.2</c:v>
                </c:pt>
                <c:pt idx="1">
                  <c:v>-14</c:v>
                </c:pt>
                <c:pt idx="2">
                  <c:v>-9.5</c:v>
                </c:pt>
                <c:pt idx="3">
                  <c:v>-31</c:v>
                </c:pt>
                <c:pt idx="4">
                  <c:v>7</c:v>
                </c:pt>
                <c:pt idx="5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E-479B-9446-18827FDDBD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23583791"/>
        <c:axId val="823569647"/>
      </c:barChart>
      <c:catAx>
        <c:axId val="82358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569647"/>
        <c:crosses val="autoZero"/>
        <c:auto val="1"/>
        <c:lblAlgn val="ctr"/>
        <c:lblOffset val="100"/>
        <c:noMultiLvlLbl val="0"/>
      </c:catAx>
      <c:valAx>
        <c:axId val="82356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ru-RU"/>
          </a:p>
        </c:txPr>
        <c:crossAx val="82358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39647978967393"/>
          <c:y val="0.8563334695181759"/>
          <c:w val="0.39653954139856556"/>
          <c:h val="9.8703070792879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b="0" dirty="0" smtClean="0">
                <a:latin typeface="Constantia" panose="02030602050306030303" pitchFamily="18" charset="0"/>
              </a:rPr>
              <a:t>на 100 тыс. населения</a:t>
            </a:r>
            <a:endParaRPr lang="ru-RU" b="0" dirty="0">
              <a:latin typeface="Constantia" panose="02030602050306030303" pitchFamily="18" charset="0"/>
            </a:endParaRPr>
          </a:p>
        </c:rich>
      </c:tx>
      <c:layout>
        <c:manualLayout>
          <c:xMode val="edge"/>
          <c:yMode val="edge"/>
          <c:x val="0.60085260828984688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9 мес. 2022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9.34</c:v>
                </c:pt>
                <c:pt idx="1">
                  <c:v>6.23</c:v>
                </c:pt>
                <c:pt idx="2">
                  <c:v>8.09</c:v>
                </c:pt>
                <c:pt idx="3">
                  <c:v>7.78</c:v>
                </c:pt>
                <c:pt idx="4">
                  <c:v>5.53</c:v>
                </c:pt>
                <c:pt idx="5">
                  <c:v>3.81</c:v>
                </c:pt>
                <c:pt idx="6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7-409A-BE81-2871FAEDE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8320735"/>
        <c:axId val="668323647"/>
      </c:barChart>
      <c:catAx>
        <c:axId val="66832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ru-RU"/>
          </a:p>
        </c:txPr>
        <c:crossAx val="668323647"/>
        <c:crosses val="autoZero"/>
        <c:auto val="1"/>
        <c:lblAlgn val="ctr"/>
        <c:lblOffset val="100"/>
        <c:noMultiLvlLbl val="0"/>
      </c:catAx>
      <c:valAx>
        <c:axId val="66832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ru-RU"/>
          </a:p>
        </c:txPr>
        <c:crossAx val="66832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0.67822</cdr:x>
      <cdr:y>0</cdr:y>
    </cdr:from>
    <cdr:to>
      <cdr:x>0.80528</cdr:x>
      <cdr:y>0.44093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80759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rPr>
            <a:t>на 100 тыс. населения</a:t>
          </a:r>
          <a:endParaRPr lang="ru-RU" sz="1600" dirty="0">
            <a:solidFill>
              <a:schemeClr val="tx2">
                <a:lumMod val="75000"/>
              </a:schemeClr>
            </a:solidFill>
            <a:latin typeface="Constantia" panose="020306020503060303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0.06436</cdr:x>
      <cdr:y>0</cdr:y>
    </cdr:from>
    <cdr:to>
      <cdr:x>0.19142</cdr:x>
      <cdr:y>0.36341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137" y="0"/>
          <a:ext cx="914400" cy="1106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rPr>
            <a:t>2016/2015</a:t>
          </a:r>
          <a:endParaRPr lang="ru-RU" sz="1400" dirty="0">
            <a:solidFill>
              <a:schemeClr val="tx2">
                <a:lumMod val="75000"/>
              </a:schemeClr>
            </a:solidFill>
            <a:latin typeface="Constantia" panose="02030602050306030303" pitchFamily="18" charset="0"/>
          </a:endParaRPr>
        </a:p>
      </cdr:txBody>
    </cdr:sp>
  </cdr:relSizeAnchor>
  <cdr:relSizeAnchor xmlns:cdr="http://schemas.openxmlformats.org/drawingml/2006/chartDrawing">
    <cdr:from>
      <cdr:x>0.22277</cdr:x>
      <cdr:y>0</cdr:y>
    </cdr:from>
    <cdr:to>
      <cdr:x>0.34983</cdr:x>
      <cdr:y>0.36341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3168" y="0"/>
          <a:ext cx="914400" cy="1106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rPr>
            <a:t>2017/2016</a:t>
          </a:r>
          <a:endParaRPr lang="ru-RU" sz="1400" dirty="0">
            <a:solidFill>
              <a:schemeClr val="tx2">
                <a:lumMod val="75000"/>
              </a:schemeClr>
            </a:solidFill>
            <a:latin typeface="Constantia" panose="02030602050306030303" pitchFamily="18" charset="0"/>
          </a:endParaRPr>
        </a:p>
      </cdr:txBody>
    </cdr:sp>
  </cdr:relSizeAnchor>
  <cdr:relSizeAnchor xmlns:cdr="http://schemas.openxmlformats.org/drawingml/2006/chartDrawing">
    <cdr:from>
      <cdr:x>0.38779</cdr:x>
      <cdr:y>0</cdr:y>
    </cdr:from>
    <cdr:to>
      <cdr:x>0.51485</cdr:x>
      <cdr:y>0.36341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90701" y="-3811979"/>
          <a:ext cx="914400" cy="1106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rPr>
            <a:t>2018/2017</a:t>
          </a:r>
          <a:endParaRPr lang="ru-RU" sz="1400" dirty="0">
            <a:solidFill>
              <a:schemeClr val="tx2">
                <a:lumMod val="75000"/>
              </a:schemeClr>
            </a:solidFill>
            <a:latin typeface="Constantia" panose="02030602050306030303" pitchFamily="18" charset="0"/>
          </a:endParaRPr>
        </a:p>
      </cdr:txBody>
    </cdr:sp>
  </cdr:relSizeAnchor>
  <cdr:relSizeAnchor xmlns:cdr="http://schemas.openxmlformats.org/drawingml/2006/chartDrawing">
    <cdr:from>
      <cdr:x>0.5396</cdr:x>
      <cdr:y>0</cdr:y>
    </cdr:from>
    <cdr:to>
      <cdr:x>0.66667</cdr:x>
      <cdr:y>0.30019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8323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rPr>
            <a:t>2019/2018</a:t>
          </a:r>
          <a:endParaRPr lang="ru-RU" sz="1400" dirty="0">
            <a:solidFill>
              <a:schemeClr val="tx2">
                <a:lumMod val="75000"/>
              </a:schemeClr>
            </a:solidFill>
            <a:latin typeface="Constantia" panose="02030602050306030303" pitchFamily="18" charset="0"/>
          </a:endParaRPr>
        </a:p>
      </cdr:txBody>
    </cdr:sp>
  </cdr:relSizeAnchor>
  <cdr:relSizeAnchor xmlns:cdr="http://schemas.openxmlformats.org/drawingml/2006/chartDrawing">
    <cdr:from>
      <cdr:x>0.68152</cdr:x>
      <cdr:y>0</cdr:y>
    </cdr:from>
    <cdr:to>
      <cdr:x>0.81353</cdr:x>
      <cdr:y>0.30019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04508" y="0"/>
          <a:ext cx="9500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rPr>
            <a:t>2020/2019</a:t>
          </a:r>
          <a:endParaRPr lang="ru-RU" sz="1400" dirty="0">
            <a:solidFill>
              <a:schemeClr val="tx2">
                <a:lumMod val="75000"/>
              </a:schemeClr>
            </a:solidFill>
            <a:latin typeface="Constantia" panose="02030602050306030303" pitchFamily="18" charset="0"/>
          </a:endParaRPr>
        </a:p>
      </cdr:txBody>
    </cdr:sp>
  </cdr:relSizeAnchor>
  <cdr:relSizeAnchor xmlns:cdr="http://schemas.openxmlformats.org/drawingml/2006/chartDrawing">
    <cdr:from>
      <cdr:x>0.84323</cdr:x>
      <cdr:y>0</cdr:y>
    </cdr:from>
    <cdr:to>
      <cdr:x>0.9703</cdr:x>
      <cdr:y>0.30019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68289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rPr>
            <a:t>2021/2020</a:t>
          </a:r>
          <a:endParaRPr lang="ru-RU" sz="1400" dirty="0">
            <a:solidFill>
              <a:schemeClr val="tx2">
                <a:lumMod val="75000"/>
              </a:schemeClr>
            </a:solidFill>
            <a:latin typeface="Constantia" panose="020306020503060303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4E05-CD27-8A49-8389-0E72C158EC5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5179-1435-3249-8564-2D4E91E52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5179-1435-3249-8564-2D4E91E5286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23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123">
              <a:spcBef>
                <a:spcPct val="0"/>
              </a:spcBef>
            </a:pPr>
            <a:r>
              <a:rPr lang="ru-RU" altLang="ru-RU" dirty="0" smtClean="0"/>
              <a:t>	</a:t>
            </a:r>
            <a:r>
              <a:rPr lang="ru-RU" altLang="ru-RU" sz="1600" dirty="0"/>
              <a:t>За отчетный период 9-ти месяцев 2022 года наблюдается рост заболеваемости гонореей в сравнении с аналогичным периодом 2021 года – на 50%. Активное выявление гонорейной инфекции составило более 70%, в основном, врачами-акушерами-гинекологами, а также при обследовании контактных лиц</a:t>
            </a:r>
            <a:r>
              <a:rPr lang="ru-RU" altLang="ru-RU" sz="1600" dirty="0" smtClean="0"/>
              <a:t>.</a:t>
            </a:r>
          </a:p>
          <a:p>
            <a:pPr marL="0" marR="0" lvl="0" indent="0" algn="l" defTabSz="4571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 smtClean="0"/>
              <a:t>Рост заболеваемости гонореей, вероятно, связан с приобретением штаммами гонококка, циркулирующими на территории Липецкой области, множественной лекарственной устойчивости на фоне широкого использования антибиотиков в период борьбы с пандемией КОВИД-19. </a:t>
            </a:r>
          </a:p>
          <a:p>
            <a:pPr defTabSz="457123">
              <a:spcBef>
                <a:spcPct val="0"/>
              </a:spcBef>
            </a:pPr>
            <a:endParaRPr lang="ru-RU" altLang="ru-RU" sz="1600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4" indent="-28570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06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28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50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73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295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18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40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8AE3B4-86E0-4E6A-908C-8ED194C6614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7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5179-1435-3249-8564-2D4E91E528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16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123">
              <a:spcBef>
                <a:spcPct val="0"/>
              </a:spcBef>
            </a:pPr>
            <a:r>
              <a:rPr lang="ru-RU" dirty="0"/>
              <a:t>	</a:t>
            </a:r>
            <a:endParaRPr lang="ru-RU" altLang="ru-RU" sz="1300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4" indent="-28570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06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28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50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73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295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18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40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8AE3B4-86E0-4E6A-908C-8ED194C6614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41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65179-1435-3249-8564-2D4E91E5286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14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65179-1435-3249-8564-2D4E91E5286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2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5179-1435-3249-8564-2D4E91E5286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8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5179-1435-3249-8564-2D4E91E5286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65179-1435-3249-8564-2D4E91E5286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656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5179-1435-3249-8564-2D4E91E528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5179-1435-3249-8564-2D4E91E528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4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5179-1435-3249-8564-2D4E91E528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6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5179-1435-3249-8564-2D4E91E5286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4" indent="-28570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06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28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50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73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295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18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40" indent="-2285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73D2C6-3915-4997-89C8-4BD6E1BF56A4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45">
              <a:spcBef>
                <a:spcPct val="0"/>
              </a:spcBef>
              <a:defRPr/>
            </a:pPr>
            <a:r>
              <a:rPr lang="ru-RU" dirty="0"/>
              <a:t>	</a:t>
            </a:r>
            <a:r>
              <a:rPr lang="ru-RU" sz="1600" dirty="0"/>
              <a:t>За последние 10 лет впервые зарегистрирован рост заболеваемости инфекциями, передаваемыми половым путем: за 9 месяцев 2022 года увеличение составило 7,6% по всем нозологическим формам в сравнении с аналогичным периодом прошлого года (77,5 на 100 тыс. населения против 72,0 на 100 тыс. населения), при этом наблюдается снижение заболеваемости трихомониазом на 9,46% и незначительное снижение заболеваемости хламидиозом. </a:t>
            </a:r>
          </a:p>
        </p:txBody>
      </p:sp>
    </p:spTree>
    <p:extLst>
      <p:ext uri="{BB962C8B-B14F-4D97-AF65-F5344CB8AC3E}">
        <p14:creationId xmlns:p14="http://schemas.microsoft.com/office/powerpoint/2010/main" val="38460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1500" dirty="0"/>
              <a:t>С 2016 года заболеваемость сифилисом в Липецкой области регистрировалась ниже показателя по Российской Федерации и ЦФО. При этом в соответствии с общероссийским показателем до </a:t>
            </a:r>
            <a:r>
              <a:rPr lang="ru-RU" sz="1500" dirty="0" smtClean="0"/>
              <a:t>2020 </a:t>
            </a:r>
            <a:r>
              <a:rPr lang="ru-RU" sz="1500" dirty="0"/>
              <a:t>года прослеживалось замедление темпов снижения заболеваемости с 17,5% до 7%.</a:t>
            </a:r>
          </a:p>
          <a:p>
            <a:r>
              <a:rPr lang="ru-RU" sz="1500" dirty="0"/>
              <a:t>	За 9 месяцев 2022 года зарегистрировано 95 случаев сифилиса, что составило 8,4 случая на 100 тыс. населения, в сравнении с аналогичным периодом 2021 года рост составил 68,3%.</a:t>
            </a:r>
          </a:p>
          <a:p>
            <a:r>
              <a:rPr lang="ru-RU" sz="1500" dirty="0"/>
              <a:t>Наиболее часто инфекция регистрировалась у лиц в возрасте: 40 лет и старше – 73,7%, 18-39 лет – 26,3%.</a:t>
            </a:r>
          </a:p>
          <a:p>
            <a:r>
              <a:rPr lang="ru-RU" sz="1500" dirty="0"/>
              <a:t>В общей структуре заболеваемости сифилисом доля мужского населения составила 51,6% случаев, женщин – 48,4%.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B3AB0-6806-4537-97BF-2E046FAC912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3009-7C20-4C68-95C0-CD34EF8B6D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BEB31-4786-4386-A777-00D1BFDE7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368" y="2404534"/>
            <a:ext cx="8377317" cy="16463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Профилактика инфекций, передаваемых половым путем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87686"/>
            <a:ext cx="6400800" cy="1752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2500"/>
          </a:bodyPr>
          <a:lstStyle/>
          <a:p>
            <a:pPr algn="l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rgbClr val="800000"/>
                </a:solidFill>
                <a:latin typeface="Constantia" pitchFamily="18" charset="0"/>
                <a:cs typeface="Arial" pitchFamily="34" charset="0"/>
              </a:rPr>
              <a:t>Дорошева С.В.</a:t>
            </a:r>
          </a:p>
          <a:p>
            <a:pPr algn="l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rgbClr val="800000"/>
                </a:solidFill>
                <a:latin typeface="Constantia" pitchFamily="18" charset="0"/>
                <a:cs typeface="Arial" pitchFamily="34" charset="0"/>
              </a:rPr>
              <a:t>главный </a:t>
            </a:r>
            <a:r>
              <a:rPr lang="ru-RU" sz="2400" dirty="0">
                <a:solidFill>
                  <a:srgbClr val="800000"/>
                </a:solidFill>
                <a:latin typeface="Constantia" pitchFamily="18" charset="0"/>
                <a:cs typeface="Arial" pitchFamily="34" charset="0"/>
              </a:rPr>
              <a:t>внештатный специалист управления здравоохранения Липецкой области по </a:t>
            </a:r>
            <a:r>
              <a:rPr lang="ru-RU" sz="2400" dirty="0" err="1">
                <a:solidFill>
                  <a:srgbClr val="800000"/>
                </a:solidFill>
                <a:latin typeface="Constantia" pitchFamily="18" charset="0"/>
                <a:cs typeface="Arial" pitchFamily="34" charset="0"/>
              </a:rPr>
              <a:t>дерматовенерологии</a:t>
            </a:r>
            <a:r>
              <a:rPr lang="ru-RU" sz="2400" dirty="0">
                <a:solidFill>
                  <a:srgbClr val="800000"/>
                </a:solidFill>
                <a:latin typeface="Constantia" pitchFamily="18" charset="0"/>
                <a:cs typeface="Arial" pitchFamily="34" charset="0"/>
              </a:rPr>
              <a:t> и </a:t>
            </a:r>
            <a:r>
              <a:rPr lang="ru-RU" sz="2400" dirty="0" smtClean="0">
                <a:solidFill>
                  <a:srgbClr val="800000"/>
                </a:solidFill>
                <a:latin typeface="Constantia" pitchFamily="18" charset="0"/>
                <a:cs typeface="Arial" pitchFamily="34" charset="0"/>
              </a:rPr>
              <a:t>косметологии</a:t>
            </a:r>
            <a:endParaRPr lang="ru-RU" sz="2400" dirty="0">
              <a:solidFill>
                <a:srgbClr val="800000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6286" y="217714"/>
            <a:ext cx="7837714" cy="486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US" sz="2600" dirty="0" err="1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Государственное</a:t>
            </a:r>
            <a:r>
              <a:rPr lang="en-US" sz="2600" dirty="0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учреждение</a:t>
            </a:r>
            <a:r>
              <a:rPr lang="ru-RU" sz="2600" dirty="0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здравоохранения</a:t>
            </a:r>
            <a:endParaRPr lang="en-US" sz="2600" dirty="0">
              <a:solidFill>
                <a:srgbClr val="7E0021"/>
              </a:solidFill>
              <a:latin typeface="Constantia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4344" y="696464"/>
            <a:ext cx="7532914" cy="8925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«</a:t>
            </a:r>
            <a:r>
              <a:rPr lang="en-US" sz="2600" dirty="0" err="1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Областной</a:t>
            </a:r>
            <a:r>
              <a:rPr lang="en-US" sz="2600" dirty="0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кожно-венерологический</a:t>
            </a:r>
            <a:r>
              <a:rPr lang="en-US" sz="2600" dirty="0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диспансер</a:t>
            </a:r>
            <a:r>
              <a:rPr lang="ru-RU" sz="2600" dirty="0" smtClean="0">
                <a:solidFill>
                  <a:srgbClr val="7E0021"/>
                </a:solidFill>
                <a:latin typeface="Constantia" pitchFamily="18" charset="0"/>
                <a:ea typeface="Arial Unicode MS"/>
                <a:cs typeface="Arial" pitchFamily="34" charset="0"/>
              </a:rPr>
              <a:t>»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38934" y="5665462"/>
            <a:ext cx="1600759" cy="531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Constantia" pitchFamily="18" charset="0"/>
                <a:cs typeface="Arial" pitchFamily="34" charset="0"/>
              </a:rPr>
              <a:t>2022 г</a:t>
            </a:r>
            <a:r>
              <a:rPr lang="en-US" sz="2800" dirty="0" err="1" smtClean="0">
                <a:solidFill>
                  <a:srgbClr val="800000"/>
                </a:solidFill>
                <a:latin typeface="Constantia" pitchFamily="18" charset="0"/>
                <a:cs typeface="Arial" pitchFamily="34" charset="0"/>
              </a:rPr>
              <a:t>од</a:t>
            </a:r>
            <a:endParaRPr lang="en-US" sz="2800" dirty="0">
              <a:solidFill>
                <a:srgbClr val="800000"/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3240" y="257694"/>
            <a:ext cx="9144000" cy="838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E0021"/>
                </a:solidFill>
                <a:latin typeface="Constantia" pitchFamily="18" charset="0"/>
              </a:rPr>
              <a:t>Заболеваемость гонореей</a:t>
            </a:r>
            <a:br>
              <a:rPr lang="ru-RU" sz="2800" dirty="0" smtClean="0">
                <a:solidFill>
                  <a:srgbClr val="7E002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rgbClr val="7E0021"/>
                </a:solidFill>
                <a:latin typeface="Constantia" pitchFamily="18" charset="0"/>
              </a:rPr>
              <a:t>в Липецкой области</a:t>
            </a:r>
            <a:endParaRPr lang="ru-RU" sz="2800" dirty="0">
              <a:solidFill>
                <a:srgbClr val="7E0021"/>
              </a:solidFill>
              <a:latin typeface="Constantia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641267" y="1575129"/>
          <a:ext cx="8075221" cy="481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50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80804" y="-152400"/>
            <a:ext cx="6447501" cy="8855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E0021"/>
                </a:solidFill>
                <a:latin typeface="Constantia" pitchFamily="18" charset="0"/>
              </a:rPr>
              <a:t>Профилактика ИППП</a:t>
            </a:r>
            <a:endParaRPr lang="ru-RU" sz="3600" dirty="0">
              <a:solidFill>
                <a:srgbClr val="7E002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009" y="1271855"/>
            <a:ext cx="883599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	Одним </a:t>
            </a: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из самых эффективных методов защиты от </a:t>
            </a:r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ИППП </a:t>
            </a: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являются презервативы при условии их правильного и систематического применения. Презервативы, несмотря на высокую эффективность, не защищают от ИППП, вызывающих </a:t>
            </a:r>
            <a:r>
              <a:rPr lang="ru-RU" sz="1700" dirty="0" err="1">
                <a:solidFill>
                  <a:srgbClr val="002060"/>
                </a:solidFill>
                <a:latin typeface="Constantia" panose="02030602050306030303" pitchFamily="18" charset="0"/>
              </a:rPr>
              <a:t>экстрагенитальные</a:t>
            </a: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 язвенные поражения (т.е. от сифилиса или генитального герпеса). </a:t>
            </a:r>
            <a:endParaRPr lang="ru-RU" sz="17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	Против </a:t>
            </a: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двух вирусных ИППП — гепатита B и ВПЧ — имеются безопасные и высокоэффективные вакцины. Их появление стало важным шагом вперед в области профилактики ИППП. По состоянию на конец 2020 г. вакцина против ВПЧ применялась в рамках программ плановой иммунизации в 111 </a:t>
            </a:r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странах.</a:t>
            </a:r>
            <a:endParaRPr lang="ru-RU" sz="17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	Достигнуты </a:t>
            </a: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существенные успехи в разработке вакцин против генитального герпеса и ВИЧ, и ряд вакцин-кандидатов уже находятся на ранних этапах клинических исследований. Появляется все больше данных о том, что вакцина для профилактики менингита (</a:t>
            </a:r>
            <a:r>
              <a:rPr lang="ru-RU" sz="1700" dirty="0" err="1">
                <a:solidFill>
                  <a:srgbClr val="002060"/>
                </a:solidFill>
                <a:latin typeface="Constantia" panose="02030602050306030303" pitchFamily="18" charset="0"/>
              </a:rPr>
              <a:t>MenB</a:t>
            </a: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) может одновременно защищать от гонореи. Для разработки вакцин против хламидиоза, гонореи, сифилиса и трихомониаза требуются дополнительные исследования.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	К мерам профилактики ИППП относится также обеспечение эффективного </a:t>
            </a: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лечения </a:t>
            </a:r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обоих партнеров, предотвращение осложнений и дальнейшего распространения инфекций. </a:t>
            </a: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Продолжаются исследования, призванные оценить преимущества и потенциальную безопасность средств до- и </a:t>
            </a:r>
            <a:r>
              <a:rPr lang="ru-RU" sz="1700" dirty="0" err="1">
                <a:solidFill>
                  <a:srgbClr val="002060"/>
                </a:solidFill>
                <a:latin typeface="Constantia" panose="02030602050306030303" pitchFamily="18" charset="0"/>
              </a:rPr>
              <a:t>постконтактной</a:t>
            </a: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 профилактики ИППП с учетом фактора устойчивости к противомикробным </a:t>
            </a:r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препаратам.</a:t>
            </a:r>
            <a:endParaRPr lang="ru-RU" sz="1700" b="0" i="0" u="none" strike="noStrike" dirty="0">
              <a:solidFill>
                <a:srgbClr val="00206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1282" y="281445"/>
            <a:ext cx="7695211" cy="838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7E0021"/>
                </a:solidFill>
                <a:latin typeface="Constantia" pitchFamily="18" charset="0"/>
              </a:rPr>
              <a:t>Глобальные стратегии сектора </a:t>
            </a:r>
            <a: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  <a:t>здравоохранения ВОЗ</a:t>
            </a:r>
            <a:b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  <a:t>по </a:t>
            </a:r>
            <a:r>
              <a:rPr lang="ru-RU" sz="2400" dirty="0">
                <a:solidFill>
                  <a:srgbClr val="7E0021"/>
                </a:solidFill>
                <a:latin typeface="Constantia" pitchFamily="18" charset="0"/>
              </a:rPr>
              <a:t>ВИЧ, вирусному </a:t>
            </a:r>
            <a: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  <a:t>гепатиту</a:t>
            </a:r>
            <a:b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  <a:t>и </a:t>
            </a:r>
            <a:r>
              <a:rPr lang="ru-RU" sz="2400" dirty="0">
                <a:solidFill>
                  <a:srgbClr val="7E0021"/>
                </a:solidFill>
                <a:latin typeface="Constantia" pitchFamily="18" charset="0"/>
              </a:rPr>
              <a:t>инфекциям, передаваемым половым </a:t>
            </a:r>
            <a: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  <a:t>путем</a:t>
            </a:r>
            <a:b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  <a:t>(на </a:t>
            </a:r>
            <a:r>
              <a:rPr lang="ru-RU" sz="2400" dirty="0">
                <a:solidFill>
                  <a:srgbClr val="7E0021"/>
                </a:solidFill>
                <a:latin typeface="Constantia" pitchFamily="18" charset="0"/>
              </a:rPr>
              <a:t>2022–2030 гг.)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0" y="2287604"/>
            <a:ext cx="4640337" cy="3577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21381" y="1807580"/>
            <a:ext cx="40851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В целях содействия принятию эффективных мер по борьбе с распространением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N. 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Gonorrhoeae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с множественной лекарственной устойчивостью ВОЗ осуществляет Глобальный план действий по борьбе с распространением и последствиями резистентности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N. 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gonorrhoeae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к противомикробным препаратам. Этот план является частью более широкого плана по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эпиднадзору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за ИППП, который призван способствовать своевременному выявлению возникающих устойчивых штаммов в сочетании с принятием мер в области общественного здравоохранения по профилактике и лечению гонококковых инфекций и уменьшению воздействия гонореи на сексуальное и репродуктивное здоровье. </a:t>
            </a:r>
          </a:p>
        </p:txBody>
      </p:sp>
    </p:spTree>
    <p:extLst>
      <p:ext uri="{BB962C8B-B14F-4D97-AF65-F5344CB8AC3E}">
        <p14:creationId xmlns:p14="http://schemas.microsoft.com/office/powerpoint/2010/main" val="15300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80804" y="-152400"/>
            <a:ext cx="6447501" cy="8855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E0021"/>
                </a:solidFill>
                <a:latin typeface="Constantia" pitchFamily="18" charset="0"/>
              </a:rPr>
              <a:t>Профилактика ИППП</a:t>
            </a:r>
            <a:endParaRPr lang="ru-RU" sz="3600" dirty="0">
              <a:solidFill>
                <a:srgbClr val="7E002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043" y="1841242"/>
            <a:ext cx="88359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Не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всегда наличие информации об ИППП приводит к применению этих знаний в жизни, особенно это относится к ядерным группам, для которых свойственно рискованное сексуальное поведение, зачастую связанное с употреблением наркотических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средств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Л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ица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, являющиеся вирусоносителями (ВИЧ, гепатитов В и С), нерегулярно применяют барьерные методы защиты отчасти в связи с отсутствием мотивации, что является проблемой для проведения профилактических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мероприятий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Работники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коммерческого секса представляют собой одну из труднодоступных для проведения профилактических вмешательств групп населения, при этом наиболее подверженных риску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ИППП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	Профилактика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ИППП среди трудовых мигрантов требует создания новых методов информирования, которые должны учитывать наличие коммуникативного (языкового) барьера и повышенной мобильности этой группы населения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346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80804" y="-152400"/>
            <a:ext cx="6447501" cy="8855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E0021"/>
                </a:solidFill>
                <a:latin typeface="Constantia" pitchFamily="18" charset="0"/>
              </a:rPr>
              <a:t>Профилактика ИППП</a:t>
            </a:r>
            <a:endParaRPr lang="ru-RU" sz="3600" dirty="0">
              <a:solidFill>
                <a:srgbClr val="7E002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126" y="1533465"/>
            <a:ext cx="85795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	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Ряд исследований свидетельствуют о росте информированности молодежи о мерах профилактики ИППП за последние десять лет</a:t>
            </a:r>
          </a:p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	Молодежь хотела бы получать информацию об ИППП от медицинских работников как наиболее достоверного источника</a:t>
            </a:r>
          </a:p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	Для молодежи возрастает роль интернета в качестве источника получения информации по вопросам здорового образа жизни, в связи с этим возникает необходимость более активного использования медицинскими работниками данного средства распространения информации по профилактике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ИППП</a:t>
            </a:r>
          </a:p>
          <a:p>
            <a:pPr lvl="0"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	При этом отмечается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недостаточный уровень </a:t>
            </a:r>
            <a:r>
              <a:rPr lang="ru-RU" sz="2000" dirty="0" err="1">
                <a:solidFill>
                  <a:srgbClr val="002060"/>
                </a:solidFill>
                <a:latin typeface="Constantia" panose="02030602050306030303" pitchFamily="18" charset="0"/>
              </a:rPr>
              <a:t>воспитательно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-образовательных программ по вопросам пола и сексуального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поведения и негативное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воздействие средств массовой информации на молодежь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 вопросах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пола и </a:t>
            </a:r>
            <a:r>
              <a:rPr lang="ru-RU" sz="2000" dirty="0" err="1">
                <a:solidFill>
                  <a:srgbClr val="002060"/>
                </a:solidFill>
                <a:latin typeface="Constantia" panose="02030602050306030303" pitchFamily="18" charset="0"/>
              </a:rPr>
              <a:t>межполовых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взаимоотношений</a:t>
            </a:r>
          </a:p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	Эффективность мер профилактики ИППП зависит от качества взаимодействия системы здравоохранения с педагогической общественностью и работниками средств массовой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0890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674" y="114300"/>
            <a:ext cx="8377317" cy="11686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Constantia" pitchFamily="18" charset="0"/>
              </a:rPr>
              <a:t>Благодарю</a:t>
            </a:r>
            <a:br>
              <a:rPr lang="ru-RU" sz="54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Constantia" pitchFamily="18" charset="0"/>
              </a:rPr>
              <a:t>за внимание!</a:t>
            </a:r>
            <a:endParaRPr lang="ru-RU" sz="54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389" y="1714501"/>
            <a:ext cx="7040574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773" y="938145"/>
            <a:ext cx="7441545" cy="18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ts val="700"/>
              </a:spcBef>
              <a:buClr>
                <a:srgbClr val="BACC82"/>
              </a:buClr>
              <a:buSzPct val="60000"/>
            </a:pPr>
            <a:r>
              <a:rPr lang="ru-RU" sz="2400" dirty="0">
                <a:solidFill>
                  <a:srgbClr val="002060"/>
                </a:solidFill>
                <a:latin typeface="Constantia"/>
                <a:cs typeface="Constantia"/>
              </a:rPr>
              <a:t>э</a:t>
            </a:r>
            <a:r>
              <a:rPr lang="ru-RU" sz="2400" dirty="0" smtClean="0">
                <a:solidFill>
                  <a:srgbClr val="002060"/>
                </a:solidFill>
                <a:latin typeface="Constantia"/>
                <a:cs typeface="Constantia"/>
              </a:rPr>
              <a:t>то инфекции, передающиеся от человека человеку, в основном, через сексуальные контакты. Некоторые из них могут передаваться от матери ребенку во время беременности, родов и кормления грудью, а также через инфицированную кровь и продукты крови</a:t>
            </a:r>
            <a:endParaRPr lang="ru-RU" sz="2400" dirty="0">
              <a:solidFill>
                <a:srgbClr val="002060"/>
              </a:solidFill>
              <a:latin typeface="Constantia"/>
              <a:cs typeface="Constant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2329" y="183666"/>
            <a:ext cx="7578435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E0021"/>
                </a:solidFill>
                <a:latin typeface="Constantia" panose="02030602050306030303" pitchFamily="18" charset="0"/>
              </a:rPr>
              <a:t>Инфекции, передаваемые половым путем –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842" t="4631" r="53053" b="56071"/>
          <a:stretch/>
        </p:blipFill>
        <p:spPr>
          <a:xfrm>
            <a:off x="4215076" y="3292108"/>
            <a:ext cx="4665688" cy="3428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55" t="34421" r="64703" b="-1186"/>
          <a:stretch/>
        </p:blipFill>
        <p:spPr>
          <a:xfrm>
            <a:off x="295977" y="2810645"/>
            <a:ext cx="2839109" cy="40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32711" y="261258"/>
            <a:ext cx="6447501" cy="8855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E0021"/>
                </a:solidFill>
                <a:latin typeface="Constantia" pitchFamily="18" charset="0"/>
              </a:rPr>
              <a:t>Инфекции, передаваемые половым путем (ИППП)</a:t>
            </a:r>
            <a:endParaRPr lang="ru-RU" sz="3600" dirty="0">
              <a:solidFill>
                <a:srgbClr val="7E0021"/>
              </a:solidFill>
              <a:latin typeface="Constant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869938"/>
            <a:ext cx="5386039" cy="48247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Сифилис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Гонорея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Трихомониаз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Хламидиоз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СПИД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Вирус простого герпеса (ВПГ)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Остроконечные кондиломы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Вирус папилломы человека (ВПЧ)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Гепатит В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Цитомегаловирус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Контагиозный моллюск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Чесотка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Лобковый педикулез (фтириаз)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741" y="1457418"/>
            <a:ext cx="3871747" cy="53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90170" y="0"/>
            <a:ext cx="7953829" cy="8994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E0021"/>
                </a:solidFill>
                <a:latin typeface="Constantia" pitchFamily="18" charset="0"/>
              </a:rPr>
              <a:t>Основные факты</a:t>
            </a:r>
            <a:endParaRPr lang="ru-RU" sz="3200" dirty="0">
              <a:solidFill>
                <a:srgbClr val="7E0021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0170" y="1067985"/>
            <a:ext cx="8079698" cy="5594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002060"/>
                </a:solidFill>
                <a:latin typeface="Constantia"/>
                <a:cs typeface="Constantia"/>
              </a:rPr>
              <a:t>ИППП характеризуются высокой </a:t>
            </a:r>
            <a:r>
              <a:rPr lang="ru-RU" sz="2400" dirty="0" err="1">
                <a:solidFill>
                  <a:srgbClr val="002060"/>
                </a:solidFill>
                <a:latin typeface="Constantia"/>
                <a:cs typeface="Constantia"/>
              </a:rPr>
              <a:t>контагиозностью</a:t>
            </a:r>
            <a:r>
              <a:rPr lang="ru-RU" sz="2400" dirty="0">
                <a:solidFill>
                  <a:srgbClr val="002060"/>
                </a:solidFill>
                <a:latin typeface="Constantia"/>
                <a:cs typeface="Constantia"/>
              </a:rPr>
              <a:t> и сравнительно быстрым распространением среди определенных групп населения</a:t>
            </a:r>
          </a:p>
          <a:p>
            <a:pPr lvl="0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Каждый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день в мире происходит более 1 миллиона случаев заражения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ИППП,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большинство из которых протекают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бессимптомно</a:t>
            </a:r>
            <a:endParaRPr lang="ru-RU" sz="2400" dirty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аждый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год происходит 374 миллиона новых случаев заражения одной из четырех излечимых ИППП – хламидиозом, гонореей, сифилисом или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трихомониазом</a:t>
            </a:r>
            <a:endParaRPr lang="ru-RU" sz="2400" dirty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Количество лиц с генитальной инфекцией вируса простого герпеса (ВПГ) оценивается на уровне свыше 500 миллионов человек (в возрасте 15–49 лет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Одним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из серьезных факторов, препятствующих сокращению бремени ИППП в мире, является лекарственная устойчивость этих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инфекций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701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7973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E0021"/>
                </a:solidFill>
                <a:latin typeface="Constantia" pitchFamily="18" charset="0"/>
              </a:rPr>
              <a:t>       Осложнения ИППП</a:t>
            </a:r>
            <a:endParaRPr lang="ru-RU" sz="3600" dirty="0">
              <a:solidFill>
                <a:srgbClr val="7E00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5330" y="947058"/>
            <a:ext cx="5698670" cy="575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ИППП напрямую сказываются на сексуальном и репродуктивном здоровье, приводят к стигматизации </a:t>
            </a:r>
          </a:p>
          <a:p>
            <a:pPr lvl="0">
              <a:lnSpc>
                <a:spcPct val="90000"/>
              </a:lnSpc>
            </a:pPr>
            <a:endParaRPr lang="ru-RU" sz="20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При отсутствии лечения могут быть серьезные последствия: неврологические и сердечно-сосудистые заболевания, бесплодие, внематочная беременность, онкологические заболевания, мертворождение, повышенный риск заражения ВИЧ</a:t>
            </a:r>
          </a:p>
          <a:p>
            <a:pPr lvl="0">
              <a:lnSpc>
                <a:spcPct val="90000"/>
              </a:lnSpc>
            </a:pPr>
            <a:endParaRPr lang="ru-RU" sz="20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Каждый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год в результате инфицирования вирусом папилломы человека (ВПЧ) происходит более 311 000 случаев смерти от рака шейки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матки</a:t>
            </a:r>
          </a:p>
          <a:p>
            <a:pPr lvl="0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Согласно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оценкам ВОЗ,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почти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 1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миллион беременных ежегодно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инфицируется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сифилисом, что приводит к более чем 350 000 случаев неблагоприятного исхода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родов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394" y="1976730"/>
            <a:ext cx="3142746" cy="31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00055" y="261487"/>
            <a:ext cx="6447501" cy="8855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E0021"/>
                </a:solidFill>
                <a:latin typeface="Constantia" pitchFamily="18" charset="0"/>
              </a:rPr>
              <a:t>Факторы, влияющие на распространение ИППП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7292" y="1583871"/>
            <a:ext cx="7693025" cy="49802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Демографические сдвиги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Социально-экономические факторы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Изменение сексуальных отношений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Социальные катаклизмы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Экономические условия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Проституция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Употребление наркотиков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Наличие групп повышенного риска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Социально-культурные факторы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Резистентность к противомикробным средствам</a:t>
            </a:r>
          </a:p>
        </p:txBody>
      </p:sp>
    </p:spTree>
    <p:extLst>
      <p:ext uri="{BB962C8B-B14F-4D97-AF65-F5344CB8AC3E}">
        <p14:creationId xmlns:p14="http://schemas.microsoft.com/office/powerpoint/2010/main" val="3805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80804" y="-152400"/>
            <a:ext cx="6447501" cy="8855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E0021"/>
                </a:solidFill>
                <a:latin typeface="Constantia" pitchFamily="18" charset="0"/>
              </a:rPr>
              <a:t>Диагностика ИППП</a:t>
            </a:r>
            <a:endParaRPr lang="ru-RU" sz="3600" dirty="0">
              <a:solidFill>
                <a:srgbClr val="7E002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753" y="1606274"/>
            <a:ext cx="88359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	ИППП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часто протекают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бессимптомно или возникающие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симптомы могут иметь неспецифичный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характер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Наиболее распространенными симптомами являются вагинальные выделения, выделения из мочеиспускательного канала, чувство жжения при мочеиспускании, зуда или наличие высыпаний (язв) в области половых органов, а также боли в области живота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Для лабораторных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исследований используются только образцы крови, мочи или биологического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материала (выделения, соскоб).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	В настоящее время широко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применяются точные диагностические тесты на ИППП (с использованием молекулярных технологий). Они имеют особенно важное значение для диагностики бессимптомных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инфекций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	Перспективным является разработка экспресс-тестов и наборов для </a:t>
            </a:r>
            <a:r>
              <a:rPr lang="ru-RU" sz="20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самозабора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биоматериала,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которые могут повысить эффективность диагностики и лечения ИППП, особенно в условиях нехватки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ресурсов</a:t>
            </a:r>
            <a:endParaRPr lang="ru-RU" sz="2000" b="0" i="0" u="none" strike="noStrike" dirty="0">
              <a:solidFill>
                <a:srgbClr val="00206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457200" y="130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E0021"/>
                </a:solidFill>
                <a:latin typeface="Constantia" pitchFamily="18" charset="0"/>
              </a:rPr>
              <a:t>Заболеваемость ИППП </a:t>
            </a:r>
            <a:br>
              <a:rPr lang="ru-RU" sz="3200" dirty="0">
                <a:solidFill>
                  <a:srgbClr val="7E0021"/>
                </a:solidFill>
                <a:latin typeface="Constantia" pitchFamily="18" charset="0"/>
              </a:rPr>
            </a:br>
            <a:r>
              <a:rPr lang="ru-RU" sz="3200" dirty="0">
                <a:solidFill>
                  <a:srgbClr val="7E0021"/>
                </a:solidFill>
                <a:latin typeface="Constantia" pitchFamily="18" charset="0"/>
              </a:rPr>
              <a:t>за 9 месяцев 2021-2022 гг.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/>
          </p:nvPr>
        </p:nvGraphicFramePr>
        <p:xfrm>
          <a:off x="465138" y="1893051"/>
          <a:ext cx="8212137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Диаграмма" r:id="rId4" imgW="8218120" imgH="4535817" progId="Excel.Chart.8">
                  <p:embed/>
                </p:oleObj>
              </mc:Choice>
              <mc:Fallback>
                <p:oleObj name="Диаграмма" r:id="rId4" imgW="8218120" imgH="4535817" progId="Excel.Chart.8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893051"/>
                        <a:ext cx="8212137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8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8229188"/>
              </p:ext>
            </p:extLst>
          </p:nvPr>
        </p:nvGraphicFramePr>
        <p:xfrm>
          <a:off x="1377538" y="953954"/>
          <a:ext cx="7196446" cy="207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1282536" y="3598223"/>
          <a:ext cx="7196445" cy="325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7E0021"/>
                </a:solidFill>
                <a:latin typeface="Constantia" pitchFamily="18" charset="0"/>
              </a:rPr>
              <a:t>Заболеваемость </a:t>
            </a:r>
            <a:r>
              <a:rPr lang="ru-RU" sz="2800" dirty="0" smtClean="0">
                <a:solidFill>
                  <a:srgbClr val="7E0021"/>
                </a:solidFill>
                <a:latin typeface="Constantia" pitchFamily="18" charset="0"/>
              </a:rPr>
              <a:t>сифилисом</a:t>
            </a:r>
            <a:endParaRPr lang="ru-RU" sz="2800" dirty="0">
              <a:solidFill>
                <a:srgbClr val="7E0021"/>
              </a:solidFill>
              <a:latin typeface="Constantia" pitchFamily="18" charset="0"/>
            </a:endParaRPr>
          </a:p>
        </p:txBody>
      </p:sp>
      <p:sp>
        <p:nvSpPr>
          <p:cNvPr id="19" name="Название 1"/>
          <p:cNvSpPr txBox="1">
            <a:spLocks/>
          </p:cNvSpPr>
          <p:nvPr/>
        </p:nvSpPr>
        <p:spPr bwMode="auto">
          <a:xfrm>
            <a:off x="0" y="2870365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7E0021"/>
                </a:solidFill>
                <a:latin typeface="Constantia" pitchFamily="18" charset="0"/>
              </a:rPr>
              <a:t>Динамика заболеваемости сифилисом</a:t>
            </a:r>
            <a:endParaRPr lang="ru-RU" sz="2400" dirty="0">
              <a:solidFill>
                <a:srgbClr val="7E002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</TotalTime>
  <Words>393</Words>
  <Application>Microsoft Office PowerPoint</Application>
  <PresentationFormat>Экран (4:3)</PresentationFormat>
  <Paragraphs>117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Calibri</vt:lpstr>
      <vt:lpstr>Constantia</vt:lpstr>
      <vt:lpstr>Тема Office</vt:lpstr>
      <vt:lpstr>Диаграмма</vt:lpstr>
      <vt:lpstr>Профилактика инфекций, передаваемых половым путем</vt:lpstr>
      <vt:lpstr>Презентация PowerPoint</vt:lpstr>
      <vt:lpstr>Инфекции, передаваемые половым путем (ИППП)</vt:lpstr>
      <vt:lpstr>Основные факты</vt:lpstr>
      <vt:lpstr>       Осложнения ИППП</vt:lpstr>
      <vt:lpstr>Факторы, влияющие на распространение ИППП</vt:lpstr>
      <vt:lpstr>Диагностика ИППП</vt:lpstr>
      <vt:lpstr>Презентация PowerPoint</vt:lpstr>
      <vt:lpstr>Заболеваемость сифилисом</vt:lpstr>
      <vt:lpstr>Заболеваемость гонореей в Липецкой области</vt:lpstr>
      <vt:lpstr>Профилактика ИППП</vt:lpstr>
      <vt:lpstr>Глобальные стратегии сектора здравоохранения ВОЗ по ВИЧ, вирусному гепатиту и инфекциям, передаваемым половым путем (на 2022–2030 гг.)</vt:lpstr>
      <vt:lpstr>Профилактика ИППП</vt:lpstr>
      <vt:lpstr>Профилактика ИППП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анализ</dc:title>
  <dc:creator>Glizerinka</dc:creator>
  <cp:lastModifiedBy>Светлана В. Дорошева</cp:lastModifiedBy>
  <cp:revision>363</cp:revision>
  <dcterms:created xsi:type="dcterms:W3CDTF">2013-02-06T06:44:06Z</dcterms:created>
  <dcterms:modified xsi:type="dcterms:W3CDTF">2022-11-16T07:02:56Z</dcterms:modified>
</cp:coreProperties>
</file>