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9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0" r:id="rId20"/>
    <p:sldId id="274" r:id="rId21"/>
    <p:sldId id="273" r:id="rId22"/>
    <p:sldId id="275" r:id="rId23"/>
    <p:sldId id="276" r:id="rId24"/>
    <p:sldId id="291" r:id="rId25"/>
    <p:sldId id="277" r:id="rId26"/>
    <p:sldId id="278" r:id="rId27"/>
    <p:sldId id="279" r:id="rId28"/>
    <p:sldId id="280" r:id="rId29"/>
    <p:sldId id="281" r:id="rId30"/>
    <p:sldId id="282" r:id="rId31"/>
    <p:sldId id="29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8C5CA-6083-487B-95D0-A272FB28C244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C0B85-A950-489E-A98C-5F36E6798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365CC5-4576-4E49-A70C-E80E539B16CA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B7CB-73DD-4481-81DC-CB546190A8B0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74A7-7D46-48BF-BF1A-A347E2D5EECD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1A8B31-D801-4B01-80AC-5B444DF627A6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D96442-5930-459B-860C-71085FF4DE14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D105-3ECC-499A-86F3-A28717ABABB5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785F-8A30-43C3-BC21-0B9E72AA4C76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16A506-4157-4244-9CC3-A95FB58BF35C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3DC5-7F0A-4556-A41E-C853A1952CE6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A65C56-193E-46D2-A750-3ED7E73DCB47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1022C8-B5EC-4405-9F2C-EA0832FC88E7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81493D-5ECC-4022-A179-EA69766EDDF0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8BEB58-06B3-456C-B66C-336DEA359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.gov.ru/laws/acts/3/49525756.html" TargetMode="External"/><Relationship Id="rId2" Type="http://schemas.openxmlformats.org/officeDocument/2006/relationships/hyperlink" Target="http://pravo.gov.ru/proxy/ips/?docbody=&amp;nd=102147807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ru/url?sa=t&amp;rct=j&amp;q=&amp;esrc=s&amp;source=web&amp;cd=1&amp;ved=0ahUKEwi59pWplorSAhXBhiwKHQtjB5YQFggaMAA&amp;url=http://docs.cntd.ru/document/1200095525&amp;usg=AFQjCNEMPAB1lNCTDTMG5wG50DOHKjL0YA&amp;sig2=LJ-FfMvseSty5w2nKoVW9Q&amp;bvm=bv.146786187,d.bG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keyglers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3"/>
            <a:ext cx="9144000" cy="1000132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«Как снизить ОДН в МКД» </a:t>
            </a:r>
            <a:endParaRPr lang="ru-RU" sz="3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8868"/>
            <a:ext cx="9144000" cy="61437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Энергосбережение и повышение </a:t>
            </a:r>
            <a:r>
              <a:rPr lang="ru-RU" sz="25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энергоэффективности</a:t>
            </a:r>
            <a:r>
              <a:rPr lang="ru-RU" sz="2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2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жилом фонде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Доклад </a:t>
            </a:r>
            <a:endParaRPr lang="ru-RU" sz="3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7"/>
            <a:ext cx="9143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Энергоаудитор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 рабочей комиссии ОЖИ  </a:t>
            </a:r>
          </a:p>
          <a:p>
            <a:pPr algn="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Энергосбережение и повышение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энергоэффективности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жилом фонде </a:t>
            </a:r>
          </a:p>
          <a:p>
            <a:pPr algn="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Сергей Михайлович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Кейглер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89529119464</a:t>
            </a:r>
          </a:p>
          <a:p>
            <a:pPr algn="r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ashrf.ru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3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2017 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328_1135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786873" cy="664371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70328_1149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3643338" cy="6477046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328_115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307"/>
            <a:ext cx="7467600" cy="420141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>
            <a:normAutofit/>
          </a:bodyPr>
          <a:lstStyle/>
          <a:p>
            <a:r>
              <a:rPr lang="ru-RU" sz="3100" dirty="0">
                <a:latin typeface="Tahoma" pitchFamily="34" charset="0"/>
                <a:ea typeface="Tahoma" pitchFamily="34" charset="0"/>
                <a:cs typeface="Tahoma" pitchFamily="34" charset="0"/>
              </a:rPr>
              <a:t>4.1  Не санкционированные подключения без установки ПУ Коммунальных ресурсов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r>
              <a:rPr lang="ru-RU" dirty="0" smtClean="0"/>
              <a:t>Проверить на соответствие может Инженер УК или </a:t>
            </a:r>
            <a:r>
              <a:rPr lang="ru-RU" dirty="0" err="1" smtClean="0"/>
              <a:t>Энергоаудитор</a:t>
            </a:r>
            <a:r>
              <a:rPr lang="ru-RU" dirty="0" smtClean="0"/>
              <a:t> имеющий членство в СРО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5. Как снизить ОДН если все нарушения уже устранены, а ОДН все равно высокий?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Провести энергетическое обследование. Исполнителю необходимо иметь членство в СРО.</a:t>
            </a:r>
          </a:p>
          <a:p>
            <a:pPr>
              <a:buNone/>
            </a:pPr>
            <a:r>
              <a:rPr lang="ru-RU" dirty="0" smtClean="0"/>
              <a:t>    По </a:t>
            </a:r>
            <a:r>
              <a:rPr lang="ru-RU" dirty="0"/>
              <a:t>итогу проведенного энергетического обследования у Вас появится перечень мероприятий, при выполнении которых, расходы на энергоресурсы снизятся. Мероприятия по снижению энергоресурсов будут иметь стоимость, величину достигнутой экономии энергоресурсов в натуральном выражении, срок окупаемости.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все же, какие мероприятия по энергосбережению возможно реализовать в МКД****: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3"/>
            <a:ext cx="8229600" cy="38576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Поскольку самый финансово затратный энергоресурс это тепловая энергия, мероприятия по энергосбережению тепловой энергии являются приоритетными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Мероприятие </a:t>
            </a:r>
            <a:r>
              <a:rPr lang="ru-RU" dirty="0"/>
              <a:t>по установке балансировочных клапанов и проведение балансировки системы отопления является обязательным мероприятием по энергосбережению "Перечень обязательных мероприятий по энергосбережению и повышению энергетической эффективности в отношении общего имущества собственников помещений в многоквартирном доме на территории Новосибирской области" (Постановление Правительства Новосибирской области  № 285-п от 07.07.2011 г.)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рисунке изображено два состояния дома: 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слева дом с не сбалансированной системой отопления; 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справа со сбалансированной системой отопления: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Картинки по запросу балансировка системы отопления жилого дома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7150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Система Автоматического Погодного Регулирования расхода теплоносителя является эффективным мероприятием по энергосбережению, которое способно в некоторых случаях снизить расход теплоносителя в два и более раза.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/>
              <a:t>Необходимо понимать каждому потребителю!</a:t>
            </a:r>
            <a:endParaRPr lang="ru-RU" dirty="0"/>
          </a:p>
          <a:p>
            <a:r>
              <a:rPr lang="ru-RU" dirty="0"/>
              <a:t>Если в доме не проведена балансировка системы отопления, в результате чего одни собственники оказались в "</a:t>
            </a:r>
            <a:r>
              <a:rPr lang="ru-RU" dirty="0" err="1"/>
              <a:t>перетопе</a:t>
            </a:r>
            <a:r>
              <a:rPr lang="ru-RU" dirty="0"/>
              <a:t>", а другие в то же время в своих квартирах замерзают, заниматься энергосбережением не эффективно! </a:t>
            </a:r>
            <a:endParaRPr lang="ru-RU" dirty="0" smtClean="0"/>
          </a:p>
          <a:p>
            <a:r>
              <a:rPr lang="ru-RU" dirty="0" smtClean="0"/>
              <a:t>Приведите </a:t>
            </a:r>
            <a:r>
              <a:rPr lang="ru-RU" dirty="0"/>
              <a:t>все помещения в жилом доме к одинаковой температуре и решение об установке Системы Автоматического Погодного Регулирования расхода теплоносителя примется на ближайшем же собрании, самое ценное в этом то, что инициаторами этого будут сами собственники. Для принятия решения об установке Системы Автоматического Погодного Регулирования расхода теплоносителя необходимо решение  более 1/2 доли голосов собственников.</a:t>
            </a:r>
          </a:p>
          <a:p>
            <a:pPr>
              <a:buNone/>
            </a:pPr>
            <a:r>
              <a:rPr lang="ru-RU" dirty="0" smtClean="0"/>
              <a:t>     При </a:t>
            </a:r>
            <a:r>
              <a:rPr lang="ru-RU" dirty="0"/>
              <a:t>не сбалансированной системе отопления Вы с соседями никогда не </a:t>
            </a:r>
            <a:r>
              <a:rPr lang="ru-RU" dirty="0" smtClean="0"/>
              <a:t>договоритесь!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внедрения </a:t>
            </a:r>
            <a:r>
              <a:rPr lang="ru-RU" dirty="0" err="1" smtClean="0"/>
              <a:t>энергоэффективных</a:t>
            </a:r>
            <a:r>
              <a:rPr lang="ru-RU" dirty="0" smtClean="0"/>
              <a:t> технологий в МКД по </a:t>
            </a:r>
            <a:r>
              <a:rPr lang="ru-RU" dirty="0" err="1" smtClean="0"/>
              <a:t>ул</a:t>
            </a:r>
            <a:r>
              <a:rPr lang="ru-RU" dirty="0" smtClean="0"/>
              <a:t> Котовского, дом. 15</a:t>
            </a:r>
            <a:endParaRPr lang="ru-RU" dirty="0"/>
          </a:p>
        </p:txBody>
      </p:sp>
      <p:pic>
        <p:nvPicPr>
          <p:cNvPr id="4" name="Содержимое 3" descr="20170314_1428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4038600" cy="2271713"/>
          </a:xfrm>
        </p:spPr>
      </p:pic>
      <p:pic>
        <p:nvPicPr>
          <p:cNvPr id="7" name="Содержимое 6" descr="20170314_14341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143116"/>
            <a:ext cx="4038600" cy="2271713"/>
          </a:xfrm>
        </p:spPr>
      </p:pic>
      <p:pic>
        <p:nvPicPr>
          <p:cNvPr id="8" name="Содержимое 4" descr="20170314_144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29132"/>
            <a:ext cx="4038600" cy="227171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357686" y="4429132"/>
            <a:ext cx="4071966" cy="21431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572528" cy="49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Фактическое энергосбережение в пятиэтажном доме 40 квартир по сравнению с нормативным начислением</a:t>
            </a:r>
            <a:endParaRPr lang="ru-RU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Как определить причину </a:t>
            </a:r>
            <a:r>
              <a:rPr lang="ru-RU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сверх </a:t>
            </a:r>
            <a:r>
              <a:rPr lang="ru-R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нормативных </a:t>
            </a:r>
            <a:r>
              <a:rPr lang="ru-RU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расходов </a:t>
            </a:r>
            <a:r>
              <a:rPr lang="ru-R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коммунальных ресурсов на ОДН и что делать?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Основные </a:t>
            </a:r>
            <a:r>
              <a:rPr lang="ru-RU" dirty="0"/>
              <a:t>причины возникновения сверхнормативного потребление коммунальных ресурсов на ОДН:</a:t>
            </a:r>
          </a:p>
          <a:p>
            <a:r>
              <a:rPr lang="ru-RU" dirty="0"/>
              <a:t>1. Не добросовестные потребители . </a:t>
            </a:r>
          </a:p>
          <a:p>
            <a:r>
              <a:rPr lang="ru-RU" dirty="0"/>
              <a:t>2. Не соответствие ИТП проектной документации</a:t>
            </a:r>
          </a:p>
          <a:p>
            <a:r>
              <a:rPr lang="ru-RU" dirty="0"/>
              <a:t>3. Не отрегулированы расходомеры </a:t>
            </a:r>
          </a:p>
          <a:p>
            <a:r>
              <a:rPr lang="ru-RU" dirty="0"/>
              <a:t>4. Не санкционированные подключения без установки ПУ Коммунальных ресурсов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Автоматическая система «</a:t>
            </a:r>
            <a:r>
              <a:rPr lang="ru-RU" sz="3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Комос</a:t>
            </a: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–УЗЖ» Российского производства</a:t>
            </a:r>
            <a:endParaRPr lang="ru-RU" sz="3000" dirty="0"/>
          </a:p>
        </p:txBody>
      </p:sp>
      <p:pic>
        <p:nvPicPr>
          <p:cNvPr id="28674" name="Picture 2" descr="C:\Энергоаудит\Энергосервис\КОМОС\2015\Информация Группы компаний Комос\Информация Группы компаний Комос\Фотографии регуляторов Комос УЗЖ\Астрахань Космонавтов 14 общий вво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7960"/>
            <a:ext cx="3857652" cy="4064312"/>
          </a:xfrm>
          <a:prstGeom prst="rect">
            <a:avLst/>
          </a:prstGeom>
          <a:noFill/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2714620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Отопление Экономия до 60% в Гкал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ГВС автоматическое регулирование  </a:t>
            </a:r>
          </a:p>
          <a:p>
            <a:pPr algn="ctr"/>
            <a:r>
              <a:rPr lang="en-US" dirty="0" smtClean="0"/>
              <a:t>t ±1°C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реимущества</a:t>
            </a:r>
            <a:r>
              <a:rPr lang="ru-RU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имеет низкую стоимость 30 – 80 тысяч рублей, в зависимости от диаметра трубопровода. Установленная система на объекте заказчика под ключ обходится 60-160 тысяч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-может быть применена в любом МКД, даже в маленьком с низким  потреблением тепловой энергии;</a:t>
            </a:r>
          </a:p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не требует получения технических условий и выполнения проекта, т. к. установка не влечет за собой реконструкцию теплового узла (есть соответствующее разрешение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Ростехнадзора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НСО);</a:t>
            </a:r>
          </a:p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система энергонезависима не требует подключения к электрической энергии;</a:t>
            </a:r>
          </a:p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антивандальная;</a:t>
            </a:r>
          </a:p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не требует обслуживания высоко квалифицированным специалистом,  достаточно слесаря, т. е. обслуживание </a:t>
            </a:r>
            <a:r>
              <a:rPr lang="ru-RU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не увеличивает тариф на содержание </a:t>
            </a:r>
            <a:r>
              <a:rPr lang="ru-RU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мкд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lvl="0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 комплектация автоматической приводом задвижкой с целью дистанционного управления. Функция календарь.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срок службы 25 лет.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nashrf.ru/f1/s/37/172/canner_image/1581/374/canner_teplovizionnyiy_snimok_OK.jpg?t=1483152994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nashrf.ru/f1/s/37/172/canner_image/1581/378/canner_Promerzanie.jpg?t=1483153012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14876" y="2285992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2285984" y="1428736"/>
            <a:ext cx="3657600" cy="658368"/>
          </a:xfrm>
        </p:spPr>
        <p:txBody>
          <a:bodyPr/>
          <a:lstStyle/>
          <a:p>
            <a:r>
              <a:rPr lang="ru-RU" dirty="0" smtClean="0"/>
              <a:t>Промерзание стен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nashrf.ru/f1/s/37/172/canner_image/1581/379/canner_IR007159.jpg?t=1483153018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nashrf.ru/f1/s/37/172/canner_image/1581/380/canner_batareya.jpg?t=1483153026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572000" y="221455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57200" y="428605"/>
            <a:ext cx="4040188" cy="714380"/>
          </a:xfrm>
        </p:spPr>
        <p:txBody>
          <a:bodyPr/>
          <a:lstStyle/>
          <a:p>
            <a:pPr algn="ctr"/>
            <a:r>
              <a:rPr lang="ru-RU" smtClean="0"/>
              <a:t>Не запенены окна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428605"/>
            <a:ext cx="4041775" cy="13573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mtClean="0"/>
              <a:t>Не работают радиаторы отопления.</a:t>
            </a:r>
          </a:p>
          <a:p>
            <a:pPr algn="ctr"/>
            <a:r>
              <a:rPr lang="ru-RU" b="0" smtClean="0"/>
              <a:t>В данном случае проблема в регуляторе.</a:t>
            </a:r>
            <a:endParaRPr lang="ru-RU" b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815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550070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Перенапряжение! </a:t>
            </a:r>
          </a:p>
          <a:p>
            <a:pPr algn="ctr"/>
            <a:r>
              <a:rPr lang="ru-RU" dirty="0" smtClean="0"/>
              <a:t>Допускается перепад от нормы 220 В +-10 % или 198 - 242 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Аварийный режим</a:t>
            </a:r>
            <a:endParaRPr lang="en-US" b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6211669"/>
            <a:ext cx="822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 данном режиме сокращается срок службы электрических приборов </a:t>
            </a:r>
          </a:p>
          <a:p>
            <a:pPr algn="ctr"/>
            <a:r>
              <a:rPr lang="ru-RU" dirty="0" smtClean="0"/>
              <a:t>в два и более раза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Энергоэффективность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многоквартирного дома можно повысить за 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счет:</a:t>
            </a:r>
          </a:p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повышения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теплового сопротивления ограждающих конструкций, если будут проведены следующие мероприятия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— облицовка наружных стен, перекрытий над подвалом теплоизоляционными плитами(пенопласт под штукатурку,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минераловатные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плиты, плиты из вспененного стекла и базальтового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волокна, вермикулит),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эффект снижения тепло потерь(далее эффект) до 40%;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— устранение мостиков холода в стенах и в примыканиях оконных переплетов, эффект 2–3%;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применение теплозащитных штукатурок;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— уменьшение площади остекления до нормативных значений;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замена/применение современных окон с многокамерными стеклопакетами и переплетами с повышенным тепловым сопротивлением;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установка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проветривателей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и применение 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микровентиляции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— применение теплоотражающих/солнцезащитных стекол в окнах и при остеклении лоджий и балконов;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установка дополнительных тамбуров при входных дверях подъездов и в квартирах;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Повысить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энергоэффективность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системы отопления многоквартирного дома можно при реализации следующих мероприятий: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—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заменой чугунных радиаторов на более эффективные алюминиевые;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установкой термостатов и регуляторов температуры;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применением систем поквартирного учета тепла(установке индикаторов тепла, температуры);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реализацией мероприятий по расчету за тепло по количеству установленных секций и месту расположения радиаторов отопления;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установкой теплоотражающих экранов за радиаторами отопления, эффект 1 — 3%;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применением регулируемого отпуска тепла(по времени суток, по погодным условиям, по температуре в помещениях);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сезонной промывкой отопительной системы;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установкой фильтров сетевой воды на входе и выходе отопительной системы;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дополнительным отоплением и подогревом воды при применении солнечных коллекторов и тепловых аккумуляторов;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использованием неметаллических трубопроводов;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теплоизоляцией труб в подвальном помещении дома;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— переходом при ремонте к схеме поквартирного отопления;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Повысить </a:t>
            </a:r>
            <a:r>
              <a:rPr lang="ru-RU" sz="2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энергоэффективность</a:t>
            </a:r>
            <a:r>
              <a:rPr lang="ru-R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 вентиляционных систем путем снижения издержек на вентиляцию и кондиционирование возможно при внедрении следующих мероприятий: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проветривателей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в помещениях и на окнах;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микровентиляции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с подогревом поступающего воздуха и клапанным регулированием подачи;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исключением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образования сквозняков в помещении;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 системах активной вентиляции двигателей с плавным или ступенчатым регулированием частоты;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контроллеров в управлении 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вентсистем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реверсивных тепловых насосов в подвалах для охлаждения воздуха, подаваемого в приточную вентиляцию;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регулярным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информированием жителей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исключении сквозняков и непроизводительного продува помещений дома, о режиме комфортного проветривания помещений.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Энергоэффективность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в системах водоснабжения, экономия холодной и горячей воды многоквартирного дома будет достигаться реализацией следующих мероприятий по 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энергоэффективности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общедомовых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счетчиков горячей и холодной воды;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квартирных счетчиков расхода воды;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счетчиков расхода воды в помещениях, имеющих обособленное потребление;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стабилизаторов давления(понижение давления и выравнивание давления по этажам);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теплоизоляцией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трубопроводов ГВС(подающего и циркуляционного);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подогревом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подаваемой холодной воды(от теплового насоса, от обратной сетевой воды и т. д.);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автоматической системы регулирования температуры ГВС;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балансировочных клапанов на системе ГВС.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Экономия электрической энергии достигается при реализации следующих мероприятий по повышению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энергоэффективности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энергосистемы дома: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заменой 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ламп накаливания в подъездах на светодиодные энергосберегающие светильники;</a:t>
            </a: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применением 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 микропроцессорного управления </a:t>
            </a:r>
            <a:r>
              <a:rPr lang="ru-RU" sz="3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частотнорегулируемыми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 приводами электродвигателей</a:t>
            </a:r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Замена электродвигателей на </a:t>
            </a:r>
            <a:r>
              <a:rPr lang="ru-RU" sz="3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энергоэффективные</a:t>
            </a:r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3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заменой 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применяемых уличных светильников на светодиодные светильники;</a:t>
            </a: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применением </a:t>
            </a:r>
            <a:r>
              <a:rPr lang="ru-RU" sz="3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фотоакустических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 реле для управляемого включения источников света в технических этажах и подъездах домов;</a:t>
            </a: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применением </a:t>
            </a:r>
            <a:r>
              <a:rPr lang="ru-RU" sz="3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энергоэффективных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 циркуляционных насосов, частотно-регулируемых приводов;</a:t>
            </a: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пропагандой 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 </a:t>
            </a:r>
            <a:r>
              <a:rPr lang="ru-RU" sz="3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энергоэффективной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 бытовой техники класса, А+, А++;</a:t>
            </a:r>
          </a:p>
          <a:p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 использованием солнечных батарей для освещения здания;</a:t>
            </a: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регулярным 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информированием жителей о состоянии электропотребления, способах экономии электрической энергии, мерах по сокращению потребления электрической энергии на обслуживание </a:t>
            </a:r>
            <a:r>
              <a:rPr lang="ru-RU" sz="3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общедомового</a:t>
            </a:r>
            <a:r>
              <a:rPr lang="ru-RU" sz="3800" dirty="0">
                <a:latin typeface="Tahoma" pitchFamily="34" charset="0"/>
                <a:ea typeface="Tahoma" pitchFamily="34" charset="0"/>
                <a:cs typeface="Tahoma" pitchFamily="34" charset="0"/>
              </a:rPr>
              <a:t> имущества.</a:t>
            </a:r>
          </a:p>
          <a:p>
            <a:r>
              <a:rPr lang="ru-RU" sz="3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компенсаторов реактивной мощности ( В случае если по договору электроснабжения Вы оплачиваете реактивную составляющую)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1.1 Не добросовестные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потребители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Потребители зачастую применяют магниты, не уведомляют вовремя о выходе из строя ИПУ, потребляют  ресурсы в обход счётчиков, передают неверные показания ИПУ.  </a:t>
            </a:r>
          </a:p>
          <a:p>
            <a:endParaRPr lang="en-US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Решение: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1) Лучшее по соотношению цена-качество для УО и ТСЖ проводить обход квартир раз в три месяца с детальным актированием работ и 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установкой антимагнитных пломб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 на приборах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учёта и актированием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фактически проживающих жильцов в квартире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*1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2) Возможно установить ПУ с дистанционной передачей данных, организовать диспетчеризацию а иногда с функцией дистанционного управления. Для этого необходимо разработать технико-экономическое обоснование,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которое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возникает по итогу проведенного энергетического обследования.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Источник Финансирования мероприятий по </a:t>
            </a:r>
            <a:r>
              <a:rPr lang="ru-RU" sz="28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энергосбереженю</a:t>
            </a:r>
            <a:r>
              <a:rPr lang="ru-RU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Повышающий коэффициент;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Целевые сборы собственников помещений;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Финансирование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энергоэффективных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ремонтов за счет Фонда модернизации ЖКХ по программе, которая начала работать с начала 2017 года;</a:t>
            </a:r>
          </a:p>
          <a:p>
            <a:pPr>
              <a:buNone/>
            </a:pP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Заключение 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энергосервисных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договоров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/>
          <a:lstStyle/>
          <a:p>
            <a:pPr algn="ctr"/>
            <a:r>
              <a:rPr lang="ru-RU" b="1" dirty="0" smtClean="0"/>
              <a:t>СМЕТА на содержание МКД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643050"/>
            <a:ext cx="73971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4.1 Услуги банка т.руб. 20,8 месяц 250,0 год</a:t>
            </a:r>
          </a:p>
          <a:p>
            <a:r>
              <a:rPr lang="ru-RU" dirty="0" smtClean="0"/>
              <a:t>4.9 Обслуживание ОДПУ т.руб. 4,2 месяц  50,0 год</a:t>
            </a:r>
          </a:p>
          <a:p>
            <a:r>
              <a:rPr lang="ru-RU" dirty="0" smtClean="0"/>
              <a:t>4.13 Услуги Видеоконтроль т.руб. 25,2 месяц 302,4 год</a:t>
            </a:r>
          </a:p>
          <a:p>
            <a:endParaRPr lang="ru-RU" dirty="0" smtClean="0"/>
          </a:p>
          <a:p>
            <a:r>
              <a:rPr lang="ru-RU" dirty="0" smtClean="0"/>
              <a:t>Сборы с населения на текущее содержание - 24-00 руб./м2</a:t>
            </a:r>
          </a:p>
          <a:p>
            <a:r>
              <a:rPr lang="ru-RU" dirty="0" err="1" smtClean="0"/>
              <a:t>Эл.энергия</a:t>
            </a:r>
            <a:r>
              <a:rPr lang="ru-RU" dirty="0" smtClean="0"/>
              <a:t> на нужды Т СЖ - 0.92 руб./м2</a:t>
            </a:r>
          </a:p>
          <a:p>
            <a:r>
              <a:rPr lang="ru-RU" dirty="0" smtClean="0"/>
              <a:t>ГВС на нужды ТСЖ - 0.44 руб./м2</a:t>
            </a:r>
          </a:p>
          <a:p>
            <a:r>
              <a:rPr lang="ru-RU" dirty="0" smtClean="0"/>
              <a:t>ХВС на нужды ТСЖ - 0.08 руб./м2</a:t>
            </a:r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ahoma" pitchFamily="34" charset="0"/>
                <a:ea typeface="Tahoma" pitchFamily="34" charset="0"/>
                <a:cs typeface="Tahoma" pitchFamily="34" charset="0"/>
              </a:rPr>
              <a:t>С чего начать организацию работ в УК по снижению ОДН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u="sng" dirty="0"/>
              <a:t>1</a:t>
            </a:r>
            <a:r>
              <a:rPr lang="ru-RU" sz="43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4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Назначить ответственное лицо за энергосбережение. </a:t>
            </a:r>
            <a:endParaRPr lang="ru-RU" sz="4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Данное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лицо должно пройти 72 часовые курсы повышения квалификации по теме энергосбережение в МКД и </a:t>
            </a:r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ЖКХ;</a:t>
            </a:r>
          </a:p>
          <a:p>
            <a:pPr>
              <a:buNone/>
            </a:pP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В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связи с данной рекомендацией необходимо рекомендовать </a:t>
            </a:r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Департаменту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ЖКХ организовать бесплатные 72 часовые курсы;</a:t>
            </a:r>
          </a:p>
          <a:p>
            <a:pPr>
              <a:buNone/>
            </a:pPr>
            <a:r>
              <a:rPr lang="ru-RU" sz="4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2)Проверить фактические потери </a:t>
            </a:r>
            <a:r>
              <a:rPr lang="ru-RU" sz="4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всех </a:t>
            </a:r>
            <a:r>
              <a:rPr lang="ru-RU" sz="4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видам </a:t>
            </a:r>
            <a:r>
              <a:rPr lang="ru-RU" sz="42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энергетических ресурсов по </a:t>
            </a:r>
            <a:r>
              <a:rPr lang="ru-RU" sz="4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ОДПУ.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4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необходимости выявить причину возникновения превышения расхода на ОДН и ее устранить;</a:t>
            </a:r>
          </a:p>
          <a:p>
            <a:pPr>
              <a:buNone/>
            </a:pPr>
            <a:r>
              <a:rPr lang="ru-RU" sz="4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3)Провести поквартирный обход с целью:</a:t>
            </a:r>
            <a:endParaRPr lang="ru-RU" sz="4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осмотра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ИПУ, снятия контрольных показаний и составление Акта;</a:t>
            </a:r>
          </a:p>
          <a:p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наклеивания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антимагнитных пломб и составления соответствующего акта;</a:t>
            </a:r>
          </a:p>
          <a:p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установления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фактически проживающих и составления соответствующего Акта.(*3)</a:t>
            </a:r>
          </a:p>
          <a:p>
            <a:pPr>
              <a:buNone/>
            </a:pPr>
            <a:r>
              <a:rPr lang="ru-RU" sz="4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4)Определить класс </a:t>
            </a:r>
            <a:r>
              <a:rPr lang="ru-RU" sz="42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энергоэффективности</a:t>
            </a:r>
            <a:r>
              <a:rPr lang="ru-RU" sz="42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МКД </a:t>
            </a:r>
            <a:r>
              <a:rPr lang="ru-RU" sz="4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(*4табличка </a:t>
            </a:r>
            <a:r>
              <a:rPr lang="ru-RU" sz="4200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сп</a:t>
            </a:r>
            <a:r>
              <a:rPr lang="ru-RU" sz="4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4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По домам у которых класс </a:t>
            </a:r>
            <a:r>
              <a:rPr lang="ru-RU" sz="4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энергоэффективности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 окажется ниже "</a:t>
            </a:r>
            <a:r>
              <a:rPr lang="en-US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" необходимо разработать мероприятия по энергосбережению. </a:t>
            </a:r>
            <a:r>
              <a:rPr lang="ru-RU" sz="4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</a:t>
            </a:r>
            <a:r>
              <a:rPr lang="ru-RU" sz="4200" dirty="0"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по энергосбережению подпадает под регулируемый вид деятельности(*5)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8217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*1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-Законодательная база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  <a:hlinkClick r:id="rId2"/>
              </a:rPr>
              <a:t>постановления Правительства РФ от 06.05.2011 N 354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 предоставлении КУ собственникам и пользователям помещений в МКД и жилых домов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глава XIII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Особенности предоставления КУ газоснабжения потребителей по централизованной сети газоснабжения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  <a:hlinkClick r:id="rId3"/>
              </a:rPr>
              <a:t>постановления Правительства РФ от 26.12.2016 N 1498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 вопросах предоставления коммунальных услуг и содержания общего имущества в многоквартирном доме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Что касается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  <a:hlinkClick r:id="rId3"/>
              </a:rPr>
              <a:t>ПП РФ N 1498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то оно с 1 января 2017 года внесло немало изменений в сферу предоставления КУ. Одно из таких изменений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обязанность УО проверять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состояние приборов учёта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распределителей в срок, не превышающий 10 рабочих дней со дня получения от потребителя заявления о необходимости такой проверки.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УО должна не только проверять состояние ПУ, но и уведомлять потребителей о последствиях: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несанкционированного вмешательства в работу ПУ,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несанкционированного подключения оборудования к внутридомовым инженерным сетям или к централизованным системам инженерно-технического обеспечения,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 допуска исполнителя или уполномоченного им лица в согласованные дату и время для проверки состояния ПУ и достоверности переданных показаний ПУ.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Как информировать? Размещать эти сведения на своём сайте и на информационных стендах, а также не реже 1 раза в квартал в платёжных документах.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Ещё одна обязанность исполнителя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–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не чаще 1 раза в 3 месяца проверять достоверность передаваемых потребителем сведений о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показаниях ПУ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 Для этого нужно лично посещать помещения, в которых установлены ПУ.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УО/ТСЖ при вводе ПУ в эксплуатацию или при последующих проверках может устанавливать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контрольные пломбы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индикаторы антимагнитных пломб, а также пломбы и устройства, фиксирующие несанкционированное вмешательство в работу ПУ.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Расширились возможности по уведомлению потребителя о задолженности. Теперь это можно делать посредством: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передачи СМС,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телефонного звонка с записью разговора,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сообщения электронной почты,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через личный кабинет потребителя в ГИС ЖКХ,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размещения на официальном сайте исполнителя,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передачи потребителю голосовой информации по сети фиксированной телефонной связи.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организовать документооборот? Внедрите следующие формы актов и регулярно меняйте их под законодательство: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учёт незарегистрированных граждан,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учёт пломб,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сводный отчёт по дому.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Третий вопрос: как проводить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фотоотчёт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? Закупите оборудование, договоритесь, где будете хранить снимки и как будете их систематизировать. Помните, что без предъявления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фотоотчёта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работа по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снижению ОДН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представляется фикцией.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фотоотчёт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рекомендуем включить три фотографии с: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номером пломбы,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показаниями счётчика,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номером счётчика.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*2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- В соответствии с применением повышающих коэффициентов при определении нормативов потребления коммунальных услуг в жилых помещениях и предоставленных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общедомовые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нужды (за исключением коммунальной услуги по газоснабжению и по водоотведению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общедомовые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нужды) при наличии технической возможности установки коллективных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общедомовых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), индивидуальных или общих (квартирных) приборов учета предусмотрено Правилами установления и определения нормативов потребления коммунальных услуг, утвержденными постановлением Правительства Российской Федерации от 23 мая 2006 г. N 306 (далее - Правила N 306), а также постановлениями Правительства Российской Федерации от 16 апреля 2013 г. N 344 и от 17 декабря 2014 г. N 1380.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Повышающие коэффициенты составляют: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1. с 1 января 2015 г. по 30 июня 2015 г. - 1,1; 2. с 1 июля 2015 г. по 31 декабря 2015 г. - 1,2; 3. с 1 января 2016 г. но 30 июня 2016 г. - 1,4; 4. с 1 июля 2016 г. но 31 декабря 2016 г. - 1,5; 5. с 2017 года - 1,6.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Постановлением №603 от 29.06.2016, ввелось применение повышающего коэффициента при расчете платы за коммунальные услуги, потреблённые в жилых помещениях, не оборудованных приборами учёта при наличии такой возможности.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Таким образом, исполнители коммунальных услуг горячего и холодного водоснабжения, электроснабжения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с 1 июля 2016 года обязаны производить начисления с учетом коэффициента, равного 1,4 для всех абонентов, в чьих квартирах не установлены приборы учета.  С 1 января 2017 года этот коэффициент, согласно Постановлению, будет повышен до 1,5.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При этом отменяются повышенные нормативы потребления коммунальных услуг, применяемые для квартир, где не установлены приборы учета действующие до 1 июля 2016 года.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*3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Рекомендованная форма акта размещена на сайте ГЖИ в "Уголок потребителя"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71479"/>
          <a:ext cx="8358245" cy="5940106"/>
        </p:xfrm>
        <a:graphic>
          <a:graphicData uri="http://schemas.openxmlformats.org/drawingml/2006/table">
            <a:tbl>
              <a:tblPr/>
              <a:tblGrid>
                <a:gridCol w="1253586"/>
                <a:gridCol w="1532495"/>
                <a:gridCol w="3343148"/>
                <a:gridCol w="2229016"/>
              </a:tblGrid>
              <a:tr h="123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46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Обозначение класса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класса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Величина отклонения расчетного (фактического) значения удельной характеристики расхода тепловой энергии на отопление и вентиляцию здания от нормируемого, %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Рекомендуемые мероприятия, разрабатываемые субъектами РФ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93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проектировании и эксплуатации новых и реконструируемых зданий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78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А++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Очень высокий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Ниже -60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Экономическое стимулирование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8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-50 до -60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-40 до -50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8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-30 до - 40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Экономическое стимулирование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8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-15 до -30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8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С+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Нормальный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-5 до -15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 не разрабатываются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18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+5 до -5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9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С-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+15 до +5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93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эксплуатации существующих зданий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5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Пониженный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+15,1 до +50 включительно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Реконструкция при соответствующем экономическом обосновании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5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+50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76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2D2D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Реконструкция при соответствующем экономическом обосновании, или снос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120" marR="31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*4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СП 50.13330.2012 Тепловая защита зданий</a:t>
            </a:r>
            <a:endParaRPr kumimoji="0" lang="ru-RU" sz="1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Статья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10.3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15 - Классы энергосбережения жилых и общественных зданий</a:t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2D2D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*5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Согласно ФЗ-261 Глава 4,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Статья 15, пункт 4 деятельность по разработке мероприятий по энергосбережению подпадает под регулируемый вид деятельности "Энергетическое обследование".  Деятельность  по проведению энергетического обследования вправе осуществлять только лица, являющиеся членами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саморегулируемых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организаций в области энергетического обследования.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78674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Энергоаудитор</a:t>
            </a: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Сергей Михайлович </a:t>
            </a:r>
            <a:r>
              <a:rPr lang="ru-RU" sz="4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Кейглер</a:t>
            </a: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keyglers@gmail.com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89529119464</a:t>
            </a: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nashrf.ru</a:t>
            </a: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Общественный совет при ГЖИ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 рабочей комиссии по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Энергоэффективности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ресурсосбережению в жилом фонде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686800" cy="3357586"/>
          </a:xfrm>
        </p:spPr>
        <p:txBody>
          <a:bodyPr>
            <a:normAutofit/>
          </a:bodyPr>
          <a:lstStyle/>
          <a:p>
            <a:pPr lvl="0"/>
            <a:r>
              <a:rPr lang="ru-R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не устанавливают ИПУ -"резиновые квартиры". </a:t>
            </a:r>
          </a:p>
          <a:p>
            <a:pPr>
              <a:buNone/>
            </a:pPr>
            <a:r>
              <a:rPr lang="ru-RU" sz="25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Решение:</a:t>
            </a:r>
            <a:endParaRPr lang="ru-RU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применение </a:t>
            </a:r>
            <a:r>
              <a:rPr lang="ru-RU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повышающего коэффициента 1,5(*2), 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4357694"/>
            <a:ext cx="8429684" cy="12464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вести разъяснительную работу и 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нформировать жильцов о мерах по снижению расходов за</a:t>
            </a:r>
            <a:r>
              <a:rPr kumimoji="0" lang="ru-RU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энергоресурсы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2.1  Не соответствие ИТП проектной документации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1859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Проверить на соответствие может </a:t>
            </a:r>
            <a:r>
              <a:rPr lang="ru-RU" dirty="0" smtClean="0"/>
              <a:t>Инженер УК </a:t>
            </a:r>
            <a:r>
              <a:rPr lang="ru-RU" dirty="0"/>
              <a:t>или </a:t>
            </a:r>
            <a:r>
              <a:rPr lang="ru-RU" dirty="0" err="1"/>
              <a:t>Энергоаудитор</a:t>
            </a:r>
            <a:r>
              <a:rPr lang="ru-RU" dirty="0"/>
              <a:t> имеющий членство в СРО</a:t>
            </a:r>
          </a:p>
          <a:p>
            <a:r>
              <a:rPr lang="ru-RU" dirty="0"/>
              <a:t>На прямом трубопроводе перед расходомером если будет образовываться </a:t>
            </a:r>
            <a:r>
              <a:rPr lang="ru-RU" b="1" u="sng" dirty="0" err="1"/>
              <a:t>паро-водяная</a:t>
            </a:r>
            <a:r>
              <a:rPr lang="ru-RU" dirty="0"/>
              <a:t> смесь  расходомер показания завысит, т. к. он не предназначен для замера расхода пара.</a:t>
            </a:r>
          </a:p>
        </p:txBody>
      </p:sp>
      <p:pic>
        <p:nvPicPr>
          <p:cNvPr id="7" name="Содержимое 3" descr="20170314_123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3786214" cy="2543672"/>
          </a:xfrm>
          <a:prstGeom prst="rect">
            <a:avLst/>
          </a:prstGeom>
        </p:spPr>
      </p:pic>
      <p:pic>
        <p:nvPicPr>
          <p:cNvPr id="10" name="Содержимое 9" descr="20170314_124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143380"/>
            <a:ext cx="4302157" cy="2500331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 descr="2017-05-17-14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876"/>
            <a:ext cx="6222313" cy="269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8"/>
            <a:ext cx="63178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>
            <a:off x="4357686" y="3000372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57356" y="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Перевернут расходомер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latin typeface="Tahoma" pitchFamily="34" charset="0"/>
                <a:ea typeface="Tahoma" pitchFamily="34" charset="0"/>
                <a:cs typeface="Tahoma" pitchFamily="34" charset="0"/>
              </a:rPr>
              <a:t>3.1  Не отрегулированы расходомеры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Чтобы убедиться в том, что расходомеры работают правильно достаточно их поменять местами подающий с обратным. Если при этом показания не поменялись либо поменялись в пределах класса допуска для данных приборов значит они работают верно. В противном случае необходимо проводить регулировку прибора в специализирующей организации имеющую лицензию </a:t>
            </a:r>
          </a:p>
          <a:p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помнить, что расходомеры опломбированы и для проведения работ необходимо уведомить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ресурсоснабжающую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компанию о сроках и причинах снятия пломбы.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Ресурсовики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в течении установленного срока дадут ответ можете Вы снять пломбу или нет. В данном случае Вы должны составить акт в котором точно укажите дату, время и причины снятия пломбы и подписать двумя собственниками и представителем УК, уведомить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ресурсовиков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а уже после этого Вы можете снять пломбы. После окончания проведения работ необходимо пригласить представителя от ресурсной компании для опломбирования приборов.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328_1141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74863" y="1600200"/>
            <a:ext cx="5832273" cy="4873625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328_1135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786842" cy="664371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8BEB58-06B3-456C-B66C-336DEA35970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1192</TotalTime>
  <Words>1706</Words>
  <Application>Microsoft Office PowerPoint</Application>
  <PresentationFormat>Экран (4:3)</PresentationFormat>
  <Paragraphs>275</Paragraphs>
  <Slides>38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Эркер</vt:lpstr>
      <vt:lpstr>«Как снизить ОДН в МКД» </vt:lpstr>
      <vt:lpstr>Как определить причину сверх нормативных расходов коммунальных ресурсов на ОДН и что делать?</vt:lpstr>
      <vt:lpstr>1.1 Не добросовестные потребители</vt:lpstr>
      <vt:lpstr>Слайд 4</vt:lpstr>
      <vt:lpstr>2.1  Не соответствие ИТП проектной документации </vt:lpstr>
      <vt:lpstr>Слайд 6</vt:lpstr>
      <vt:lpstr>3.1  Не отрегулированы расходомеры </vt:lpstr>
      <vt:lpstr>Слайд 8</vt:lpstr>
      <vt:lpstr>Слайд 9</vt:lpstr>
      <vt:lpstr>Слайд 10</vt:lpstr>
      <vt:lpstr>Слайд 11</vt:lpstr>
      <vt:lpstr>Слайд 12</vt:lpstr>
      <vt:lpstr>4.1  Не санкционированные подключения без установки ПУ Коммунальных ресурсов  </vt:lpstr>
      <vt:lpstr>5. Как снизить ОДН если все нарушения уже устранены, а ОДН все равно высокий? </vt:lpstr>
      <vt:lpstr>И все же, какие мероприятия по энергосбережению возможно реализовать в МКД****: </vt:lpstr>
      <vt:lpstr>На рисунке изображено два состояния дома:  слева дом с не сбалансированной системой отопления;  справа со сбалансированной системой отопления: </vt:lpstr>
      <vt:lpstr>Система Автоматического Погодного Регулирования расхода теплоносителя является эффективным мероприятием по энергосбережению, которое способно в некоторых случаях снизить расход теплоносителя в два и более раза. </vt:lpstr>
      <vt:lpstr>Пример внедрения энергоэффективных технологий в МКД по ул Котовского, дом. 15</vt:lpstr>
      <vt:lpstr>Фактическое энергосбережение в пятиэтажном доме 40 квартир по сравнению с нормативным начислением</vt:lpstr>
      <vt:lpstr>Автоматическая система «Комос –УЗЖ» Российского производства</vt:lpstr>
      <vt:lpstr> Преимущества:</vt:lpstr>
      <vt:lpstr>Слайд 22</vt:lpstr>
      <vt:lpstr>Слайд 23</vt:lpstr>
      <vt:lpstr>Слайд 24</vt:lpstr>
      <vt:lpstr>Слайд 25</vt:lpstr>
      <vt:lpstr>Повысить энергоэффективность системы отопления многоквартирного дома можно при реализации следующих мероприятий:</vt:lpstr>
      <vt:lpstr>Повысить энергоэффективность вентиляционных систем путем снижения издержек на вентиляцию и кондиционирование возможно при внедрении следующих мероприятий:</vt:lpstr>
      <vt:lpstr>Энергоэффективность в системах водоснабжения, экономия холодной и горячей воды многоквартирного дома будет достигаться реализацией следующих мероприятий по энергоэффективности:</vt:lpstr>
      <vt:lpstr>Экономия электрической энергии достигается при реализации следующих мероприятий по повышению энергоэффективности энергосистемы дома:</vt:lpstr>
      <vt:lpstr>Источник Финансирования мероприятий по энергосбереженю: </vt:lpstr>
      <vt:lpstr>СМЕТА на содержание МКД</vt:lpstr>
      <vt:lpstr>С чего начать организацию работ в УК по снижению ОДН 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снизить ОДН</dc:title>
  <dc:creator>Сергей</dc:creator>
  <cp:lastModifiedBy>Сергей</cp:lastModifiedBy>
  <cp:revision>47</cp:revision>
  <dcterms:created xsi:type="dcterms:W3CDTF">2017-03-28T03:41:51Z</dcterms:created>
  <dcterms:modified xsi:type="dcterms:W3CDTF">2017-06-07T05:40:53Z</dcterms:modified>
</cp:coreProperties>
</file>