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  <p:sldMasterId id="2147483762" r:id="rId2"/>
    <p:sldMasterId id="2147484000" r:id="rId3"/>
    <p:sldMasterId id="2147484013" r:id="rId4"/>
    <p:sldMasterId id="2147484111" r:id="rId5"/>
  </p:sldMasterIdLst>
  <p:sldIdLst>
    <p:sldId id="256" r:id="rId6"/>
    <p:sldId id="258" r:id="rId7"/>
    <p:sldId id="259" r:id="rId8"/>
    <p:sldId id="260" r:id="rId9"/>
    <p:sldId id="261" r:id="rId10"/>
    <p:sldId id="263" r:id="rId11"/>
    <p:sldId id="262" r:id="rId12"/>
    <p:sldId id="265" r:id="rId13"/>
    <p:sldId id="264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AB6F9A5-0620-43CC-87C1-DAF451E01E7C}">
          <p14:sldIdLst>
            <p14:sldId id="256"/>
            <p14:sldId id="258"/>
            <p14:sldId id="259"/>
            <p14:sldId id="260"/>
            <p14:sldId id="261"/>
            <p14:sldId id="263"/>
            <p14:sldId id="262"/>
            <p14:sldId id="265"/>
            <p14:sldId id="264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2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7"/>
          <p:cNvSpPr>
            <a:spLocks/>
          </p:cNvSpPr>
          <p:nvPr/>
        </p:nvSpPr>
        <p:spPr bwMode="auto">
          <a:xfrm>
            <a:off x="-38100" y="463550"/>
            <a:ext cx="9182100" cy="6419850"/>
          </a:xfrm>
          <a:custGeom>
            <a:avLst/>
            <a:gdLst/>
            <a:ahLst/>
            <a:cxnLst>
              <a:cxn ang="0">
                <a:pos x="17280" y="12123"/>
              </a:cxn>
              <a:cxn ang="0">
                <a:pos x="0" y="12132"/>
              </a:cxn>
              <a:cxn ang="0">
                <a:pos x="2" y="4163"/>
              </a:cxn>
              <a:cxn ang="0">
                <a:pos x="262" y="3633"/>
              </a:cxn>
              <a:cxn ang="0">
                <a:pos x="567" y="3147"/>
              </a:cxn>
              <a:cxn ang="0">
                <a:pos x="912" y="2704"/>
              </a:cxn>
              <a:cxn ang="0">
                <a:pos x="1295" y="2299"/>
              </a:cxn>
              <a:cxn ang="0">
                <a:pos x="1714" y="1931"/>
              </a:cxn>
              <a:cxn ang="0">
                <a:pos x="2166" y="1602"/>
              </a:cxn>
              <a:cxn ang="0">
                <a:pos x="2649" y="1308"/>
              </a:cxn>
              <a:cxn ang="0">
                <a:pos x="3160" y="1048"/>
              </a:cxn>
              <a:cxn ang="0">
                <a:pos x="3696" y="820"/>
              </a:cxn>
              <a:cxn ang="0">
                <a:pos x="4255" y="623"/>
              </a:cxn>
              <a:cxn ang="0">
                <a:pos x="4835" y="457"/>
              </a:cxn>
              <a:cxn ang="0">
                <a:pos x="5433" y="319"/>
              </a:cxn>
              <a:cxn ang="0">
                <a:pos x="6047" y="207"/>
              </a:cxn>
              <a:cxn ang="0">
                <a:pos x="6673" y="121"/>
              </a:cxn>
              <a:cxn ang="0">
                <a:pos x="7311" y="59"/>
              </a:cxn>
              <a:cxn ang="0">
                <a:pos x="7955" y="19"/>
              </a:cxn>
              <a:cxn ang="0">
                <a:pos x="8605" y="0"/>
              </a:cxn>
              <a:cxn ang="0">
                <a:pos x="9259" y="1"/>
              </a:cxn>
              <a:cxn ang="0">
                <a:pos x="9911" y="20"/>
              </a:cxn>
              <a:cxn ang="0">
                <a:pos x="10562" y="55"/>
              </a:cxn>
              <a:cxn ang="0">
                <a:pos x="11209" y="107"/>
              </a:cxn>
              <a:cxn ang="0">
                <a:pos x="11848" y="172"/>
              </a:cxn>
              <a:cxn ang="0">
                <a:pos x="12477" y="250"/>
              </a:cxn>
              <a:cxn ang="0">
                <a:pos x="13094" y="338"/>
              </a:cxn>
              <a:cxn ang="0">
                <a:pos x="13695" y="435"/>
              </a:cxn>
              <a:cxn ang="0">
                <a:pos x="14280" y="542"/>
              </a:cxn>
              <a:cxn ang="0">
                <a:pos x="14845" y="655"/>
              </a:cxn>
              <a:cxn ang="0">
                <a:pos x="15387" y="772"/>
              </a:cxn>
              <a:cxn ang="0">
                <a:pos x="15904" y="894"/>
              </a:cxn>
              <a:cxn ang="0">
                <a:pos x="16393" y="1019"/>
              </a:cxn>
              <a:cxn ang="0">
                <a:pos x="16853" y="1144"/>
              </a:cxn>
              <a:cxn ang="0">
                <a:pos x="17280" y="1268"/>
              </a:cxn>
              <a:cxn ang="0">
                <a:pos x="17280" y="1980"/>
              </a:cxn>
              <a:cxn ang="0">
                <a:pos x="17280" y="2678"/>
              </a:cxn>
              <a:cxn ang="0">
                <a:pos x="17280" y="3364"/>
              </a:cxn>
              <a:cxn ang="0">
                <a:pos x="17280" y="4043"/>
              </a:cxn>
              <a:cxn ang="0">
                <a:pos x="17280" y="4712"/>
              </a:cxn>
              <a:cxn ang="0">
                <a:pos x="17280" y="5377"/>
              </a:cxn>
              <a:cxn ang="0">
                <a:pos x="17280" y="6038"/>
              </a:cxn>
              <a:cxn ang="0">
                <a:pos x="17280" y="6696"/>
              </a:cxn>
              <a:cxn ang="0">
                <a:pos x="17280" y="7355"/>
              </a:cxn>
              <a:cxn ang="0">
                <a:pos x="17280" y="8015"/>
              </a:cxn>
              <a:cxn ang="0">
                <a:pos x="17280" y="8680"/>
              </a:cxn>
              <a:cxn ang="0">
                <a:pos x="17280" y="9350"/>
              </a:cxn>
              <a:cxn ang="0">
                <a:pos x="17280" y="10027"/>
              </a:cxn>
              <a:cxn ang="0">
                <a:pos x="17280" y="10714"/>
              </a:cxn>
              <a:cxn ang="0">
                <a:pos x="17280" y="11413"/>
              </a:cxn>
              <a:cxn ang="0">
                <a:pos x="17280" y="12123"/>
              </a:cxn>
            </a:cxnLst>
            <a:rect l="0" t="0" r="r" b="b"/>
            <a:pathLst>
              <a:path w="17280" h="12132">
                <a:moveTo>
                  <a:pt x="17280" y="12123"/>
                </a:moveTo>
                <a:lnTo>
                  <a:pt x="0" y="12132"/>
                </a:lnTo>
                <a:lnTo>
                  <a:pt x="2" y="4163"/>
                </a:lnTo>
                <a:lnTo>
                  <a:pt x="262" y="3633"/>
                </a:lnTo>
                <a:lnTo>
                  <a:pt x="567" y="3147"/>
                </a:lnTo>
                <a:lnTo>
                  <a:pt x="912" y="2704"/>
                </a:lnTo>
                <a:lnTo>
                  <a:pt x="1295" y="2299"/>
                </a:lnTo>
                <a:lnTo>
                  <a:pt x="1714" y="1931"/>
                </a:lnTo>
                <a:lnTo>
                  <a:pt x="2166" y="1602"/>
                </a:lnTo>
                <a:lnTo>
                  <a:pt x="2649" y="1308"/>
                </a:lnTo>
                <a:lnTo>
                  <a:pt x="3160" y="1048"/>
                </a:lnTo>
                <a:lnTo>
                  <a:pt x="3696" y="820"/>
                </a:lnTo>
                <a:lnTo>
                  <a:pt x="4255" y="623"/>
                </a:lnTo>
                <a:lnTo>
                  <a:pt x="4835" y="457"/>
                </a:lnTo>
                <a:lnTo>
                  <a:pt x="5433" y="319"/>
                </a:lnTo>
                <a:lnTo>
                  <a:pt x="6047" y="207"/>
                </a:lnTo>
                <a:lnTo>
                  <a:pt x="6673" y="121"/>
                </a:lnTo>
                <a:lnTo>
                  <a:pt x="7311" y="59"/>
                </a:lnTo>
                <a:lnTo>
                  <a:pt x="7955" y="19"/>
                </a:lnTo>
                <a:lnTo>
                  <a:pt x="8605" y="0"/>
                </a:lnTo>
                <a:lnTo>
                  <a:pt x="9259" y="1"/>
                </a:lnTo>
                <a:lnTo>
                  <a:pt x="9911" y="20"/>
                </a:lnTo>
                <a:lnTo>
                  <a:pt x="10562" y="55"/>
                </a:lnTo>
                <a:lnTo>
                  <a:pt x="11209" y="107"/>
                </a:lnTo>
                <a:lnTo>
                  <a:pt x="11848" y="172"/>
                </a:lnTo>
                <a:lnTo>
                  <a:pt x="12477" y="250"/>
                </a:lnTo>
                <a:lnTo>
                  <a:pt x="13094" y="338"/>
                </a:lnTo>
                <a:lnTo>
                  <a:pt x="13695" y="435"/>
                </a:lnTo>
                <a:lnTo>
                  <a:pt x="14280" y="542"/>
                </a:lnTo>
                <a:lnTo>
                  <a:pt x="14845" y="655"/>
                </a:lnTo>
                <a:lnTo>
                  <a:pt x="15387" y="772"/>
                </a:lnTo>
                <a:lnTo>
                  <a:pt x="15904" y="894"/>
                </a:lnTo>
                <a:lnTo>
                  <a:pt x="16393" y="1019"/>
                </a:lnTo>
                <a:lnTo>
                  <a:pt x="16853" y="1144"/>
                </a:lnTo>
                <a:lnTo>
                  <a:pt x="17280" y="1268"/>
                </a:lnTo>
                <a:lnTo>
                  <a:pt x="17280" y="1980"/>
                </a:lnTo>
                <a:lnTo>
                  <a:pt x="17280" y="2678"/>
                </a:lnTo>
                <a:lnTo>
                  <a:pt x="17280" y="3364"/>
                </a:lnTo>
                <a:lnTo>
                  <a:pt x="17280" y="4043"/>
                </a:lnTo>
                <a:lnTo>
                  <a:pt x="17280" y="4712"/>
                </a:lnTo>
                <a:lnTo>
                  <a:pt x="17280" y="5377"/>
                </a:lnTo>
                <a:lnTo>
                  <a:pt x="17280" y="6038"/>
                </a:lnTo>
                <a:lnTo>
                  <a:pt x="17280" y="6696"/>
                </a:lnTo>
                <a:lnTo>
                  <a:pt x="17280" y="7355"/>
                </a:lnTo>
                <a:lnTo>
                  <a:pt x="17280" y="8015"/>
                </a:lnTo>
                <a:lnTo>
                  <a:pt x="17280" y="8680"/>
                </a:lnTo>
                <a:lnTo>
                  <a:pt x="17280" y="9350"/>
                </a:lnTo>
                <a:lnTo>
                  <a:pt x="17280" y="10027"/>
                </a:lnTo>
                <a:lnTo>
                  <a:pt x="17280" y="10714"/>
                </a:lnTo>
                <a:lnTo>
                  <a:pt x="17280" y="11413"/>
                </a:lnTo>
                <a:lnTo>
                  <a:pt x="17280" y="12123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646331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7772400" cy="46166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65125"/>
          </a:xfrm>
        </p:spPr>
        <p:txBody>
          <a:bodyPr/>
          <a:lstStyle/>
          <a:p>
            <a:fld id="{FADE1409-49B3-4973-9220-B4E1B1118F9F}" type="datetimeFigureOut">
              <a:rPr lang="ru-RU" smtClean="0"/>
              <a:t>28.10.2010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110F-FE3D-4598-AC3E-C5833A679415}" type="slidenum">
              <a:rPr lang="ru-RU" smtClean="0"/>
              <a:t>‹#›</a:t>
            </a:fld>
            <a:endParaRPr lang="ru-RU"/>
          </a:p>
        </p:txBody>
      </p:sp>
      <p:sp>
        <p:nvSpPr>
          <p:cNvPr id="45" name="Freeform 9"/>
          <p:cNvSpPr>
            <a:spLocks/>
          </p:cNvSpPr>
          <p:nvPr/>
        </p:nvSpPr>
        <p:spPr bwMode="auto">
          <a:xfrm flipV="1">
            <a:off x="-25400" y="4889500"/>
            <a:ext cx="8839200" cy="32766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8"/>
          <p:cNvSpPr>
            <a:spLocks/>
          </p:cNvSpPr>
          <p:nvPr/>
        </p:nvSpPr>
        <p:spPr bwMode="auto">
          <a:xfrm flipV="1">
            <a:off x="-25400" y="4786406"/>
            <a:ext cx="9144000" cy="3227294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5"/>
          <p:cNvSpPr>
            <a:spLocks/>
          </p:cNvSpPr>
          <p:nvPr/>
        </p:nvSpPr>
        <p:spPr bwMode="auto">
          <a:xfrm>
            <a:off x="1588" y="268288"/>
            <a:ext cx="9142413" cy="1760538"/>
          </a:xfrm>
          <a:custGeom>
            <a:avLst/>
            <a:gdLst/>
            <a:ahLst/>
            <a:cxnLst>
              <a:cxn ang="0">
                <a:pos x="16021" y="1568"/>
              </a:cxn>
              <a:cxn ang="0">
                <a:pos x="13697" y="1059"/>
              </a:cxn>
              <a:cxn ang="0">
                <a:pos x="11579" y="742"/>
              </a:cxn>
              <a:cxn ang="0">
                <a:pos x="9687" y="572"/>
              </a:cxn>
              <a:cxn ang="0">
                <a:pos x="7979" y="551"/>
              </a:cxn>
              <a:cxn ang="0">
                <a:pos x="6478" y="636"/>
              </a:cxn>
              <a:cxn ang="0">
                <a:pos x="5163" y="806"/>
              </a:cxn>
              <a:cxn ang="0">
                <a:pos x="4031" y="1059"/>
              </a:cxn>
              <a:cxn ang="0">
                <a:pos x="3044" y="1377"/>
              </a:cxn>
              <a:cxn ang="0">
                <a:pos x="2221" y="1716"/>
              </a:cxn>
              <a:cxn ang="0">
                <a:pos x="1543" y="2055"/>
              </a:cxn>
              <a:cxn ang="0">
                <a:pos x="987" y="2415"/>
              </a:cxn>
              <a:cxn ang="0">
                <a:pos x="576" y="2733"/>
              </a:cxn>
              <a:cxn ang="0">
                <a:pos x="288" y="2987"/>
              </a:cxn>
              <a:cxn ang="0">
                <a:pos x="82" y="3199"/>
              </a:cxn>
              <a:cxn ang="0">
                <a:pos x="0" y="3305"/>
              </a:cxn>
              <a:cxn ang="0">
                <a:pos x="0" y="3305"/>
              </a:cxn>
              <a:cxn ang="0">
                <a:pos x="82" y="3178"/>
              </a:cxn>
              <a:cxn ang="0">
                <a:pos x="267" y="2945"/>
              </a:cxn>
              <a:cxn ang="0">
                <a:pos x="535" y="2648"/>
              </a:cxn>
              <a:cxn ang="0">
                <a:pos x="946" y="2289"/>
              </a:cxn>
              <a:cxn ang="0">
                <a:pos x="1460" y="1886"/>
              </a:cxn>
              <a:cxn ang="0">
                <a:pos x="2118" y="1483"/>
              </a:cxn>
              <a:cxn ang="0">
                <a:pos x="2921" y="1081"/>
              </a:cxn>
              <a:cxn ang="0">
                <a:pos x="3887" y="720"/>
              </a:cxn>
              <a:cxn ang="0">
                <a:pos x="5018" y="403"/>
              </a:cxn>
              <a:cxn ang="0">
                <a:pos x="6335" y="170"/>
              </a:cxn>
              <a:cxn ang="0">
                <a:pos x="7836" y="22"/>
              </a:cxn>
              <a:cxn ang="0">
                <a:pos x="9543" y="22"/>
              </a:cxn>
              <a:cxn ang="0">
                <a:pos x="11476" y="149"/>
              </a:cxn>
              <a:cxn ang="0">
                <a:pos x="13615" y="424"/>
              </a:cxn>
              <a:cxn ang="0">
                <a:pos x="15980" y="911"/>
              </a:cxn>
              <a:cxn ang="0">
                <a:pos x="17276" y="1251"/>
              </a:cxn>
              <a:cxn ang="0">
                <a:pos x="17276" y="1356"/>
              </a:cxn>
              <a:cxn ang="0">
                <a:pos x="17276" y="1547"/>
              </a:cxn>
              <a:cxn ang="0">
                <a:pos x="17276" y="1886"/>
              </a:cxn>
            </a:cxnLst>
            <a:rect l="0" t="0" r="r" b="b"/>
            <a:pathLst>
              <a:path w="17276" h="3326">
                <a:moveTo>
                  <a:pt x="17276" y="1886"/>
                </a:moveTo>
                <a:lnTo>
                  <a:pt x="16021" y="1568"/>
                </a:lnTo>
                <a:lnTo>
                  <a:pt x="14829" y="1293"/>
                </a:lnTo>
                <a:lnTo>
                  <a:pt x="13697" y="1059"/>
                </a:lnTo>
                <a:lnTo>
                  <a:pt x="12607" y="890"/>
                </a:lnTo>
                <a:lnTo>
                  <a:pt x="11579" y="742"/>
                </a:lnTo>
                <a:lnTo>
                  <a:pt x="10612" y="636"/>
                </a:lnTo>
                <a:lnTo>
                  <a:pt x="9687" y="572"/>
                </a:lnTo>
                <a:lnTo>
                  <a:pt x="8802" y="551"/>
                </a:lnTo>
                <a:lnTo>
                  <a:pt x="7979" y="551"/>
                </a:lnTo>
                <a:lnTo>
                  <a:pt x="7219" y="572"/>
                </a:lnTo>
                <a:lnTo>
                  <a:pt x="6478" y="636"/>
                </a:lnTo>
                <a:lnTo>
                  <a:pt x="5800" y="700"/>
                </a:lnTo>
                <a:lnTo>
                  <a:pt x="5163" y="806"/>
                </a:lnTo>
                <a:lnTo>
                  <a:pt x="4565" y="932"/>
                </a:lnTo>
                <a:lnTo>
                  <a:pt x="4031" y="1059"/>
                </a:lnTo>
                <a:lnTo>
                  <a:pt x="3517" y="1207"/>
                </a:lnTo>
                <a:lnTo>
                  <a:pt x="3044" y="1377"/>
                </a:lnTo>
                <a:lnTo>
                  <a:pt x="2612" y="1526"/>
                </a:lnTo>
                <a:lnTo>
                  <a:pt x="2221" y="1716"/>
                </a:lnTo>
                <a:lnTo>
                  <a:pt x="1851" y="1886"/>
                </a:lnTo>
                <a:lnTo>
                  <a:pt x="1543" y="2055"/>
                </a:lnTo>
                <a:lnTo>
                  <a:pt x="1254" y="2246"/>
                </a:lnTo>
                <a:lnTo>
                  <a:pt x="987" y="2415"/>
                </a:lnTo>
                <a:lnTo>
                  <a:pt x="781" y="2564"/>
                </a:lnTo>
                <a:lnTo>
                  <a:pt x="576" y="2733"/>
                </a:lnTo>
                <a:lnTo>
                  <a:pt x="412" y="2860"/>
                </a:lnTo>
                <a:lnTo>
                  <a:pt x="288" y="2987"/>
                </a:lnTo>
                <a:lnTo>
                  <a:pt x="164" y="3093"/>
                </a:lnTo>
                <a:lnTo>
                  <a:pt x="82" y="3199"/>
                </a:lnTo>
                <a:lnTo>
                  <a:pt x="41" y="3263"/>
                </a:lnTo>
                <a:lnTo>
                  <a:pt x="0" y="3305"/>
                </a:lnTo>
                <a:lnTo>
                  <a:pt x="0" y="3326"/>
                </a:lnTo>
                <a:lnTo>
                  <a:pt x="0" y="3305"/>
                </a:lnTo>
                <a:lnTo>
                  <a:pt x="21" y="3263"/>
                </a:lnTo>
                <a:lnTo>
                  <a:pt x="82" y="3178"/>
                </a:lnTo>
                <a:lnTo>
                  <a:pt x="164" y="3073"/>
                </a:lnTo>
                <a:lnTo>
                  <a:pt x="267" y="2945"/>
                </a:lnTo>
                <a:lnTo>
                  <a:pt x="390" y="2818"/>
                </a:lnTo>
                <a:lnTo>
                  <a:pt x="535" y="2648"/>
                </a:lnTo>
                <a:lnTo>
                  <a:pt x="720" y="2479"/>
                </a:lnTo>
                <a:lnTo>
                  <a:pt x="946" y="2289"/>
                </a:lnTo>
                <a:lnTo>
                  <a:pt x="1172" y="2097"/>
                </a:lnTo>
                <a:lnTo>
                  <a:pt x="1460" y="1886"/>
                </a:lnTo>
                <a:lnTo>
                  <a:pt x="1768" y="1696"/>
                </a:lnTo>
                <a:lnTo>
                  <a:pt x="2118" y="1483"/>
                </a:lnTo>
                <a:lnTo>
                  <a:pt x="2509" y="1271"/>
                </a:lnTo>
                <a:lnTo>
                  <a:pt x="2921" y="1081"/>
                </a:lnTo>
                <a:lnTo>
                  <a:pt x="3394" y="890"/>
                </a:lnTo>
                <a:lnTo>
                  <a:pt x="3887" y="720"/>
                </a:lnTo>
                <a:lnTo>
                  <a:pt x="4442" y="551"/>
                </a:lnTo>
                <a:lnTo>
                  <a:pt x="5018" y="403"/>
                </a:lnTo>
                <a:lnTo>
                  <a:pt x="5656" y="275"/>
                </a:lnTo>
                <a:lnTo>
                  <a:pt x="6335" y="170"/>
                </a:lnTo>
                <a:lnTo>
                  <a:pt x="7075" y="85"/>
                </a:lnTo>
                <a:lnTo>
                  <a:pt x="7836" y="22"/>
                </a:lnTo>
                <a:lnTo>
                  <a:pt x="8679" y="0"/>
                </a:lnTo>
                <a:lnTo>
                  <a:pt x="9543" y="22"/>
                </a:lnTo>
                <a:lnTo>
                  <a:pt x="10489" y="64"/>
                </a:lnTo>
                <a:lnTo>
                  <a:pt x="11476" y="149"/>
                </a:lnTo>
                <a:lnTo>
                  <a:pt x="12505" y="255"/>
                </a:lnTo>
                <a:lnTo>
                  <a:pt x="13615" y="424"/>
                </a:lnTo>
                <a:lnTo>
                  <a:pt x="14767" y="657"/>
                </a:lnTo>
                <a:lnTo>
                  <a:pt x="15980" y="911"/>
                </a:lnTo>
                <a:lnTo>
                  <a:pt x="17276" y="1229"/>
                </a:lnTo>
                <a:lnTo>
                  <a:pt x="17276" y="1251"/>
                </a:lnTo>
                <a:lnTo>
                  <a:pt x="17276" y="1293"/>
                </a:lnTo>
                <a:lnTo>
                  <a:pt x="17276" y="1356"/>
                </a:lnTo>
                <a:lnTo>
                  <a:pt x="17276" y="1441"/>
                </a:lnTo>
                <a:lnTo>
                  <a:pt x="17276" y="1547"/>
                </a:lnTo>
                <a:lnTo>
                  <a:pt x="17276" y="1696"/>
                </a:lnTo>
                <a:lnTo>
                  <a:pt x="17276" y="188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6"/>
          <p:cNvSpPr>
            <a:spLocks/>
          </p:cNvSpPr>
          <p:nvPr/>
        </p:nvSpPr>
        <p:spPr bwMode="auto">
          <a:xfrm>
            <a:off x="523875" y="190500"/>
            <a:ext cx="8620125" cy="1658938"/>
          </a:xfrm>
          <a:custGeom>
            <a:avLst/>
            <a:gdLst/>
            <a:ahLst/>
            <a:cxnLst>
              <a:cxn ang="0">
                <a:pos x="15096" y="1483"/>
              </a:cxn>
              <a:cxn ang="0">
                <a:pos x="12916" y="1017"/>
              </a:cxn>
              <a:cxn ang="0">
                <a:pos x="10921" y="699"/>
              </a:cxn>
              <a:cxn ang="0">
                <a:pos x="9132" y="551"/>
              </a:cxn>
              <a:cxn ang="0">
                <a:pos x="7528" y="509"/>
              </a:cxn>
              <a:cxn ang="0">
                <a:pos x="6109" y="593"/>
              </a:cxn>
              <a:cxn ang="0">
                <a:pos x="4874" y="762"/>
              </a:cxn>
              <a:cxn ang="0">
                <a:pos x="3785" y="996"/>
              </a:cxn>
              <a:cxn ang="0">
                <a:pos x="2859" y="1293"/>
              </a:cxn>
              <a:cxn ang="0">
                <a:pos x="2098" y="1610"/>
              </a:cxn>
              <a:cxn ang="0">
                <a:pos x="1440" y="1949"/>
              </a:cxn>
              <a:cxn ang="0">
                <a:pos x="947" y="2267"/>
              </a:cxn>
              <a:cxn ang="0">
                <a:pos x="556" y="2563"/>
              </a:cxn>
              <a:cxn ang="0">
                <a:pos x="267" y="2818"/>
              </a:cxn>
              <a:cxn ang="0">
                <a:pos x="83" y="3008"/>
              </a:cxn>
              <a:cxn ang="0">
                <a:pos x="0" y="3114"/>
              </a:cxn>
              <a:cxn ang="0">
                <a:pos x="0" y="3114"/>
              </a:cxn>
              <a:cxn ang="0">
                <a:pos x="83" y="2987"/>
              </a:cxn>
              <a:cxn ang="0">
                <a:pos x="247" y="2776"/>
              </a:cxn>
              <a:cxn ang="0">
                <a:pos x="515" y="2500"/>
              </a:cxn>
              <a:cxn ang="0">
                <a:pos x="885" y="2161"/>
              </a:cxn>
              <a:cxn ang="0">
                <a:pos x="1379" y="1780"/>
              </a:cxn>
              <a:cxn ang="0">
                <a:pos x="1995" y="1399"/>
              </a:cxn>
              <a:cxn ang="0">
                <a:pos x="2757" y="1017"/>
              </a:cxn>
              <a:cxn ang="0">
                <a:pos x="3661" y="678"/>
              </a:cxn>
              <a:cxn ang="0">
                <a:pos x="4731" y="381"/>
              </a:cxn>
              <a:cxn ang="0">
                <a:pos x="5985" y="170"/>
              </a:cxn>
              <a:cxn ang="0">
                <a:pos x="7404" y="42"/>
              </a:cxn>
              <a:cxn ang="0">
                <a:pos x="9009" y="22"/>
              </a:cxn>
              <a:cxn ang="0">
                <a:pos x="10818" y="127"/>
              </a:cxn>
              <a:cxn ang="0">
                <a:pos x="12834" y="403"/>
              </a:cxn>
              <a:cxn ang="0">
                <a:pos x="15075" y="868"/>
              </a:cxn>
              <a:cxn ang="0">
                <a:pos x="16289" y="1186"/>
              </a:cxn>
              <a:cxn ang="0">
                <a:pos x="16289" y="1271"/>
              </a:cxn>
              <a:cxn ang="0">
                <a:pos x="16289" y="1461"/>
              </a:cxn>
              <a:cxn ang="0">
                <a:pos x="16289" y="1780"/>
              </a:cxn>
            </a:cxnLst>
            <a:rect l="0" t="0" r="r" b="b"/>
            <a:pathLst>
              <a:path w="16289" h="3135">
                <a:moveTo>
                  <a:pt x="16289" y="1780"/>
                </a:moveTo>
                <a:lnTo>
                  <a:pt x="15096" y="1483"/>
                </a:lnTo>
                <a:lnTo>
                  <a:pt x="13985" y="1229"/>
                </a:lnTo>
                <a:lnTo>
                  <a:pt x="12916" y="1017"/>
                </a:lnTo>
                <a:lnTo>
                  <a:pt x="11888" y="826"/>
                </a:lnTo>
                <a:lnTo>
                  <a:pt x="10921" y="699"/>
                </a:lnTo>
                <a:lnTo>
                  <a:pt x="9996" y="615"/>
                </a:lnTo>
                <a:lnTo>
                  <a:pt x="9132" y="551"/>
                </a:lnTo>
                <a:lnTo>
                  <a:pt x="8309" y="509"/>
                </a:lnTo>
                <a:lnTo>
                  <a:pt x="7528" y="509"/>
                </a:lnTo>
                <a:lnTo>
                  <a:pt x="6808" y="551"/>
                </a:lnTo>
                <a:lnTo>
                  <a:pt x="6109" y="593"/>
                </a:lnTo>
                <a:lnTo>
                  <a:pt x="5471" y="678"/>
                </a:lnTo>
                <a:lnTo>
                  <a:pt x="4874" y="762"/>
                </a:lnTo>
                <a:lnTo>
                  <a:pt x="4319" y="868"/>
                </a:lnTo>
                <a:lnTo>
                  <a:pt x="3785" y="996"/>
                </a:lnTo>
                <a:lnTo>
                  <a:pt x="3312" y="1144"/>
                </a:lnTo>
                <a:lnTo>
                  <a:pt x="2859" y="1293"/>
                </a:lnTo>
                <a:lnTo>
                  <a:pt x="2468" y="1441"/>
                </a:lnTo>
                <a:lnTo>
                  <a:pt x="2098" y="1610"/>
                </a:lnTo>
                <a:lnTo>
                  <a:pt x="1748" y="1780"/>
                </a:lnTo>
                <a:lnTo>
                  <a:pt x="1440" y="1949"/>
                </a:lnTo>
                <a:lnTo>
                  <a:pt x="1172" y="2119"/>
                </a:lnTo>
                <a:lnTo>
                  <a:pt x="947" y="2267"/>
                </a:lnTo>
                <a:lnTo>
                  <a:pt x="720" y="2415"/>
                </a:lnTo>
                <a:lnTo>
                  <a:pt x="556" y="2563"/>
                </a:lnTo>
                <a:lnTo>
                  <a:pt x="391" y="2712"/>
                </a:lnTo>
                <a:lnTo>
                  <a:pt x="267" y="2818"/>
                </a:lnTo>
                <a:lnTo>
                  <a:pt x="165" y="2924"/>
                </a:lnTo>
                <a:lnTo>
                  <a:pt x="83" y="3008"/>
                </a:lnTo>
                <a:lnTo>
                  <a:pt x="41" y="3072"/>
                </a:lnTo>
                <a:lnTo>
                  <a:pt x="0" y="3114"/>
                </a:lnTo>
                <a:lnTo>
                  <a:pt x="0" y="3135"/>
                </a:lnTo>
                <a:lnTo>
                  <a:pt x="0" y="3114"/>
                </a:lnTo>
                <a:lnTo>
                  <a:pt x="21" y="3072"/>
                </a:lnTo>
                <a:lnTo>
                  <a:pt x="83" y="2987"/>
                </a:lnTo>
                <a:lnTo>
                  <a:pt x="144" y="2902"/>
                </a:lnTo>
                <a:lnTo>
                  <a:pt x="247" y="2776"/>
                </a:lnTo>
                <a:lnTo>
                  <a:pt x="370" y="2648"/>
                </a:lnTo>
                <a:lnTo>
                  <a:pt x="515" y="2500"/>
                </a:lnTo>
                <a:lnTo>
                  <a:pt x="679" y="2331"/>
                </a:lnTo>
                <a:lnTo>
                  <a:pt x="885" y="2161"/>
                </a:lnTo>
                <a:lnTo>
                  <a:pt x="1111" y="1970"/>
                </a:lnTo>
                <a:lnTo>
                  <a:pt x="1379" y="1780"/>
                </a:lnTo>
                <a:lnTo>
                  <a:pt x="1666" y="1589"/>
                </a:lnTo>
                <a:lnTo>
                  <a:pt x="1995" y="1399"/>
                </a:lnTo>
                <a:lnTo>
                  <a:pt x="2366" y="1207"/>
                </a:lnTo>
                <a:lnTo>
                  <a:pt x="2757" y="1017"/>
                </a:lnTo>
                <a:lnTo>
                  <a:pt x="3188" y="848"/>
                </a:lnTo>
                <a:lnTo>
                  <a:pt x="3661" y="678"/>
                </a:lnTo>
                <a:lnTo>
                  <a:pt x="4176" y="529"/>
                </a:lnTo>
                <a:lnTo>
                  <a:pt x="4731" y="381"/>
                </a:lnTo>
                <a:lnTo>
                  <a:pt x="5327" y="254"/>
                </a:lnTo>
                <a:lnTo>
                  <a:pt x="5985" y="170"/>
                </a:lnTo>
                <a:lnTo>
                  <a:pt x="6664" y="84"/>
                </a:lnTo>
                <a:lnTo>
                  <a:pt x="7404" y="42"/>
                </a:lnTo>
                <a:lnTo>
                  <a:pt x="8165" y="0"/>
                </a:lnTo>
                <a:lnTo>
                  <a:pt x="9009" y="22"/>
                </a:lnTo>
                <a:lnTo>
                  <a:pt x="9893" y="64"/>
                </a:lnTo>
                <a:lnTo>
                  <a:pt x="10818" y="127"/>
                </a:lnTo>
                <a:lnTo>
                  <a:pt x="11806" y="254"/>
                </a:lnTo>
                <a:lnTo>
                  <a:pt x="12834" y="403"/>
                </a:lnTo>
                <a:lnTo>
                  <a:pt x="13924" y="615"/>
                </a:lnTo>
                <a:lnTo>
                  <a:pt x="15075" y="868"/>
                </a:lnTo>
                <a:lnTo>
                  <a:pt x="16289" y="1165"/>
                </a:lnTo>
                <a:lnTo>
                  <a:pt x="16289" y="1186"/>
                </a:lnTo>
                <a:lnTo>
                  <a:pt x="16289" y="1229"/>
                </a:lnTo>
                <a:lnTo>
                  <a:pt x="16289" y="1271"/>
                </a:lnTo>
                <a:lnTo>
                  <a:pt x="16289" y="1355"/>
                </a:lnTo>
                <a:lnTo>
                  <a:pt x="16289" y="1461"/>
                </a:lnTo>
                <a:lnTo>
                  <a:pt x="16289" y="1610"/>
                </a:lnTo>
                <a:lnTo>
                  <a:pt x="16289" y="178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1409-49B3-4973-9220-B4E1B1118F9F}" type="datetimeFigureOut">
              <a:rPr lang="ru-RU" smtClean="0"/>
              <a:t>28.10.2010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110F-FE3D-4598-AC3E-C5833A6794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1409-49B3-4973-9220-B4E1B1118F9F}" type="datetimeFigureOut">
              <a:rPr lang="ru-RU" smtClean="0"/>
              <a:t>28.10.2010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110F-FE3D-4598-AC3E-C5833A6794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1409-49B3-4973-9220-B4E1B1118F9F}" type="datetimeFigureOut">
              <a:rPr lang="ru-RU" smtClean="0"/>
              <a:t>28.10.2010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110F-FE3D-4598-AC3E-C5833A67941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892175" y="169862"/>
            <a:ext cx="8251826" cy="1679671"/>
          </a:xfrm>
          <a:custGeom>
            <a:avLst/>
            <a:gdLst/>
            <a:ahLst/>
            <a:cxnLst>
              <a:cxn ang="0">
                <a:pos x="16021" y="1568"/>
              </a:cxn>
              <a:cxn ang="0">
                <a:pos x="13697" y="1059"/>
              </a:cxn>
              <a:cxn ang="0">
                <a:pos x="11579" y="742"/>
              </a:cxn>
              <a:cxn ang="0">
                <a:pos x="9687" y="572"/>
              </a:cxn>
              <a:cxn ang="0">
                <a:pos x="7979" y="551"/>
              </a:cxn>
              <a:cxn ang="0">
                <a:pos x="6478" y="636"/>
              </a:cxn>
              <a:cxn ang="0">
                <a:pos x="5163" y="806"/>
              </a:cxn>
              <a:cxn ang="0">
                <a:pos x="4031" y="1059"/>
              </a:cxn>
              <a:cxn ang="0">
                <a:pos x="3044" y="1377"/>
              </a:cxn>
              <a:cxn ang="0">
                <a:pos x="2221" y="1716"/>
              </a:cxn>
              <a:cxn ang="0">
                <a:pos x="1543" y="2055"/>
              </a:cxn>
              <a:cxn ang="0">
                <a:pos x="987" y="2415"/>
              </a:cxn>
              <a:cxn ang="0">
                <a:pos x="576" y="2733"/>
              </a:cxn>
              <a:cxn ang="0">
                <a:pos x="288" y="2987"/>
              </a:cxn>
              <a:cxn ang="0">
                <a:pos x="82" y="3199"/>
              </a:cxn>
              <a:cxn ang="0">
                <a:pos x="0" y="3305"/>
              </a:cxn>
              <a:cxn ang="0">
                <a:pos x="0" y="3305"/>
              </a:cxn>
              <a:cxn ang="0">
                <a:pos x="82" y="3178"/>
              </a:cxn>
              <a:cxn ang="0">
                <a:pos x="267" y="2945"/>
              </a:cxn>
              <a:cxn ang="0">
                <a:pos x="535" y="2648"/>
              </a:cxn>
              <a:cxn ang="0">
                <a:pos x="946" y="2289"/>
              </a:cxn>
              <a:cxn ang="0">
                <a:pos x="1460" y="1886"/>
              </a:cxn>
              <a:cxn ang="0">
                <a:pos x="2118" y="1483"/>
              </a:cxn>
              <a:cxn ang="0">
                <a:pos x="2921" y="1081"/>
              </a:cxn>
              <a:cxn ang="0">
                <a:pos x="3887" y="720"/>
              </a:cxn>
              <a:cxn ang="0">
                <a:pos x="5018" y="403"/>
              </a:cxn>
              <a:cxn ang="0">
                <a:pos x="6335" y="170"/>
              </a:cxn>
              <a:cxn ang="0">
                <a:pos x="7836" y="22"/>
              </a:cxn>
              <a:cxn ang="0">
                <a:pos x="9543" y="22"/>
              </a:cxn>
              <a:cxn ang="0">
                <a:pos x="11476" y="149"/>
              </a:cxn>
              <a:cxn ang="0">
                <a:pos x="13615" y="424"/>
              </a:cxn>
              <a:cxn ang="0">
                <a:pos x="15980" y="911"/>
              </a:cxn>
              <a:cxn ang="0">
                <a:pos x="17276" y="1251"/>
              </a:cxn>
              <a:cxn ang="0">
                <a:pos x="17276" y="1356"/>
              </a:cxn>
              <a:cxn ang="0">
                <a:pos x="17276" y="1547"/>
              </a:cxn>
              <a:cxn ang="0">
                <a:pos x="17276" y="1886"/>
              </a:cxn>
            </a:cxnLst>
            <a:rect l="0" t="0" r="r" b="b"/>
            <a:pathLst>
              <a:path w="17276" h="3326">
                <a:moveTo>
                  <a:pt x="17276" y="1886"/>
                </a:moveTo>
                <a:lnTo>
                  <a:pt x="16021" y="1568"/>
                </a:lnTo>
                <a:lnTo>
                  <a:pt x="14829" y="1293"/>
                </a:lnTo>
                <a:lnTo>
                  <a:pt x="13697" y="1059"/>
                </a:lnTo>
                <a:lnTo>
                  <a:pt x="12607" y="890"/>
                </a:lnTo>
                <a:lnTo>
                  <a:pt x="11579" y="742"/>
                </a:lnTo>
                <a:lnTo>
                  <a:pt x="10612" y="636"/>
                </a:lnTo>
                <a:lnTo>
                  <a:pt x="9687" y="572"/>
                </a:lnTo>
                <a:lnTo>
                  <a:pt x="8802" y="551"/>
                </a:lnTo>
                <a:lnTo>
                  <a:pt x="7979" y="551"/>
                </a:lnTo>
                <a:lnTo>
                  <a:pt x="7219" y="572"/>
                </a:lnTo>
                <a:lnTo>
                  <a:pt x="6478" y="636"/>
                </a:lnTo>
                <a:lnTo>
                  <a:pt x="5800" y="700"/>
                </a:lnTo>
                <a:lnTo>
                  <a:pt x="5163" y="806"/>
                </a:lnTo>
                <a:lnTo>
                  <a:pt x="4565" y="932"/>
                </a:lnTo>
                <a:lnTo>
                  <a:pt x="4031" y="1059"/>
                </a:lnTo>
                <a:lnTo>
                  <a:pt x="3517" y="1207"/>
                </a:lnTo>
                <a:lnTo>
                  <a:pt x="3044" y="1377"/>
                </a:lnTo>
                <a:lnTo>
                  <a:pt x="2612" y="1526"/>
                </a:lnTo>
                <a:lnTo>
                  <a:pt x="2221" y="1716"/>
                </a:lnTo>
                <a:lnTo>
                  <a:pt x="1851" y="1886"/>
                </a:lnTo>
                <a:lnTo>
                  <a:pt x="1543" y="2055"/>
                </a:lnTo>
                <a:lnTo>
                  <a:pt x="1254" y="2246"/>
                </a:lnTo>
                <a:lnTo>
                  <a:pt x="987" y="2415"/>
                </a:lnTo>
                <a:lnTo>
                  <a:pt x="781" y="2564"/>
                </a:lnTo>
                <a:lnTo>
                  <a:pt x="576" y="2733"/>
                </a:lnTo>
                <a:lnTo>
                  <a:pt x="412" y="2860"/>
                </a:lnTo>
                <a:lnTo>
                  <a:pt x="288" y="2987"/>
                </a:lnTo>
                <a:lnTo>
                  <a:pt x="164" y="3093"/>
                </a:lnTo>
                <a:lnTo>
                  <a:pt x="82" y="3199"/>
                </a:lnTo>
                <a:lnTo>
                  <a:pt x="41" y="3263"/>
                </a:lnTo>
                <a:lnTo>
                  <a:pt x="0" y="3305"/>
                </a:lnTo>
                <a:lnTo>
                  <a:pt x="0" y="3326"/>
                </a:lnTo>
                <a:lnTo>
                  <a:pt x="0" y="3305"/>
                </a:lnTo>
                <a:lnTo>
                  <a:pt x="21" y="3263"/>
                </a:lnTo>
                <a:lnTo>
                  <a:pt x="82" y="3178"/>
                </a:lnTo>
                <a:lnTo>
                  <a:pt x="164" y="3073"/>
                </a:lnTo>
                <a:lnTo>
                  <a:pt x="267" y="2945"/>
                </a:lnTo>
                <a:lnTo>
                  <a:pt x="390" y="2818"/>
                </a:lnTo>
                <a:lnTo>
                  <a:pt x="535" y="2648"/>
                </a:lnTo>
                <a:lnTo>
                  <a:pt x="720" y="2479"/>
                </a:lnTo>
                <a:lnTo>
                  <a:pt x="946" y="2289"/>
                </a:lnTo>
                <a:lnTo>
                  <a:pt x="1172" y="2097"/>
                </a:lnTo>
                <a:lnTo>
                  <a:pt x="1460" y="1886"/>
                </a:lnTo>
                <a:lnTo>
                  <a:pt x="1768" y="1696"/>
                </a:lnTo>
                <a:lnTo>
                  <a:pt x="2118" y="1483"/>
                </a:lnTo>
                <a:lnTo>
                  <a:pt x="2509" y="1271"/>
                </a:lnTo>
                <a:lnTo>
                  <a:pt x="2921" y="1081"/>
                </a:lnTo>
                <a:lnTo>
                  <a:pt x="3394" y="890"/>
                </a:lnTo>
                <a:lnTo>
                  <a:pt x="3887" y="720"/>
                </a:lnTo>
                <a:lnTo>
                  <a:pt x="4442" y="551"/>
                </a:lnTo>
                <a:lnTo>
                  <a:pt x="5018" y="403"/>
                </a:lnTo>
                <a:lnTo>
                  <a:pt x="5656" y="275"/>
                </a:lnTo>
                <a:lnTo>
                  <a:pt x="6335" y="170"/>
                </a:lnTo>
                <a:lnTo>
                  <a:pt x="7075" y="85"/>
                </a:lnTo>
                <a:lnTo>
                  <a:pt x="7836" y="22"/>
                </a:lnTo>
                <a:lnTo>
                  <a:pt x="8679" y="0"/>
                </a:lnTo>
                <a:lnTo>
                  <a:pt x="9543" y="22"/>
                </a:lnTo>
                <a:lnTo>
                  <a:pt x="10489" y="64"/>
                </a:lnTo>
                <a:lnTo>
                  <a:pt x="11476" y="149"/>
                </a:lnTo>
                <a:lnTo>
                  <a:pt x="12505" y="255"/>
                </a:lnTo>
                <a:lnTo>
                  <a:pt x="13615" y="424"/>
                </a:lnTo>
                <a:lnTo>
                  <a:pt x="14767" y="657"/>
                </a:lnTo>
                <a:lnTo>
                  <a:pt x="15980" y="911"/>
                </a:lnTo>
                <a:lnTo>
                  <a:pt x="17276" y="1229"/>
                </a:lnTo>
                <a:lnTo>
                  <a:pt x="17276" y="1251"/>
                </a:lnTo>
                <a:lnTo>
                  <a:pt x="17276" y="1293"/>
                </a:lnTo>
                <a:lnTo>
                  <a:pt x="17276" y="1356"/>
                </a:lnTo>
                <a:lnTo>
                  <a:pt x="17276" y="1441"/>
                </a:lnTo>
                <a:lnTo>
                  <a:pt x="17276" y="1547"/>
                </a:lnTo>
                <a:lnTo>
                  <a:pt x="17276" y="1696"/>
                </a:lnTo>
                <a:lnTo>
                  <a:pt x="17276" y="188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533400" y="322262"/>
            <a:ext cx="8610600" cy="1582738"/>
          </a:xfrm>
          <a:custGeom>
            <a:avLst/>
            <a:gdLst/>
            <a:ahLst/>
            <a:cxnLst>
              <a:cxn ang="0">
                <a:pos x="15096" y="1483"/>
              </a:cxn>
              <a:cxn ang="0">
                <a:pos x="12916" y="1017"/>
              </a:cxn>
              <a:cxn ang="0">
                <a:pos x="10921" y="699"/>
              </a:cxn>
              <a:cxn ang="0">
                <a:pos x="9132" y="551"/>
              </a:cxn>
              <a:cxn ang="0">
                <a:pos x="7528" y="509"/>
              </a:cxn>
              <a:cxn ang="0">
                <a:pos x="6109" y="593"/>
              </a:cxn>
              <a:cxn ang="0">
                <a:pos x="4874" y="762"/>
              </a:cxn>
              <a:cxn ang="0">
                <a:pos x="3785" y="996"/>
              </a:cxn>
              <a:cxn ang="0">
                <a:pos x="2859" y="1293"/>
              </a:cxn>
              <a:cxn ang="0">
                <a:pos x="2098" y="1610"/>
              </a:cxn>
              <a:cxn ang="0">
                <a:pos x="1440" y="1949"/>
              </a:cxn>
              <a:cxn ang="0">
                <a:pos x="947" y="2267"/>
              </a:cxn>
              <a:cxn ang="0">
                <a:pos x="556" y="2563"/>
              </a:cxn>
              <a:cxn ang="0">
                <a:pos x="267" y="2818"/>
              </a:cxn>
              <a:cxn ang="0">
                <a:pos x="83" y="3008"/>
              </a:cxn>
              <a:cxn ang="0">
                <a:pos x="0" y="3114"/>
              </a:cxn>
              <a:cxn ang="0">
                <a:pos x="0" y="3114"/>
              </a:cxn>
              <a:cxn ang="0">
                <a:pos x="83" y="2987"/>
              </a:cxn>
              <a:cxn ang="0">
                <a:pos x="247" y="2776"/>
              </a:cxn>
              <a:cxn ang="0">
                <a:pos x="515" y="2500"/>
              </a:cxn>
              <a:cxn ang="0">
                <a:pos x="885" y="2161"/>
              </a:cxn>
              <a:cxn ang="0">
                <a:pos x="1379" y="1780"/>
              </a:cxn>
              <a:cxn ang="0">
                <a:pos x="1995" y="1399"/>
              </a:cxn>
              <a:cxn ang="0">
                <a:pos x="2757" y="1017"/>
              </a:cxn>
              <a:cxn ang="0">
                <a:pos x="3661" y="678"/>
              </a:cxn>
              <a:cxn ang="0">
                <a:pos x="4731" y="381"/>
              </a:cxn>
              <a:cxn ang="0">
                <a:pos x="5985" y="170"/>
              </a:cxn>
              <a:cxn ang="0">
                <a:pos x="7404" y="42"/>
              </a:cxn>
              <a:cxn ang="0">
                <a:pos x="9009" y="22"/>
              </a:cxn>
              <a:cxn ang="0">
                <a:pos x="10818" y="127"/>
              </a:cxn>
              <a:cxn ang="0">
                <a:pos x="12834" y="403"/>
              </a:cxn>
              <a:cxn ang="0">
                <a:pos x="15075" y="868"/>
              </a:cxn>
              <a:cxn ang="0">
                <a:pos x="16289" y="1186"/>
              </a:cxn>
              <a:cxn ang="0">
                <a:pos x="16289" y="1271"/>
              </a:cxn>
              <a:cxn ang="0">
                <a:pos x="16289" y="1461"/>
              </a:cxn>
              <a:cxn ang="0">
                <a:pos x="16289" y="1780"/>
              </a:cxn>
            </a:cxnLst>
            <a:rect l="0" t="0" r="r" b="b"/>
            <a:pathLst>
              <a:path w="16289" h="3135">
                <a:moveTo>
                  <a:pt x="16289" y="1780"/>
                </a:moveTo>
                <a:lnTo>
                  <a:pt x="15096" y="1483"/>
                </a:lnTo>
                <a:lnTo>
                  <a:pt x="13985" y="1229"/>
                </a:lnTo>
                <a:lnTo>
                  <a:pt x="12916" y="1017"/>
                </a:lnTo>
                <a:lnTo>
                  <a:pt x="11888" y="826"/>
                </a:lnTo>
                <a:lnTo>
                  <a:pt x="10921" y="699"/>
                </a:lnTo>
                <a:lnTo>
                  <a:pt x="9996" y="615"/>
                </a:lnTo>
                <a:lnTo>
                  <a:pt x="9132" y="551"/>
                </a:lnTo>
                <a:lnTo>
                  <a:pt x="8309" y="509"/>
                </a:lnTo>
                <a:lnTo>
                  <a:pt x="7528" y="509"/>
                </a:lnTo>
                <a:lnTo>
                  <a:pt x="6808" y="551"/>
                </a:lnTo>
                <a:lnTo>
                  <a:pt x="6109" y="593"/>
                </a:lnTo>
                <a:lnTo>
                  <a:pt x="5471" y="678"/>
                </a:lnTo>
                <a:lnTo>
                  <a:pt x="4874" y="762"/>
                </a:lnTo>
                <a:lnTo>
                  <a:pt x="4319" y="868"/>
                </a:lnTo>
                <a:lnTo>
                  <a:pt x="3785" y="996"/>
                </a:lnTo>
                <a:lnTo>
                  <a:pt x="3312" y="1144"/>
                </a:lnTo>
                <a:lnTo>
                  <a:pt x="2859" y="1293"/>
                </a:lnTo>
                <a:lnTo>
                  <a:pt x="2468" y="1441"/>
                </a:lnTo>
                <a:lnTo>
                  <a:pt x="2098" y="1610"/>
                </a:lnTo>
                <a:lnTo>
                  <a:pt x="1748" y="1780"/>
                </a:lnTo>
                <a:lnTo>
                  <a:pt x="1440" y="1949"/>
                </a:lnTo>
                <a:lnTo>
                  <a:pt x="1172" y="2119"/>
                </a:lnTo>
                <a:lnTo>
                  <a:pt x="947" y="2267"/>
                </a:lnTo>
                <a:lnTo>
                  <a:pt x="720" y="2415"/>
                </a:lnTo>
                <a:lnTo>
                  <a:pt x="556" y="2563"/>
                </a:lnTo>
                <a:lnTo>
                  <a:pt x="391" y="2712"/>
                </a:lnTo>
                <a:lnTo>
                  <a:pt x="267" y="2818"/>
                </a:lnTo>
                <a:lnTo>
                  <a:pt x="165" y="2924"/>
                </a:lnTo>
                <a:lnTo>
                  <a:pt x="83" y="3008"/>
                </a:lnTo>
                <a:lnTo>
                  <a:pt x="41" y="3072"/>
                </a:lnTo>
                <a:lnTo>
                  <a:pt x="0" y="3114"/>
                </a:lnTo>
                <a:lnTo>
                  <a:pt x="0" y="3135"/>
                </a:lnTo>
                <a:lnTo>
                  <a:pt x="0" y="3114"/>
                </a:lnTo>
                <a:lnTo>
                  <a:pt x="21" y="3072"/>
                </a:lnTo>
                <a:lnTo>
                  <a:pt x="83" y="2987"/>
                </a:lnTo>
                <a:lnTo>
                  <a:pt x="144" y="2902"/>
                </a:lnTo>
                <a:lnTo>
                  <a:pt x="247" y="2776"/>
                </a:lnTo>
                <a:lnTo>
                  <a:pt x="370" y="2648"/>
                </a:lnTo>
                <a:lnTo>
                  <a:pt x="515" y="2500"/>
                </a:lnTo>
                <a:lnTo>
                  <a:pt x="679" y="2331"/>
                </a:lnTo>
                <a:lnTo>
                  <a:pt x="885" y="2161"/>
                </a:lnTo>
                <a:lnTo>
                  <a:pt x="1111" y="1970"/>
                </a:lnTo>
                <a:lnTo>
                  <a:pt x="1379" y="1780"/>
                </a:lnTo>
                <a:lnTo>
                  <a:pt x="1666" y="1589"/>
                </a:lnTo>
                <a:lnTo>
                  <a:pt x="1995" y="1399"/>
                </a:lnTo>
                <a:lnTo>
                  <a:pt x="2366" y="1207"/>
                </a:lnTo>
                <a:lnTo>
                  <a:pt x="2757" y="1017"/>
                </a:lnTo>
                <a:lnTo>
                  <a:pt x="3188" y="848"/>
                </a:lnTo>
                <a:lnTo>
                  <a:pt x="3661" y="678"/>
                </a:lnTo>
                <a:lnTo>
                  <a:pt x="4176" y="529"/>
                </a:lnTo>
                <a:lnTo>
                  <a:pt x="4731" y="381"/>
                </a:lnTo>
                <a:lnTo>
                  <a:pt x="5327" y="254"/>
                </a:lnTo>
                <a:lnTo>
                  <a:pt x="5985" y="170"/>
                </a:lnTo>
                <a:lnTo>
                  <a:pt x="6664" y="84"/>
                </a:lnTo>
                <a:lnTo>
                  <a:pt x="7404" y="42"/>
                </a:lnTo>
                <a:lnTo>
                  <a:pt x="8165" y="0"/>
                </a:lnTo>
                <a:lnTo>
                  <a:pt x="9009" y="22"/>
                </a:lnTo>
                <a:lnTo>
                  <a:pt x="9893" y="64"/>
                </a:lnTo>
                <a:lnTo>
                  <a:pt x="10818" y="127"/>
                </a:lnTo>
                <a:lnTo>
                  <a:pt x="11806" y="254"/>
                </a:lnTo>
                <a:lnTo>
                  <a:pt x="12834" y="403"/>
                </a:lnTo>
                <a:lnTo>
                  <a:pt x="13924" y="615"/>
                </a:lnTo>
                <a:lnTo>
                  <a:pt x="15075" y="868"/>
                </a:lnTo>
                <a:lnTo>
                  <a:pt x="16289" y="1165"/>
                </a:lnTo>
                <a:lnTo>
                  <a:pt x="16289" y="1186"/>
                </a:lnTo>
                <a:lnTo>
                  <a:pt x="16289" y="1229"/>
                </a:lnTo>
                <a:lnTo>
                  <a:pt x="16289" y="1271"/>
                </a:lnTo>
                <a:lnTo>
                  <a:pt x="16289" y="1355"/>
                </a:lnTo>
                <a:lnTo>
                  <a:pt x="16289" y="1461"/>
                </a:lnTo>
                <a:lnTo>
                  <a:pt x="16289" y="1610"/>
                </a:lnTo>
                <a:lnTo>
                  <a:pt x="16289" y="178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-10274" y="4572000"/>
            <a:ext cx="9154274" cy="2310441"/>
          </a:xfrm>
          <a:custGeom>
            <a:avLst/>
            <a:gdLst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0 w 9154274"/>
              <a:gd name="connsiteY0" fmla="*/ 1202077 h 3049861"/>
              <a:gd name="connsiteX1" fmla="*/ 3996647 w 9154274"/>
              <a:gd name="connsiteY1" fmla="*/ 1890445 h 3049861"/>
              <a:gd name="connsiteX2" fmla="*/ 9154274 w 9154274"/>
              <a:gd name="connsiteY2" fmla="*/ 0 h 3049861"/>
              <a:gd name="connsiteX3" fmla="*/ 9154274 w 9154274"/>
              <a:gd name="connsiteY3" fmla="*/ 2476072 h 3049861"/>
              <a:gd name="connsiteX4" fmla="*/ 0 w 9154274"/>
              <a:gd name="connsiteY4" fmla="*/ 2455524 h 3049861"/>
              <a:gd name="connsiteX5" fmla="*/ 0 w 9154274"/>
              <a:gd name="connsiteY5" fmla="*/ 1202077 h 3049861"/>
              <a:gd name="connsiteX0" fmla="*/ 0 w 9154274"/>
              <a:gd name="connsiteY0" fmla="*/ 1202077 h 3049861"/>
              <a:gd name="connsiteX1" fmla="*/ 3996647 w 9154274"/>
              <a:gd name="connsiteY1" fmla="*/ 1890445 h 3049861"/>
              <a:gd name="connsiteX2" fmla="*/ 9154274 w 9154274"/>
              <a:gd name="connsiteY2" fmla="*/ 0 h 3049861"/>
              <a:gd name="connsiteX3" fmla="*/ 9154274 w 9154274"/>
              <a:gd name="connsiteY3" fmla="*/ 2476072 h 3049861"/>
              <a:gd name="connsiteX4" fmla="*/ 0 w 9154274"/>
              <a:gd name="connsiteY4" fmla="*/ 2455524 h 3049861"/>
              <a:gd name="connsiteX5" fmla="*/ 0 w 9154274"/>
              <a:gd name="connsiteY5" fmla="*/ 1202077 h 3049861"/>
              <a:gd name="connsiteX0" fmla="*/ 0 w 9154274"/>
              <a:gd name="connsiteY0" fmla="*/ 1202077 h 2885326"/>
              <a:gd name="connsiteX1" fmla="*/ 3996647 w 9154274"/>
              <a:gd name="connsiteY1" fmla="*/ 1890445 h 2885326"/>
              <a:gd name="connsiteX2" fmla="*/ 9154274 w 9154274"/>
              <a:gd name="connsiteY2" fmla="*/ 0 h 2885326"/>
              <a:gd name="connsiteX3" fmla="*/ 9154274 w 9154274"/>
              <a:gd name="connsiteY3" fmla="*/ 2476072 h 2885326"/>
              <a:gd name="connsiteX4" fmla="*/ 0 w 9154274"/>
              <a:gd name="connsiteY4" fmla="*/ 2455524 h 2885326"/>
              <a:gd name="connsiteX5" fmla="*/ 0 w 9154274"/>
              <a:gd name="connsiteY5" fmla="*/ 1202077 h 2885326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4274" h="2476072">
                <a:moveTo>
                  <a:pt x="0" y="1202077"/>
                </a:moveTo>
                <a:cubicBezTo>
                  <a:pt x="875016" y="1451225"/>
                  <a:pt x="2273156" y="1880171"/>
                  <a:pt x="3996647" y="1890445"/>
                </a:cubicBezTo>
                <a:cubicBezTo>
                  <a:pt x="7798941" y="1960652"/>
                  <a:pt x="8793822" y="505146"/>
                  <a:pt x="9154274" y="0"/>
                </a:cubicBezTo>
                <a:lnTo>
                  <a:pt x="9154274" y="2476072"/>
                </a:lnTo>
                <a:lnTo>
                  <a:pt x="0" y="2455524"/>
                </a:lnTo>
                <a:cubicBezTo>
                  <a:pt x="3425" y="2027434"/>
                  <a:pt x="6849" y="1599344"/>
                  <a:pt x="0" y="1202077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 flipV="1">
            <a:off x="0" y="4114800"/>
            <a:ext cx="8991600" cy="38100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 flipV="1">
            <a:off x="0" y="4571999"/>
            <a:ext cx="9144000" cy="3251199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xmlns:mc="http://schemas.openxmlformats.org/markup-compatibility/2006" xmlns:a14="http://schemas.microsoft.com/office/drawing/2010/main" val="F4A234" mc:Ignorable="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xmlns:mc="http://schemas.openxmlformats.org/markup-compatibility/2006" xmlns:a14="http://schemas.microsoft.com/office/drawing/2010/main" val="FF9929" mc:Ignorable="">
                        <a:lumMod val="20000"/>
                        <a:lumOff val="80000"/>
                      </a:srgbClr>
                    </a:gs>
                    <a:gs pos="28000">
                      <a:srgbClr xmlns:mc="http://schemas.openxmlformats.org/markup-compatibility/2006" xmlns:a14="http://schemas.microsoft.com/office/drawing/2010/main" val="F8F57B" mc:Ignorable=""/>
                    </a:gs>
                    <a:gs pos="62000">
                      <a:srgbClr xmlns:mc="http://schemas.openxmlformats.org/markup-compatibility/2006" xmlns:a14="http://schemas.microsoft.com/office/drawing/2010/main" val="D5B953" mc:Ignorable=""/>
                    </a:gs>
                    <a:gs pos="88000">
                      <a:srgbClr xmlns:mc="http://schemas.openxmlformats.org/markup-compatibility/2006" xmlns:a14="http://schemas.microsoft.com/office/drawing/2010/main" val="D1943B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1409-49B3-4973-9220-B4E1B1118F9F}" type="datetimeFigureOut">
              <a:rPr lang="ru-RU" smtClean="0"/>
              <a:t>28.10.2010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110F-FE3D-4598-AC3E-C5833A6794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xmlns:mc="http://schemas.openxmlformats.org/markup-compatibility/2006" xmlns:a14="http://schemas.microsoft.com/office/drawing/2010/main" val="FFFF99" mc:Ignorable="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xmlns:mc="http://schemas.openxmlformats.org/markup-compatibility/2006" xmlns:a14="http://schemas.microsoft.com/office/drawing/2010/main" val="F4A234" mc:Ignorable="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xmlns:mc="http://schemas.openxmlformats.org/markup-compatibility/2006" xmlns:a14="http://schemas.microsoft.com/office/drawing/2010/main" val="FF9929" mc:Ignorable="">
                        <a:lumMod val="20000"/>
                        <a:lumOff val="80000"/>
                      </a:srgbClr>
                    </a:gs>
                    <a:gs pos="28000">
                      <a:srgbClr xmlns:mc="http://schemas.openxmlformats.org/markup-compatibility/2006" xmlns:a14="http://schemas.microsoft.com/office/drawing/2010/main" val="F8F57B" mc:Ignorable=""/>
                    </a:gs>
                    <a:gs pos="62000">
                      <a:srgbClr xmlns:mc="http://schemas.openxmlformats.org/markup-compatibility/2006" xmlns:a14="http://schemas.microsoft.com/office/drawing/2010/main" val="D5B953" mc:Ignorable=""/>
                    </a:gs>
                    <a:gs pos="88000">
                      <a:srgbClr xmlns:mc="http://schemas.openxmlformats.org/markup-compatibility/2006" xmlns:a14="http://schemas.microsoft.com/office/drawing/2010/main" val="D1943B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xmlns:mc="http://schemas.openxmlformats.org/markup-compatibility/2006" xmlns:a14="http://schemas.microsoft.com/office/drawing/2010/main" val="000000" mc:Ignorable="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xmlns:mc="http://schemas.openxmlformats.org/markup-compatibility/2006" xmlns:a14="http://schemas.microsoft.com/office/drawing/2010/main" val="000000" mc:Ignorable="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  <a:extLst/>
          </a:lstStyle>
          <a:p>
            <a:fld id="{E30E2307-1E40-4E12-8716-25BFDA8E7013}" type="datetime1">
              <a:rPr lang="en-US" smtClean="0"/>
              <a:pPr/>
              <a:t>10/28/2010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D9D02-426E-46C9-9EE9-0DE1EF8B2838}" type="datetime1">
              <a:rPr lang="en-US" smtClean="0"/>
              <a:pPr/>
              <a:t>10/28/2010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xmlns:mc="http://schemas.openxmlformats.org/markup-compatibility/2006" xmlns:a14="http://schemas.microsoft.com/office/drawing/2010/main" val="000000" mc:Ignorable="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AEBBE-F8B2-42CF-9895-E86A608384EB}" type="datetime1">
              <a:rPr lang="en-US" smtClean="0"/>
              <a:pPr/>
              <a:t>10/28/2010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xmlns:mc="http://schemas.openxmlformats.org/markup-compatibility/2006" xmlns:a14="http://schemas.microsoft.com/office/drawing/2010/main" val="000000" mc:Ignorable="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xmlns:mc="http://schemas.openxmlformats.org/markup-compatibility/2006" xmlns:a14="http://schemas.microsoft.com/office/drawing/2010/main" val="000000" mc:Ignorable="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FAA6B6-10E5-4810-BC9F-DA72D8452E73}" type="datetime1">
              <a:rPr lang="en-US" smtClean="0"/>
              <a:pPr/>
              <a:t>10/28/2010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1409-49B3-4973-9220-B4E1B1118F9F}" type="datetimeFigureOut">
              <a:rPr lang="ru-RU" smtClean="0"/>
              <a:t>28.10.2010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110F-FE3D-4598-AC3E-C5833A6794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18D072-EF12-4AA2-BD71-ABC68B06D0E2}" type="datetime1">
              <a:rPr lang="en-US" smtClean="0"/>
              <a:pPr/>
              <a:t>10/28/2010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CDBF60-6CC3-4B74-A60D-3486985E4346}" type="datetime1">
              <a:rPr lang="en-US" smtClean="0"/>
              <a:pPr/>
              <a:t>10/28/2010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14818-984F-4759-BF72-A33BDC1963BD}" type="datetime1">
              <a:rPr lang="en-US" smtClean="0"/>
              <a:pPr/>
              <a:t>10/28/2010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EA7E191-5F94-4FC1-B823-BD7CABF7FA06}" type="datetime1">
              <a:rPr lang="en-US" smtClean="0"/>
              <a:pPr/>
              <a:t>10/28/2010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xmlns:mc="http://schemas.openxmlformats.org/markup-compatibility/2006" xmlns:a14="http://schemas.microsoft.com/office/drawing/2010/main" val="000000" mc:Ignorable="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8856D55-EFBE-4F9B-8A5F-09D42CA22A9B}" type="datetime1">
              <a:rPr lang="en-US" smtClean="0"/>
              <a:pPr/>
              <a:t>10/28/2010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xmlns:mc="http://schemas.openxmlformats.org/markup-compatibility/2006" xmlns:a14="http://schemas.microsoft.com/office/drawing/2010/main" val="000000" mc:Ignorable="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xmlns:mc="http://schemas.openxmlformats.org/markup-compatibility/2006" xmlns:a14="http://schemas.microsoft.com/office/drawing/2010/main" val="000000" mc:Ignorable="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xmlns:mc="http://schemas.openxmlformats.org/markup-compatibility/2006" xmlns:a14="http://schemas.microsoft.com/office/drawing/2010/main" val="000000" mc:Ignorable="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CFCF5A-EA79-452C-A52C-1A2668C2E7DF}" type="datetime1">
              <a:rPr lang="en-US" smtClean="0"/>
              <a:pPr/>
              <a:t>10/28/2010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5C4C28-BD4B-4892-9A2D-6E19BD753A9A}" type="datetime1">
              <a:rPr lang="en-US" smtClean="0"/>
              <a:pPr/>
              <a:t>10/28/2010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1409-49B3-4973-9220-B4E1B1118F9F}" type="datetimeFigureOut">
              <a:rPr lang="ru-RU" smtClean="0"/>
              <a:t>28.10.2010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110F-FE3D-4598-AC3E-C5833A6794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1409-49B3-4973-9220-B4E1B1118F9F}" type="datetimeFigureOut">
              <a:rPr lang="ru-RU" smtClean="0"/>
              <a:t>28.10.2010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110F-FE3D-4598-AC3E-C5833A6794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1409-49B3-4973-9220-B4E1B1118F9F}" type="datetimeFigureOut">
              <a:rPr lang="ru-RU" smtClean="0"/>
              <a:t>28.10.2010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110F-FE3D-4598-AC3E-C5833A6794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1409-49B3-4973-9220-B4E1B1118F9F}" type="datetimeFigureOut">
              <a:rPr lang="ru-RU" smtClean="0"/>
              <a:t>28.10.2010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110F-FE3D-4598-AC3E-C5833A6794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1409-49B3-4973-9220-B4E1B1118F9F}" type="datetimeFigureOut">
              <a:rPr lang="ru-RU" smtClean="0"/>
              <a:t>28.10.2010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110F-FE3D-4598-AC3E-C5833A6794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E1409-49B3-4973-9220-B4E1B1118F9F}" type="datetimeFigureOut">
              <a:rPr lang="ru-RU" smtClean="0"/>
              <a:t>28.10.2010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F110F-FE3D-4598-AC3E-C5833A67941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3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F2618-C234-4528-BB60-72360CB0937F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  <p:sldLayoutId id="2147484012" r:id="rId12"/>
  </p:sldLayoutIdLst>
  <p:transition xmlns:p14="http://schemas.microsoft.com/office/powerpoint/2010/main"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xmlns:mc="http://schemas.openxmlformats.org/markup-compatibility/2006" xmlns:a14="http://schemas.microsoft.com/office/drawing/2010/main" val="FFFFB9" mc:Ignorable=""/>
              </a:gs>
              <a:gs pos="36000">
                <a:srgbClr xmlns:mc="http://schemas.openxmlformats.org/markup-compatibility/2006" xmlns:a14="http://schemas.microsoft.com/office/drawing/2010/main" val="FFFF99" mc:Ignorable=""/>
              </a:gs>
              <a:gs pos="86000">
                <a:srgbClr xmlns:mc="http://schemas.openxmlformats.org/markup-compatibility/2006" xmlns:a14="http://schemas.microsoft.com/office/drawing/2010/main" val="F6AE1E" mc:Ignorable="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</p:sldLayoutIdLst>
  <p:transition xmlns:p14="http://schemas.microsoft.com/office/powerpoint/2010/main"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xmlns:mc="http://schemas.openxmlformats.org/markup-compatibility/2006" xmlns:a14="http://schemas.microsoft.com/office/drawing/2010/main" val="FFFFB9" mc:Ignorable=""/>
              </a:gs>
              <a:gs pos="36000">
                <a:srgbClr xmlns:mc="http://schemas.openxmlformats.org/markup-compatibility/2006" xmlns:a14="http://schemas.microsoft.com/office/drawing/2010/main" val="FFFF99" mc:Ignorable=""/>
              </a:gs>
              <a:gs pos="86000">
                <a:srgbClr xmlns:mc="http://schemas.openxmlformats.org/markup-compatibility/2006" xmlns:a14="http://schemas.microsoft.com/office/drawing/2010/main" val="F6AE1E" mc:Ignorable="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xmlns:mc="http://schemas.openxmlformats.org/markup-compatibility/2006" xmlns:a14="http://schemas.microsoft.com/office/drawing/2010/main" val="000000" mc:Ignorable="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ADE1409-49B3-4973-9220-B4E1B1118F9F}" type="datetimeFigureOut">
              <a:rPr lang="ru-RU" smtClean="0"/>
              <a:t>28.10.2010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1CF110F-FE3D-4598-AC3E-C5833A67941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xmlns:mc="http://schemas.openxmlformats.org/markup-compatibility/2006" xmlns:a14="http://schemas.microsoft.com/office/drawing/2010/main" val="000000" mc:Ignorable="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0135" y="1371600"/>
            <a:ext cx="8458200" cy="1524000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истема распредел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>ё</a:t>
            </a: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нных 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>вычислений 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Ride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048000"/>
            <a:ext cx="7924800" cy="3505200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 smtClean="0"/>
              <a:t>Авербух </a:t>
            </a:r>
            <a:r>
              <a:rPr lang="ru-RU" dirty="0" smtClean="0"/>
              <a:t>Владимир Лазаревич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 err="1" smtClean="0"/>
              <a:t>Бахтерев</a:t>
            </a:r>
            <a:r>
              <a:rPr lang="ru-RU" dirty="0" smtClean="0"/>
              <a:t> Михаил Олегович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Васёв Павел Александрович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 smtClean="0"/>
              <a:t>Казанцев Алексей Юрьевич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 smtClean="0"/>
              <a:t>Альбрехт Илья Алексеевич</a:t>
            </a:r>
          </a:p>
          <a:p>
            <a:pPr algn="ctr"/>
            <a:endParaRPr lang="ru-RU" dirty="0"/>
          </a:p>
          <a:p>
            <a:pPr algn="ctr"/>
            <a:r>
              <a:rPr lang="en-US" dirty="0" smtClean="0"/>
              <a:t> </a:t>
            </a:r>
            <a:endParaRPr lang="ru-RU" dirty="0" smtClean="0"/>
          </a:p>
          <a:p>
            <a:pPr algn="ctr"/>
            <a:endParaRPr lang="en-US" dirty="0" smtClean="0"/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Москва </a:t>
            </a:r>
            <a:r>
              <a:rPr lang="en-US" dirty="0" smtClean="0">
                <a:solidFill>
                  <a:schemeClr val="tx1"/>
                </a:solidFill>
              </a:rPr>
              <a:t>2010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76835" y="129988"/>
            <a:ext cx="7924800" cy="1066800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Результат от инноваций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Cisco Expo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7950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0135" y="1371600"/>
            <a:ext cx="8458200" cy="2209800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истема распредел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>ё</a:t>
            </a: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нных 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>вычислений 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Ride</a:t>
            </a: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www.ridehq.net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114800"/>
            <a:ext cx="7924800" cy="243840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itchFamily="34" charset="0"/>
              <a:buChar char="•"/>
            </a:pPr>
            <a:endParaRPr lang="en-US" dirty="0" smtClean="0"/>
          </a:p>
          <a:p>
            <a:pPr algn="ctr"/>
            <a:endParaRPr lang="ru-RU" dirty="0"/>
          </a:p>
          <a:p>
            <a:pPr algn="ctr"/>
            <a:r>
              <a:rPr lang="en-US" dirty="0" smtClean="0"/>
              <a:t> </a:t>
            </a:r>
            <a:endParaRPr lang="ru-RU" dirty="0" smtClean="0"/>
          </a:p>
          <a:p>
            <a:pPr algn="ctr"/>
            <a:endParaRPr lang="en-US" dirty="0" smtClean="0"/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    </a:t>
            </a:r>
            <a:r>
              <a:rPr lang="ru-RU" dirty="0" smtClean="0">
                <a:solidFill>
                  <a:schemeClr val="tx1"/>
                </a:solidFill>
              </a:rPr>
              <a:t>Москва </a:t>
            </a:r>
            <a:r>
              <a:rPr lang="en-US" dirty="0" smtClean="0">
                <a:solidFill>
                  <a:schemeClr val="tx1"/>
                </a:solidFill>
              </a:rPr>
              <a:t>2010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76835" y="129988"/>
            <a:ext cx="7924800" cy="1066800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Результат от инноваций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Cisco Expo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4" name="Рисунок 2" descr="C:\Users\contact\Documents\My Dropbox\Фоновые рисунки\ytxpsml1hctrpn68wig9gvflcu3gp8v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517" y="3657600"/>
            <a:ext cx="1667435" cy="125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0354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Рисунок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1676400" cy="251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Рисунок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50292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Решение современных задач требует особых вычислительных мощностей</a:t>
            </a:r>
            <a:endParaRPr lang="ru-RU" sz="2800" dirty="0"/>
          </a:p>
        </p:txBody>
      </p:sp>
      <p:pic>
        <p:nvPicPr>
          <p:cNvPr id="10" name="Рисунок 2" descr="http://globalintel.ru/wp-content/uploads/2010/01/skif-avro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648200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29" name="Рисунок 5" descr="http://s006.radikal.ru/i215/1001/89/8524bc6d19d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401235"/>
            <a:ext cx="1930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34" name="Рисунок 10" descr="http://www.mynews.in/News/dailyimage/news/genome--450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5400"/>
            <a:ext cx="265176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27" name="Рисунок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2743200" cy="197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Рисунок 7" descr="http://sakramento3.narod.ru/zerkalo/dir/phisica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71600"/>
            <a:ext cx="1380434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278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Создание высокопроизводительных программ – сложный, запутанный и дорогой процесс</a:t>
            </a:r>
            <a:endParaRPr lang="ru-RU" dirty="0"/>
          </a:p>
        </p:txBody>
      </p:sp>
      <p:pic>
        <p:nvPicPr>
          <p:cNvPr id="2052" name="Рисунок 4" descr="supercomputer_architecture.jpg (600×45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098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2056" name="Рисунок 8" descr="mpisimple.gif (485×31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497497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2058" name="Рисунок 10" descr="1358.gif (608×556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95800"/>
            <a:ext cx="3048000" cy="197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2054" name="Рисунок 6" descr="p200km.gif (402×450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105400"/>
            <a:ext cx="1295400" cy="145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93131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721291"/>
          </a:xfrm>
        </p:spPr>
        <p:txBody>
          <a:bodyPr/>
          <a:lstStyle/>
          <a:p>
            <a:pPr marL="109728" indent="0">
              <a:buNone/>
            </a:pPr>
            <a:r>
              <a:rPr lang="ru-RU" dirty="0" smtClean="0"/>
              <a:t>Не учитывают современного уровня развития технологий: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/>
              <a:t>GPGPU</a:t>
            </a:r>
            <a:endParaRPr lang="ru-RU" dirty="0" smtClean="0"/>
          </a:p>
          <a:p>
            <a:r>
              <a:rPr lang="ru-RU" dirty="0" smtClean="0"/>
              <a:t>Грид-вычисления</a:t>
            </a:r>
          </a:p>
          <a:p>
            <a:r>
              <a:rPr lang="ru-RU" dirty="0" smtClean="0"/>
              <a:t>Облачные вычисления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Кроме того, современные средства </a:t>
            </a:r>
            <a:r>
              <a:rPr lang="en-US" dirty="0" smtClean="0"/>
              <a:t>HPC-</a:t>
            </a:r>
            <a:r>
              <a:rPr lang="ru-RU" dirty="0" smtClean="0"/>
              <a:t>программирования создавались 20-30 лет назад</a:t>
            </a:r>
            <a:endParaRPr lang="ru-RU" dirty="0"/>
          </a:p>
        </p:txBody>
      </p:sp>
      <p:pic>
        <p:nvPicPr>
          <p:cNvPr id="3074" name="Рисунок 2" descr="http://www.bsc.es/media/13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21405"/>
            <a:ext cx="3524250" cy="340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6" name="Рисунок 4" descr="http://www.shrm.org/Advocacy/Issues/PublishingImages/Tax%20and%20%20Benefi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181600"/>
            <a:ext cx="1847557" cy="147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4027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Проведён анализ всех существующих моделей </a:t>
            </a:r>
            <a:r>
              <a:rPr lang="en-US" dirty="0" smtClean="0"/>
              <a:t>HPC-</a:t>
            </a:r>
            <a:r>
              <a:rPr lang="ru-RU" dirty="0" smtClean="0"/>
              <a:t>программирования</a:t>
            </a:r>
          </a:p>
          <a:p>
            <a:r>
              <a:rPr lang="ru-RU" dirty="0" smtClean="0"/>
              <a:t>В качестве основы выбрана модель </a:t>
            </a:r>
            <a:r>
              <a:rPr lang="en-US" dirty="0" err="1" smtClean="0"/>
              <a:t>DataFlow</a:t>
            </a:r>
            <a:r>
              <a:rPr lang="en-US" dirty="0" smtClean="0"/>
              <a:t> (Dennis)</a:t>
            </a:r>
            <a:r>
              <a:rPr lang="ru-RU" dirty="0" smtClean="0"/>
              <a:t> </a:t>
            </a:r>
          </a:p>
          <a:p>
            <a:r>
              <a:rPr lang="en-US" dirty="0" err="1" smtClean="0"/>
              <a:t>DataFlow</a:t>
            </a:r>
            <a:r>
              <a:rPr lang="en-US" dirty="0" smtClean="0"/>
              <a:t> </a:t>
            </a:r>
            <a:r>
              <a:rPr lang="ru-RU" dirty="0" smtClean="0"/>
              <a:t>проработана и детализирована для применения в современных реалиях</a:t>
            </a:r>
          </a:p>
          <a:p>
            <a:endParaRPr lang="en-US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3573" y="2179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Ride – </a:t>
            </a:r>
            <a:r>
              <a:rPr lang="ru-RU" dirty="0" smtClean="0"/>
              <a:t>новая методика программирования</a:t>
            </a:r>
            <a:endParaRPr lang="ru-RU" dirty="0"/>
          </a:p>
        </p:txBody>
      </p:sp>
      <p:pic>
        <p:nvPicPr>
          <p:cNvPr id="50" name="Рисунок 2" descr="http://globalintel.ru/wp-content/uploads/2010/01/skif-avro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31417"/>
            <a:ext cx="303276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grpSp>
        <p:nvGrpSpPr>
          <p:cNvPr id="29" name="Group 97"/>
          <p:cNvGrpSpPr/>
          <p:nvPr/>
        </p:nvGrpSpPr>
        <p:grpSpPr>
          <a:xfrm>
            <a:off x="838200" y="4419600"/>
            <a:ext cx="2858286" cy="1447800"/>
            <a:chOff x="1331640" y="1988840"/>
            <a:chExt cx="7272808" cy="2520280"/>
          </a:xfrm>
        </p:grpSpPr>
        <p:sp>
          <p:nvSpPr>
            <p:cNvPr id="30" name="Flowchart: Process 5"/>
            <p:cNvSpPr/>
            <p:nvPr/>
          </p:nvSpPr>
          <p:spPr>
            <a:xfrm>
              <a:off x="1950640" y="3312721"/>
              <a:ext cx="1052299" cy="5040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ru-RU" dirty="0"/>
            </a:p>
          </p:txBody>
        </p:sp>
        <p:sp>
          <p:nvSpPr>
            <p:cNvPr id="31" name="Flowchart: Process 6"/>
            <p:cNvSpPr/>
            <p:nvPr/>
          </p:nvSpPr>
          <p:spPr>
            <a:xfrm>
              <a:off x="4612338" y="1988840"/>
              <a:ext cx="990399" cy="45365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ru-RU" dirty="0"/>
            </a:p>
          </p:txBody>
        </p:sp>
        <p:sp>
          <p:nvSpPr>
            <p:cNvPr id="32" name="Flowchart: Process 7"/>
            <p:cNvSpPr/>
            <p:nvPr/>
          </p:nvSpPr>
          <p:spPr>
            <a:xfrm>
              <a:off x="3931438" y="2670783"/>
              <a:ext cx="990399" cy="45365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ru-RU" dirty="0"/>
            </a:p>
          </p:txBody>
        </p:sp>
        <p:sp>
          <p:nvSpPr>
            <p:cNvPr id="33" name="Flowchart: Process 10"/>
            <p:cNvSpPr/>
            <p:nvPr/>
          </p:nvSpPr>
          <p:spPr>
            <a:xfrm>
              <a:off x="3931438" y="3349791"/>
              <a:ext cx="990399" cy="45365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ru-RU" dirty="0"/>
            </a:p>
          </p:txBody>
        </p:sp>
        <p:sp>
          <p:nvSpPr>
            <p:cNvPr id="34" name="Flowchart: Process 11"/>
            <p:cNvSpPr/>
            <p:nvPr/>
          </p:nvSpPr>
          <p:spPr>
            <a:xfrm>
              <a:off x="5540837" y="3349791"/>
              <a:ext cx="990399" cy="45365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ru-RU" dirty="0"/>
            </a:p>
          </p:txBody>
        </p:sp>
        <p:sp>
          <p:nvSpPr>
            <p:cNvPr id="35" name="Flowchart: Process 12"/>
            <p:cNvSpPr/>
            <p:nvPr/>
          </p:nvSpPr>
          <p:spPr>
            <a:xfrm>
              <a:off x="6902636" y="2543302"/>
              <a:ext cx="990399" cy="45365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ru-RU" dirty="0"/>
            </a:p>
          </p:txBody>
        </p:sp>
        <p:cxnSp>
          <p:nvCxnSpPr>
            <p:cNvPr id="36" name="Elbow Connector 14"/>
            <p:cNvCxnSpPr>
              <a:stCxn id="30" idx="3"/>
              <a:endCxn id="32" idx="1"/>
            </p:cNvCxnSpPr>
            <p:nvPr/>
          </p:nvCxnSpPr>
          <p:spPr>
            <a:xfrm flipV="1">
              <a:off x="3002939" y="2897608"/>
              <a:ext cx="928499" cy="667141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hape 20"/>
            <p:cNvCxnSpPr>
              <a:stCxn id="30" idx="3"/>
              <a:endCxn id="33" idx="1"/>
            </p:cNvCxnSpPr>
            <p:nvPr/>
          </p:nvCxnSpPr>
          <p:spPr>
            <a:xfrm>
              <a:off x="3002939" y="3564749"/>
              <a:ext cx="928499" cy="1186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24"/>
            <p:cNvCxnSpPr>
              <a:stCxn id="32" idx="3"/>
              <a:endCxn id="34" idx="1"/>
            </p:cNvCxnSpPr>
            <p:nvPr/>
          </p:nvCxnSpPr>
          <p:spPr>
            <a:xfrm>
              <a:off x="4921837" y="2897608"/>
              <a:ext cx="619000" cy="67900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hape 26"/>
            <p:cNvCxnSpPr>
              <a:stCxn id="33" idx="3"/>
              <a:endCxn id="34" idx="1"/>
            </p:cNvCxnSpPr>
            <p:nvPr/>
          </p:nvCxnSpPr>
          <p:spPr>
            <a:xfrm>
              <a:off x="4921837" y="3576616"/>
              <a:ext cx="619000" cy="1112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hape 28"/>
            <p:cNvCxnSpPr>
              <a:stCxn id="31" idx="3"/>
              <a:endCxn id="35" idx="0"/>
            </p:cNvCxnSpPr>
            <p:nvPr/>
          </p:nvCxnSpPr>
          <p:spPr>
            <a:xfrm>
              <a:off x="5602737" y="2215665"/>
              <a:ext cx="1795099" cy="327636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hape 30"/>
            <p:cNvCxnSpPr>
              <a:stCxn id="34" idx="0"/>
              <a:endCxn id="35" idx="1"/>
            </p:cNvCxnSpPr>
            <p:nvPr/>
          </p:nvCxnSpPr>
          <p:spPr>
            <a:xfrm rot="5400000" flipH="1" flipV="1">
              <a:off x="6179504" y="2626659"/>
              <a:ext cx="579664" cy="866599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Flowchart: Data 33"/>
            <p:cNvSpPr/>
            <p:nvPr/>
          </p:nvSpPr>
          <p:spPr>
            <a:xfrm>
              <a:off x="1331640" y="2012576"/>
              <a:ext cx="1368152" cy="408312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Input</a:t>
              </a:r>
              <a:endParaRPr lang="ru-RU" dirty="0"/>
            </a:p>
          </p:txBody>
        </p:sp>
        <p:sp>
          <p:nvSpPr>
            <p:cNvPr id="43" name="Flowchart: Data 35"/>
            <p:cNvSpPr/>
            <p:nvPr/>
          </p:nvSpPr>
          <p:spPr>
            <a:xfrm>
              <a:off x="6778836" y="3954658"/>
              <a:ext cx="1825612" cy="403245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Output</a:t>
              </a:r>
              <a:endParaRPr lang="ru-RU" dirty="0"/>
            </a:p>
          </p:txBody>
        </p:sp>
        <p:cxnSp>
          <p:nvCxnSpPr>
            <p:cNvPr id="44" name="Shape 37"/>
            <p:cNvCxnSpPr>
              <a:stCxn id="42" idx="4"/>
              <a:endCxn id="30" idx="0"/>
            </p:cNvCxnSpPr>
            <p:nvPr/>
          </p:nvCxnSpPr>
          <p:spPr>
            <a:xfrm rot="16200000" flipH="1">
              <a:off x="1800337" y="2636267"/>
              <a:ext cx="891833" cy="461074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39"/>
            <p:cNvCxnSpPr>
              <a:stCxn id="35" idx="2"/>
              <a:endCxn id="43" idx="0"/>
            </p:cNvCxnSpPr>
            <p:nvPr/>
          </p:nvCxnSpPr>
          <p:spPr>
            <a:xfrm rot="16200000" flipH="1">
              <a:off x="7157166" y="3237621"/>
              <a:ext cx="957706" cy="47636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lbow Connector 41"/>
            <p:cNvCxnSpPr>
              <a:stCxn id="42" idx="5"/>
              <a:endCxn id="31" idx="1"/>
            </p:cNvCxnSpPr>
            <p:nvPr/>
          </p:nvCxnSpPr>
          <p:spPr>
            <a:xfrm flipV="1">
              <a:off x="2562977" y="2215665"/>
              <a:ext cx="2049361" cy="1067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Flowchart: Process 44"/>
            <p:cNvSpPr/>
            <p:nvPr/>
          </p:nvSpPr>
          <p:spPr>
            <a:xfrm>
              <a:off x="3931438" y="4055470"/>
              <a:ext cx="990399" cy="45365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ru-RU" dirty="0"/>
            </a:p>
          </p:txBody>
        </p:sp>
        <p:cxnSp>
          <p:nvCxnSpPr>
            <p:cNvPr id="48" name="Elbow Connector 46"/>
            <p:cNvCxnSpPr>
              <a:stCxn id="30" idx="3"/>
              <a:endCxn id="47" idx="1"/>
            </p:cNvCxnSpPr>
            <p:nvPr/>
          </p:nvCxnSpPr>
          <p:spPr>
            <a:xfrm>
              <a:off x="3002939" y="3564749"/>
              <a:ext cx="928499" cy="717546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hape 51"/>
            <p:cNvCxnSpPr>
              <a:stCxn id="47" idx="3"/>
              <a:endCxn id="34" idx="1"/>
            </p:cNvCxnSpPr>
            <p:nvPr/>
          </p:nvCxnSpPr>
          <p:spPr>
            <a:xfrm flipV="1">
              <a:off x="4921837" y="3576616"/>
              <a:ext cx="619000" cy="70567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02" name="Рисунок 6" descr="http://www.simple-fundraising-ideas.com/images/bright-idea-lightbulb-switched-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95800"/>
            <a:ext cx="2603523" cy="172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12858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dirty="0" smtClean="0"/>
              <a:t>В </a:t>
            </a:r>
            <a:r>
              <a:rPr lang="en-US" dirty="0" smtClean="0"/>
              <a:t>Ride </a:t>
            </a:r>
            <a:r>
              <a:rPr lang="ru-RU" dirty="0" smtClean="0"/>
              <a:t>вычислительная программа это: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Набор вычислительных модулей (отдельных программ)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Данные, которые хранятся в распределённом хранилище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Правила – по готовности каких данных какие модули запускать.</a:t>
            </a:r>
          </a:p>
          <a:p>
            <a:pPr marL="624078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Устройство</a:t>
            </a:r>
            <a:endParaRPr lang="ru-RU" dirty="0"/>
          </a:p>
        </p:txBody>
      </p:sp>
      <p:pic>
        <p:nvPicPr>
          <p:cNvPr id="5122" name="Рисунок 2" descr="21526524_9882186.JPG (428×42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793" y="4267200"/>
            <a:ext cx="2355773" cy="235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5259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" descr="image_benefits.jpg (400×30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Сокращение кода (в 5 раз</a:t>
            </a:r>
            <a:r>
              <a:rPr lang="en-US" dirty="0" smtClean="0"/>
              <a:t>!)</a:t>
            </a:r>
            <a:endParaRPr lang="ru-RU" dirty="0" smtClean="0"/>
          </a:p>
          <a:p>
            <a:r>
              <a:rPr lang="ru-RU" dirty="0" smtClean="0"/>
              <a:t>Писать </a:t>
            </a:r>
            <a:r>
              <a:rPr lang="en-US" dirty="0" smtClean="0"/>
              <a:t>HPC-</a:t>
            </a:r>
            <a:r>
              <a:rPr lang="ru-RU" dirty="0" smtClean="0"/>
              <a:t>программы</a:t>
            </a:r>
            <a:r>
              <a:rPr lang="en-US" dirty="0" smtClean="0"/>
              <a:t> – </a:t>
            </a:r>
            <a:r>
              <a:rPr lang="ru-RU" dirty="0" smtClean="0"/>
              <a:t>проще и быстрее</a:t>
            </a:r>
          </a:p>
          <a:p>
            <a:endParaRPr lang="en-US" dirty="0" smtClean="0"/>
          </a:p>
          <a:p>
            <a:r>
              <a:rPr lang="ru-RU" dirty="0" smtClean="0"/>
              <a:t>Программы масштабируются и автоматически балансируются</a:t>
            </a:r>
          </a:p>
          <a:p>
            <a:r>
              <a:rPr lang="ru-RU" dirty="0" smtClean="0"/>
              <a:t>Автоматические контрольные точки</a:t>
            </a:r>
          </a:p>
          <a:p>
            <a:r>
              <a:rPr lang="ru-RU" dirty="0" smtClean="0"/>
              <a:t>Гибридные вычисления (</a:t>
            </a:r>
            <a:r>
              <a:rPr lang="en-US" dirty="0" smtClean="0"/>
              <a:t>GPGPU/Cell/</a:t>
            </a:r>
            <a:r>
              <a:rPr lang="ru-RU" dirty="0" smtClean="0"/>
              <a:t>ПЛИС)</a:t>
            </a:r>
          </a:p>
          <a:p>
            <a:endParaRPr lang="ru-RU" dirty="0"/>
          </a:p>
          <a:p>
            <a:r>
              <a:rPr lang="ru-RU" dirty="0" smtClean="0"/>
              <a:t>Можно применять везде: общая память, кластера, грид- и облачные системы.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5508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Создание высокопроизводительных программ – проще</a:t>
            </a:r>
          </a:p>
          <a:p>
            <a:endParaRPr lang="ru-RU" dirty="0"/>
          </a:p>
          <a:p>
            <a:r>
              <a:rPr lang="ru-RU" dirty="0" smtClean="0"/>
              <a:t>При этом они такие </a:t>
            </a:r>
          </a:p>
          <a:p>
            <a:r>
              <a:rPr lang="ru-RU" dirty="0" smtClean="0"/>
              <a:t>же быстрые, и более </a:t>
            </a:r>
          </a:p>
          <a:p>
            <a:r>
              <a:rPr lang="ru-RU" dirty="0" smtClean="0"/>
              <a:t>гибкие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Главное преимущество</a:t>
            </a:r>
            <a:endParaRPr lang="ru-RU" dirty="0"/>
          </a:p>
        </p:txBody>
      </p:sp>
      <p:pic>
        <p:nvPicPr>
          <p:cNvPr id="4" name="Рисунок 2" descr="21526524_9882186.JPG (428×42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09523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Базовая платформа – </a:t>
            </a:r>
            <a:r>
              <a:rPr lang="en-US" dirty="0" smtClean="0"/>
              <a:t>Open Source</a:t>
            </a:r>
          </a:p>
          <a:p>
            <a:r>
              <a:rPr lang="ru-RU" dirty="0" smtClean="0"/>
              <a:t>Вычислительные мощности по требованию – </a:t>
            </a:r>
            <a:r>
              <a:rPr lang="en-US" dirty="0" smtClean="0"/>
              <a:t>SAAS</a:t>
            </a:r>
            <a:endParaRPr lang="ru-RU" dirty="0" smtClean="0"/>
          </a:p>
          <a:p>
            <a:r>
              <a:rPr lang="ru-RU" dirty="0" smtClean="0"/>
              <a:t>Консалтинг</a:t>
            </a:r>
          </a:p>
          <a:p>
            <a:r>
              <a:rPr lang="ru-RU" dirty="0" smtClean="0"/>
              <a:t>Лицензирование</a:t>
            </a:r>
          </a:p>
          <a:p>
            <a:r>
              <a:rPr lang="ru-RU" dirty="0" smtClean="0"/>
              <a:t>Взаимодействие с крупными игроками – поставщиками оборудования, инфраструктуры и услуг </a:t>
            </a:r>
            <a:r>
              <a:rPr lang="en-US" dirty="0" smtClean="0"/>
              <a:t>HPC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Планы. Перспективы</a:t>
            </a:r>
            <a:endParaRPr lang="ru-RU" dirty="0"/>
          </a:p>
        </p:txBody>
      </p:sp>
      <p:pic>
        <p:nvPicPr>
          <p:cNvPr id="7170" name="Рисунок 2" descr="C:\Users\contact\Documents\My Dropbox\Фоновые рисунки\dwks128pepcowljsw5yiav0bfhcy1mmb_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0"/>
            <a:ext cx="274320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7171" name="Рисунок 3" descr="C:\Users\contact\Documents\My Dropbox\Фоновые рисунки\tvc2ump1a98o1p7lxmc16crix1e7bnvq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724400"/>
            <a:ext cx="243840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6095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BsPlan_psn">
  <a:themeElements>
    <a:clrScheme name="Эркер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575F6D" mc:Ignorable=""/>
      </a:dk2>
      <a:lt2>
        <a:srgbClr xmlns:mc="http://schemas.openxmlformats.org/markup-compatibility/2006" xmlns:a14="http://schemas.microsoft.com/office/drawing/2010/main" val="FFF39D" mc:Ignorable=""/>
      </a:lt2>
      <a:accent1>
        <a:srgbClr xmlns:mc="http://schemas.openxmlformats.org/markup-compatibility/2006" xmlns:a14="http://schemas.microsoft.com/office/drawing/2010/main" val="FE8637" mc:Ignorable=""/>
      </a:accent1>
      <a:accent2>
        <a:srgbClr xmlns:mc="http://schemas.openxmlformats.org/markup-compatibility/2006" xmlns:a14="http://schemas.microsoft.com/office/drawing/2010/main" val="7598D9" mc:Ignorable=""/>
      </a:accent2>
      <a:accent3>
        <a:srgbClr xmlns:mc="http://schemas.openxmlformats.org/markup-compatibility/2006" xmlns:a14="http://schemas.microsoft.com/office/drawing/2010/main" val="B32C16" mc:Ignorable=""/>
      </a:accent3>
      <a:accent4>
        <a:srgbClr xmlns:mc="http://schemas.openxmlformats.org/markup-compatibility/2006" xmlns:a14="http://schemas.microsoft.com/office/drawing/2010/main" val="F5CD2D" mc:Ignorable=""/>
      </a:accent4>
      <a:accent5>
        <a:srgbClr xmlns:mc="http://schemas.openxmlformats.org/markup-compatibility/2006" xmlns:a14="http://schemas.microsoft.com/office/drawing/2010/main" val="AEBAD5" mc:Ignorable=""/>
      </a:accent5>
      <a:accent6>
        <a:srgbClr xmlns:mc="http://schemas.openxmlformats.org/markup-compatibility/2006" xmlns:a14="http://schemas.microsoft.com/office/drawing/2010/main" val="777C84" mc:Ignorable=""/>
      </a:accent6>
      <a:hlink>
        <a:srgbClr xmlns:mc="http://schemas.openxmlformats.org/markup-compatibility/2006" xmlns:a14="http://schemas.microsoft.com/office/drawing/2010/main" val="D2611C" mc:Ignorable=""/>
      </a:hlink>
      <a:folHlink>
        <a:srgbClr xmlns:mc="http://schemas.openxmlformats.org/markup-compatibility/2006" xmlns:a14="http://schemas.microsoft.com/office/drawing/2010/main" val="3B435B" mc:Ignorable="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286748">
  <a:themeElements>
    <a:clrScheme name="Green Template-Template">
      <a:dk1>
        <a:srgbClr xmlns:mc="http://schemas.openxmlformats.org/markup-compatibility/2006" xmlns:a14="http://schemas.microsoft.com/office/drawing/2010/main" val="000000" mc:Ignorable=""/>
      </a:dk1>
      <a:lt1>
        <a:srgbClr xmlns:mc="http://schemas.openxmlformats.org/markup-compatibility/2006" xmlns:a14="http://schemas.microsoft.com/office/drawing/2010/main" val="FFFFFF" mc:Ignorable=""/>
      </a:lt1>
      <a:dk2>
        <a:srgbClr xmlns:mc="http://schemas.openxmlformats.org/markup-compatibility/2006" xmlns:a14="http://schemas.microsoft.com/office/drawing/2010/main" val="1F7335" mc:Ignorable=""/>
      </a:dk2>
      <a:lt2>
        <a:srgbClr xmlns:mc="http://schemas.openxmlformats.org/markup-compatibility/2006" xmlns:a14="http://schemas.microsoft.com/office/drawing/2010/main" val="C4FF89" mc:Ignorable=""/>
      </a:lt2>
      <a:accent1>
        <a:srgbClr xmlns:mc="http://schemas.openxmlformats.org/markup-compatibility/2006" xmlns:a14="http://schemas.microsoft.com/office/drawing/2010/main" val="FFC000" mc:Ignorable=""/>
      </a:accent1>
      <a:accent2>
        <a:srgbClr xmlns:mc="http://schemas.openxmlformats.org/markup-compatibility/2006" xmlns:a14="http://schemas.microsoft.com/office/drawing/2010/main" val="3497AE" mc:Ignorable=""/>
      </a:accent2>
      <a:accent3>
        <a:srgbClr xmlns:mc="http://schemas.openxmlformats.org/markup-compatibility/2006" xmlns:a14="http://schemas.microsoft.com/office/drawing/2010/main" val="DF8045" mc:Ignorable=""/>
      </a:accent3>
      <a:accent4>
        <a:srgbClr xmlns:mc="http://schemas.openxmlformats.org/markup-compatibility/2006" xmlns:a14="http://schemas.microsoft.com/office/drawing/2010/main" val="7DCC2E" mc:Ignorable=""/>
      </a:accent4>
      <a:accent5>
        <a:srgbClr xmlns:mc="http://schemas.openxmlformats.org/markup-compatibility/2006" xmlns:a14="http://schemas.microsoft.com/office/drawing/2010/main" val="FF9929" mc:Ignorable=""/>
      </a:accent5>
      <a:accent6>
        <a:srgbClr xmlns:mc="http://schemas.openxmlformats.org/markup-compatibility/2006" xmlns:a14="http://schemas.microsoft.com/office/drawing/2010/main" val="7D3DA1" mc:Ignorable=""/>
      </a:accent6>
      <a:hlink>
        <a:srgbClr xmlns:mc="http://schemas.openxmlformats.org/markup-compatibility/2006" xmlns:a14="http://schemas.microsoft.com/office/drawing/2010/main" val="F0ED7B" mc:Ignorable=""/>
      </a:hlink>
      <a:folHlink>
        <a:srgbClr xmlns:mc="http://schemas.openxmlformats.org/markup-compatibility/2006" xmlns:a14="http://schemas.microsoft.com/office/drawing/2010/main" val="F3EB4F" mc:Ignorable="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xmlns:mc="http://schemas.openxmlformats.org/markup-compatibility/2006" xmlns:a14="http://schemas.microsoft.com/office/drawing/2010/main" val="000000" mc:Ignorable="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xmlns:mc="http://schemas.openxmlformats.org/markup-compatibility/2006" xmlns:a14="http://schemas.microsoft.com/office/drawing/2010/main" val="FFFFFF" mc:Ignorable=""/>
            </a:solidFill>
            <a:effectLst>
              <a:outerShdw blurRad="38100" dist="38100" dir="2700000" algn="tl">
                <a:srgbClr xmlns:mc="http://schemas.openxmlformats.org/markup-compatibility/2006" xmlns:a14="http://schemas.microsoft.com/office/drawing/2010/main" val="000000" mc:Ignorable="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White with Courier font for code slides">
  <a:themeElements>
    <a:clrScheme name="Blue Template-Template">
      <a:dk1>
        <a:srgbClr xmlns:mc="http://schemas.openxmlformats.org/markup-compatibility/2006" xmlns:a14="http://schemas.microsoft.com/office/drawing/2010/main" val="000000" mc:Ignorable=""/>
      </a:dk1>
      <a:lt1>
        <a:srgbClr xmlns:mc="http://schemas.openxmlformats.org/markup-compatibility/2006" xmlns:a14="http://schemas.microsoft.com/office/drawing/2010/main" val="FFFFFF" mc:Ignorable=""/>
      </a:lt1>
      <a:dk2>
        <a:srgbClr xmlns:mc="http://schemas.openxmlformats.org/markup-compatibility/2006" xmlns:a14="http://schemas.microsoft.com/office/drawing/2010/main" val="050595" mc:Ignorable=""/>
      </a:dk2>
      <a:lt2>
        <a:srgbClr xmlns:mc="http://schemas.openxmlformats.org/markup-compatibility/2006" xmlns:a14="http://schemas.microsoft.com/office/drawing/2010/main" val="FFFFFF" mc:Ignorable=""/>
      </a:lt2>
      <a:accent1>
        <a:srgbClr xmlns:mc="http://schemas.openxmlformats.org/markup-compatibility/2006" xmlns:a14="http://schemas.microsoft.com/office/drawing/2010/main" val="FFC000" mc:Ignorable=""/>
      </a:accent1>
      <a:accent2>
        <a:srgbClr xmlns:mc="http://schemas.openxmlformats.org/markup-compatibility/2006" xmlns:a14="http://schemas.microsoft.com/office/drawing/2010/main" val="3497AE" mc:Ignorable=""/>
      </a:accent2>
      <a:accent3>
        <a:srgbClr xmlns:mc="http://schemas.openxmlformats.org/markup-compatibility/2006" xmlns:a14="http://schemas.microsoft.com/office/drawing/2010/main" val="DF8045" mc:Ignorable=""/>
      </a:accent3>
      <a:accent4>
        <a:srgbClr xmlns:mc="http://schemas.openxmlformats.org/markup-compatibility/2006" xmlns:a14="http://schemas.microsoft.com/office/drawing/2010/main" val="7DCC2E" mc:Ignorable=""/>
      </a:accent4>
      <a:accent5>
        <a:srgbClr xmlns:mc="http://schemas.openxmlformats.org/markup-compatibility/2006" xmlns:a14="http://schemas.microsoft.com/office/drawing/2010/main" val="FF9929" mc:Ignorable=""/>
      </a:accent5>
      <a:accent6>
        <a:srgbClr xmlns:mc="http://schemas.openxmlformats.org/markup-compatibility/2006" xmlns:a14="http://schemas.microsoft.com/office/drawing/2010/main" val="7D3DA1" mc:Ignorable=""/>
      </a:accent6>
      <a:hlink>
        <a:srgbClr xmlns:mc="http://schemas.openxmlformats.org/markup-compatibility/2006" xmlns:a14="http://schemas.microsoft.com/office/drawing/2010/main" val="F3EB4F" mc:Ignorable=""/>
      </a:hlink>
      <a:folHlink>
        <a:srgbClr xmlns:mc="http://schemas.openxmlformats.org/markup-compatibility/2006" xmlns:a14="http://schemas.microsoft.com/office/drawing/2010/main" val="7DDDFF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xmlns:mc="http://schemas.openxmlformats.org/markup-compatibility/2006" xmlns:a14="http://schemas.microsoft.com/office/drawing/2010/main" val="000000" mc:Ignorable="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xmlns:mc="http://schemas.openxmlformats.org/markup-compatibility/2006" xmlns:a14="http://schemas.microsoft.com/office/drawing/2010/main" val="000000" mc:Ignorable="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Открытая">
  <a:themeElements>
    <a:clrScheme name="Эркер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575F6D" mc:Ignorable=""/>
      </a:dk2>
      <a:lt2>
        <a:srgbClr xmlns:mc="http://schemas.openxmlformats.org/markup-compatibility/2006" xmlns:a14="http://schemas.microsoft.com/office/drawing/2010/main" val="FFF39D" mc:Ignorable=""/>
      </a:lt2>
      <a:accent1>
        <a:srgbClr xmlns:mc="http://schemas.openxmlformats.org/markup-compatibility/2006" xmlns:a14="http://schemas.microsoft.com/office/drawing/2010/main" val="FE8637" mc:Ignorable=""/>
      </a:accent1>
      <a:accent2>
        <a:srgbClr xmlns:mc="http://schemas.openxmlformats.org/markup-compatibility/2006" xmlns:a14="http://schemas.microsoft.com/office/drawing/2010/main" val="7598D9" mc:Ignorable=""/>
      </a:accent2>
      <a:accent3>
        <a:srgbClr xmlns:mc="http://schemas.openxmlformats.org/markup-compatibility/2006" xmlns:a14="http://schemas.microsoft.com/office/drawing/2010/main" val="B32C16" mc:Ignorable=""/>
      </a:accent3>
      <a:accent4>
        <a:srgbClr xmlns:mc="http://schemas.openxmlformats.org/markup-compatibility/2006" xmlns:a14="http://schemas.microsoft.com/office/drawing/2010/main" val="F5CD2D" mc:Ignorable=""/>
      </a:accent4>
      <a:accent5>
        <a:srgbClr xmlns:mc="http://schemas.openxmlformats.org/markup-compatibility/2006" xmlns:a14="http://schemas.microsoft.com/office/drawing/2010/main" val="AEBAD5" mc:Ignorable=""/>
      </a:accent5>
      <a:accent6>
        <a:srgbClr xmlns:mc="http://schemas.openxmlformats.org/markup-compatibility/2006" xmlns:a14="http://schemas.microsoft.com/office/drawing/2010/main" val="777C84" mc:Ignorable=""/>
      </a:accent6>
      <a:hlink>
        <a:srgbClr xmlns:mc="http://schemas.openxmlformats.org/markup-compatibility/2006" xmlns:a14="http://schemas.microsoft.com/office/drawing/2010/main" val="D2611C" mc:Ignorable=""/>
      </a:hlink>
      <a:folHlink>
        <a:srgbClr xmlns:mc="http://schemas.openxmlformats.org/markup-compatibility/2006" xmlns:a14="http://schemas.microsoft.com/office/drawing/2010/main" val="3B435B" mc:Ignorable="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xmlns:mc="http://schemas.openxmlformats.org/markup-compatibility/2006" xmlns:a14="http://schemas.microsoft.com/office/drawing/2010/main" val="000000" mc:Ignorable="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TS010385268</Template>
  <TotalTime>146</TotalTime>
  <Words>237</Words>
  <Application>Microsoft Office PowerPoint</Application>
  <PresentationFormat>Экран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BsPlan_psn</vt:lpstr>
      <vt:lpstr>Custom Design</vt:lpstr>
      <vt:lpstr>10286748</vt:lpstr>
      <vt:lpstr>White with Courier font for code slides</vt:lpstr>
      <vt:lpstr>Открытая</vt:lpstr>
      <vt:lpstr>Система распределённых вычислений Ride</vt:lpstr>
      <vt:lpstr>Решение современных задач требует особых вычислительных мощностей</vt:lpstr>
      <vt:lpstr>Создание высокопроизводительных программ – сложный, запутанный и дорогой процесс</vt:lpstr>
      <vt:lpstr>Кроме того, современные средства HPC-программирования создавались 20-30 лет назад</vt:lpstr>
      <vt:lpstr>Ride – новая методика программирования</vt:lpstr>
      <vt:lpstr>Устройство</vt:lpstr>
      <vt:lpstr>Преимущества</vt:lpstr>
      <vt:lpstr>Главное преимущество</vt:lpstr>
      <vt:lpstr>Планы. Перспективы</vt:lpstr>
      <vt:lpstr>Система распределённых вычислений Ride www.ridehq.net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Cистема распределенных вычислений Ride</dc:title>
  <dc:creator>Pavel Vasev</dc:creator>
  <cp:lastModifiedBy>Pavel Vasev</cp:lastModifiedBy>
  <cp:revision>71</cp:revision>
  <dcterms:created xsi:type="dcterms:W3CDTF">2010-10-28T16:20:24Z</dcterms:created>
  <dcterms:modified xsi:type="dcterms:W3CDTF">2010-10-28T18:47:21Z</dcterms:modified>
</cp:coreProperties>
</file>