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javascript:;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javascript:;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javascript:;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695042" y="214290"/>
            <a:ext cx="78060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Реализация губернаторского проекта в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Образовательных Организациях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Улуг-Хемского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кожууна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c-m-imagesubtitle-image-10023051395" descr="https://image.jimcdn.com/app/cms/image/transf/dimension=520x10000:format=jpg/path/s262508d76b5a883e/image/if1d323254ad5d168/version/1425620625/image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071546"/>
            <a:ext cx="7215238" cy="546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718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497256"/>
          <a:ext cx="8858312" cy="6289330"/>
        </p:xfrm>
        <a:graphic>
          <a:graphicData uri="http://schemas.openxmlformats.org/drawingml/2006/table">
            <a:tbl>
              <a:tblPr/>
              <a:tblGrid>
                <a:gridCol w="686913"/>
                <a:gridCol w="5423747"/>
                <a:gridCol w="686913"/>
                <a:gridCol w="686913"/>
                <a:gridCol w="686913"/>
                <a:gridCol w="686913"/>
              </a:tblGrid>
              <a:tr h="2703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Названия строк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2014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2015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2016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Тувинский государственный университет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Бурятская государственная сельскохозяйственная академия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Сибирский федеральный университет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Красноярский государственный аграрный университет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Сибирский государственный медицинский университет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Сибирский государственный университет водного транспорта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Мордовский государственный педагогический институт имени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М.Е.Евсевьева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Новосибирский государственный аграрный университет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Новосибирский государственный медицинский университет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Бурятский государственный университет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Амурская государственная медицинская академия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70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Кемеровский государственный сельскохозяйственный институт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Новосибирский государственный педагогический университет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Алтайский государственный медицинский университет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Иркутский государственный медицинский университет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Казахский государственный лингвистический универститет-филиал Бишкек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Красноярский государственный медицинский университет-Фармацевтический колледж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Томский экономико-промышленный колледж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Томский индустриальный колледж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Томский медицинский университет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31" marR="7531" marT="7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90050"/>
            <a:ext cx="90011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Распределение студентов по учебным заведениям РФ 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ТывГУ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718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85720" y="214290"/>
          <a:ext cx="8643996" cy="6318754"/>
        </p:xfrm>
        <a:graphic>
          <a:graphicData uri="http://schemas.openxmlformats.org/drawingml/2006/table">
            <a:tbl>
              <a:tblPr/>
              <a:tblGrid>
                <a:gridCol w="572292"/>
                <a:gridCol w="5782536"/>
                <a:gridCol w="572292"/>
                <a:gridCol w="572292"/>
                <a:gridCol w="572292"/>
                <a:gridCol w="572292"/>
              </a:tblGrid>
              <a:tr h="2645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Томский государственный педагогический университет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Хакасский Государственный университет имени Н.Ф.Катанова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Благовещенский педагогический университет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ФСЦН г.Новокузнецк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Алтайский государственный гуманитарно-педагогический университет им. В.М.Шукшина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Алтайский  государственный медицинский университет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Барнаульский юридический институт МВД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Восточно-Сибирский государственный институт культуры и искусств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2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Дальневосточный государственный технический рыбохозяйственный университет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Дальневосточный федеральный университет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Дальневосточный государственный медицинский университет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Дивногорский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колледж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Кемеровский государственный медицинский университет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Кемеровский  государственный редагогический университет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Кемеровский технологический институт пищевой промышленности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Красноярский жедезно-дорожный техникум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Красноярский колледж радиоэлектроники и информационных систем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Красноярский монтажный колледж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Красноярский педагогический колледж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Красноярский педагогический колледж№1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Красноярский технологический техникум пищевой прмышленности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6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Московская государственная академия ветеринарной медицины и биотехнологии-МВА имени К.И.Скрябина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457" marR="7457" marT="7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718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2852"/>
          <a:ext cx="8715436" cy="6397026"/>
        </p:xfrm>
        <a:graphic>
          <a:graphicData uri="http://schemas.openxmlformats.org/drawingml/2006/table">
            <a:tbl>
              <a:tblPr/>
              <a:tblGrid>
                <a:gridCol w="577022"/>
                <a:gridCol w="5830326"/>
                <a:gridCol w="577022"/>
                <a:gridCol w="577022"/>
                <a:gridCol w="577022"/>
                <a:gridCol w="577022"/>
              </a:tblGrid>
              <a:tr h="2143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Московский технический университет связи информатики-Колледж коммуникаций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Московский технологический университет МИРЭА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Новосибирский государственный технический университет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Новосибирский государственный университет экономики и управления "НИНХ"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Омский государственный технический университет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Омский летно-технологический  колледж гражданской авиации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Российский государственный аграрный университет имени К.А.Тимирязева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Санкт-Петербургский государственный лесотехнический университет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Санкт-Петербургский университет гражданской авиации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Санкт-Петербургский  медицинский колледж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Санкт-Петербургский государственный университет промышленных технологий и дизайна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Санкт-Петербургский промышленно-экономический колледж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Санкт-Петербургский  Петровский  колледж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Саратовская государственная юридическая академия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Саратовский колледж СГТУ имени Ю.А.Гагарина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Сибирский государственный университет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Сибирский   федеральный  университет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Сибирский государственный медицинский  университет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Сибирский институт управления филиал РАНХиГС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Ставропольский государственный педагогический инстиут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Тихоокеанский государственный университет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Томский базовый медицинский колледж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Томский государственный архитектурно-строительный университет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62" marR="7162" marT="71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718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34052"/>
          <a:ext cx="8786876" cy="6409658"/>
        </p:xfrm>
        <a:graphic>
          <a:graphicData uri="http://schemas.openxmlformats.org/drawingml/2006/table">
            <a:tbl>
              <a:tblPr/>
              <a:tblGrid>
                <a:gridCol w="581752"/>
                <a:gridCol w="5878116"/>
                <a:gridCol w="581752"/>
                <a:gridCol w="581752"/>
                <a:gridCol w="581752"/>
                <a:gridCol w="581752"/>
              </a:tblGrid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Томский государственный университет систем управления и радиоэлектроники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Томский техникум информационных технологий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Томский  аграрный колледж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Уральский государственный юридический университет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Шушенский сельскохозяйственный колледж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Южно-Уральский государственный медицинский университет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Иркутский государственный университет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Иркутский государственный медицинский университет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Иркутский медицинский колледж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Московский государственный университет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Владивостокский медицинский университет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Московский медицинский колледж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Пермский институт федеральной службы исполнения наказаний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7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Пермский педагогический колледж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Красноярский государственный медицинский университет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Московская таможенная академия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Владимирский институт федеральной службы исполнения наказаний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Восточно-Сибирский государственный  университет технологий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Хабаровский пограничный инститкут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Красноярский  педагогический университет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Российский государственный  университет г.Томск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Новосибирский технический колледж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Омский государственный аграрный университет имени  П.А.Столыпина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Монгольский государственный  университет г.Улан-Батор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Новосибирский  сельскохозяйственный   колледж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Новосибирский государственный педавгогический университет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Новосибирский колледж приСибирском университете  потребительской кооперации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Голицинский пограничный  ФСБ России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Уральский государственный колледж «Полузков»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Сибирская пожарно-спасательная академия г.Железногорск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Киселевский педколледж.  Кемеровская область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88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5528" marR="5528" marT="5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718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642910" y="-24"/>
            <a:ext cx="7752635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Распределение поступивших  участников проекта ОРВО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Улуг-Хемского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кожууна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2014 по 2017 годы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городам: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571480"/>
          <a:ext cx="8572560" cy="6383466"/>
        </p:xfrm>
        <a:graphic>
          <a:graphicData uri="http://schemas.openxmlformats.org/drawingml/2006/table">
            <a:tbl>
              <a:tblPr/>
              <a:tblGrid>
                <a:gridCol w="857053"/>
                <a:gridCol w="3111637"/>
                <a:gridCol w="1225038"/>
                <a:gridCol w="1225038"/>
                <a:gridCol w="716352"/>
                <a:gridCol w="885465"/>
                <a:gridCol w="551977"/>
              </a:tblGrid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Названия строк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Общий итог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Кызыл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Красноярск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Улан-Удэ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Томск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Новосибирск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Кемерово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Иркутск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Москва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Абакан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Благовещенск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Владивосток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Барнаул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Санкт-Петербург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Екатеринбург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Саратов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Омск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Ставрополь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Бийск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Дивногорск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Хабаровск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Новокузнецк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п.Шушенск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Желеногорск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Киселев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Улан-Удэ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Улан-Батор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Пермь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Кемерово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Барыбинск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Владимир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и задачи на 2018 год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dirty="0" smtClean="0"/>
              <a:t>- учет, формирование базы данных выпускников 2018 года;</a:t>
            </a:r>
          </a:p>
          <a:p>
            <a:r>
              <a:rPr lang="ru-RU" dirty="0" smtClean="0"/>
              <a:t>-проведение эффективной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 с обучающимися, с выпускниками текущего года; </a:t>
            </a:r>
          </a:p>
          <a:p>
            <a:r>
              <a:rPr lang="ru-RU" dirty="0" smtClean="0"/>
              <a:t>- обеспечение участия во Всероссийских олимпиадах талантливых и способных обучающихся из семей, не имеющих в семье детей с высшим образованием;</a:t>
            </a:r>
          </a:p>
          <a:p>
            <a:r>
              <a:rPr lang="ru-RU" dirty="0" smtClean="0"/>
              <a:t>-обеспечение качества образования на всех этапах обучения (</a:t>
            </a:r>
            <a:r>
              <a:rPr lang="ru-RU" dirty="0" err="1" smtClean="0"/>
              <a:t>довузовская</a:t>
            </a:r>
            <a:r>
              <a:rPr lang="ru-RU" dirty="0" smtClean="0"/>
              <a:t> подготовка выпускников по выбранным направлениям подготовки);</a:t>
            </a:r>
          </a:p>
          <a:p>
            <a:r>
              <a:rPr lang="ru-RU" dirty="0" smtClean="0"/>
              <a:t>-комплексная работа по социализации выпускников (обеспечение правовой и общекультурной грамотности, анкетирование и диагностика в определении </a:t>
            </a:r>
            <a:r>
              <a:rPr lang="ru-RU" dirty="0" err="1" smtClean="0"/>
              <a:t>профнамерений</a:t>
            </a:r>
            <a:r>
              <a:rPr lang="ru-RU" dirty="0" smtClean="0"/>
              <a:t> выпускников республики с использованием различных методик);</a:t>
            </a:r>
          </a:p>
          <a:p>
            <a:r>
              <a:rPr lang="ru-RU" dirty="0" smtClean="0"/>
              <a:t> -обеспечение условий каждому выпускнику образовательной организации с обязательным получением аттестата зрелости (осознанный выбор выпускником будущей профессии, правильный выбор вуза и направления подготовки в вузе, подготовка к сдаче ОГЭ, сдача ЕГЭ, поступление в вуз);</a:t>
            </a:r>
          </a:p>
          <a:p>
            <a:r>
              <a:rPr lang="ru-RU" dirty="0" smtClean="0"/>
              <a:t>-учет, сопровождение студентов в период обучения в вузе с 1 по 5 курс (отслеживание успеваемости студентов-первокурсников в период адаптации в новых условиях, адресная помощь каждому студенту, окончание студентом вуза с получением диплома о высшем образовании);</a:t>
            </a:r>
          </a:p>
          <a:p>
            <a:r>
              <a:rPr lang="ru-RU" dirty="0" smtClean="0"/>
              <a:t>-учет и формирование базы данных выпускников 2018 года по итогам поступления в вузы РФ;</a:t>
            </a:r>
          </a:p>
          <a:p>
            <a:r>
              <a:rPr lang="ru-RU" dirty="0" smtClean="0"/>
              <a:t>-аналитический отчет в разрезе образовательных организаций </a:t>
            </a:r>
            <a:r>
              <a:rPr lang="ru-RU" dirty="0" err="1" smtClean="0"/>
              <a:t>кожууна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Сохранение численности контингента детей, которые поступили в вузы страны по итогам 2017 года и студентов, обучающихся в вузах страны, от отчислений из вузов по неуважительной причине; продолжение работы по выявлению профессиональных намерений выпускников 2017 года с обеспечением качества обучения в профильных и </a:t>
            </a:r>
            <a:r>
              <a:rPr lang="ru-RU" dirty="0" err="1" smtClean="0"/>
              <a:t>предпрофильных</a:t>
            </a:r>
            <a:r>
              <a:rPr lang="ru-RU" dirty="0" smtClean="0"/>
              <a:t> классах образовательных организаций Республики Тыва.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Выводы: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.Сопровождение студентов в период обучения в вузе с 1 по 5 курс (отслеживание успеваемости студентов-первокурсников в период адаптации в новых условиях, адресная помощь каждому студенту, окончание студентом вуза с получением диплома о высшем образовании);</a:t>
            </a:r>
          </a:p>
          <a:p>
            <a:r>
              <a:rPr lang="en-US" b="1" dirty="0" smtClean="0"/>
              <a:t>2</a:t>
            </a:r>
            <a:r>
              <a:rPr lang="ru-RU" b="1" dirty="0" smtClean="0"/>
              <a:t>.</a:t>
            </a:r>
            <a:r>
              <a:rPr lang="ru-RU" dirty="0" smtClean="0"/>
              <a:t> Продолжение работы по выявлению профессиональных намерений выпускников 2017-2018  учебного года  обеспечением качества обучения в профильных и </a:t>
            </a:r>
            <a:r>
              <a:rPr lang="ru-RU" dirty="0" err="1" smtClean="0"/>
              <a:t>предпрофильных</a:t>
            </a:r>
            <a:r>
              <a:rPr lang="ru-RU" dirty="0" smtClean="0"/>
              <a:t> классах образовательных организаций    </a:t>
            </a:r>
            <a:r>
              <a:rPr lang="ru-RU" dirty="0" err="1" smtClean="0"/>
              <a:t>Улуг-Хемского</a:t>
            </a:r>
            <a:r>
              <a:rPr lang="ru-RU" dirty="0" smtClean="0"/>
              <a:t> </a:t>
            </a:r>
            <a:r>
              <a:rPr lang="ru-RU" dirty="0" err="1" smtClean="0"/>
              <a:t>кожууна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3.</a:t>
            </a:r>
            <a:r>
              <a:rPr lang="ru-RU" dirty="0" smtClean="0"/>
              <a:t>По мере предоставления документов  студентами - участниками ОРВО  придерживаться  Постановлением администрации </a:t>
            </a:r>
            <a:r>
              <a:rPr lang="ru-RU" dirty="0" err="1" smtClean="0"/>
              <a:t>Улуг-Хемского</a:t>
            </a:r>
            <a:r>
              <a:rPr lang="ru-RU" dirty="0" smtClean="0"/>
              <a:t> </a:t>
            </a:r>
            <a:r>
              <a:rPr lang="ru-RU" dirty="0" err="1" smtClean="0"/>
              <a:t>кожууна</a:t>
            </a:r>
            <a:r>
              <a:rPr lang="ru-RU" dirty="0" smtClean="0"/>
              <a:t>  от 12 сентября 2017г.№531  «О мерах социальной поддержки обучающихся в образовательных организациях высшего образования в рамках губернаторского проекта «В каждой семье – не менее одного ребенка с высшим образованием» на 2018 год»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c-m-imagesubtitle-image-10023050195" descr="https://image.jimcdn.com/app/cms/image/transf/dimension=520x10000:format=jpg/path/s262508d76b5a883e/image/i549270cfa92af481/version/1425620274/image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142852"/>
            <a:ext cx="3833822" cy="6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c-m-imagesubtitle-image-10023050895" descr="https://image.jimcdn.com/app/cms/image/transf/dimension=520x10000:format=png/path/s262508d76b5a883e/image/ic3a5f0b855ae5807/version/1425620405/image.png">
            <a:hlinkClick r:id="rId2"/>
          </p:cNvPr>
          <p:cNvPicPr/>
          <p:nvPr/>
        </p:nvPicPr>
        <p:blipFill>
          <a:blip r:embed="rId3" cstate="print"/>
          <a:srcRect b="5000"/>
          <a:stretch>
            <a:fillRect/>
          </a:stretch>
        </p:blipFill>
        <p:spPr bwMode="auto">
          <a:xfrm>
            <a:off x="285720" y="285728"/>
            <a:ext cx="8600456" cy="633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Данные в разрезе Образовательных организаций </a:t>
            </a:r>
            <a:r>
              <a:rPr lang="ru-RU" sz="1800" dirty="0" err="1" smtClean="0">
                <a:solidFill>
                  <a:schemeClr val="tx1"/>
                </a:solidFill>
              </a:rPr>
              <a:t>Улуг-Хемского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кожууна</a:t>
            </a:r>
            <a:r>
              <a:rPr lang="ru-RU" sz="1800" dirty="0" smtClean="0">
                <a:solidFill>
                  <a:schemeClr val="tx1"/>
                </a:solidFill>
              </a:rPr>
              <a:t>    участников  проекта  ОРВО  за последние 4 года</a:t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000108"/>
          <a:ext cx="8358246" cy="5572162"/>
        </p:xfrm>
        <a:graphic>
          <a:graphicData uri="http://schemas.openxmlformats.org/drawingml/2006/table">
            <a:tbl>
              <a:tblPr/>
              <a:tblGrid>
                <a:gridCol w="568690"/>
                <a:gridCol w="1060557"/>
                <a:gridCol w="568690"/>
                <a:gridCol w="636533"/>
                <a:gridCol w="636533"/>
                <a:gridCol w="538260"/>
                <a:gridCol w="522796"/>
                <a:gridCol w="540256"/>
                <a:gridCol w="540256"/>
                <a:gridCol w="507831"/>
                <a:gridCol w="623563"/>
                <a:gridCol w="623563"/>
                <a:gridCol w="495359"/>
                <a:gridCol w="495359"/>
              </a:tblGrid>
              <a:tr h="17104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9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Наименования 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СОШ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900" spc="-15"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35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900" spc="-15"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900" spc="-15"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900" b="0" i="0" u="none" strike="noStrike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900" spc="-15"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46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spc="-1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9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7620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spc="-1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участников</a:t>
                      </a:r>
                      <a:endParaRPr lang="ru-RU" sz="9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spc="-1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Поступили в ВУЗы</a:t>
                      </a:r>
                      <a:endParaRPr lang="ru-RU" sz="9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150"/>
                        </a:lnSpc>
                        <a:spcAft>
                          <a:spcPts val="300"/>
                        </a:spcAft>
                      </a:pPr>
                      <a:r>
                        <a:rPr lang="ru-RU" sz="9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9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 b="1" i="0" u="none" strike="noStrike" spc="-1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поступления</a:t>
                      </a:r>
                      <a:endParaRPr lang="ru-RU" sz="9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spc="-1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9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7620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spc="-1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участников</a:t>
                      </a:r>
                      <a:endParaRPr lang="ru-RU" sz="9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spc="-1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Поступили в ВУЗы</a:t>
                      </a:r>
                      <a:endParaRPr lang="ru-RU" sz="9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150"/>
                        </a:lnSpc>
                        <a:spcAft>
                          <a:spcPts val="300"/>
                        </a:spcAft>
                      </a:pPr>
                      <a:r>
                        <a:rPr lang="ru-RU" sz="9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9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 b="1" i="0" u="none" strike="noStrike" spc="-1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поступления</a:t>
                      </a:r>
                      <a:endParaRPr lang="ru-RU" sz="9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spc="-1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9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7620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spc="-1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Участников</a:t>
                      </a:r>
                      <a:endParaRPr lang="ru-RU" sz="9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spc="-1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Поступили в ВУЗы</a:t>
                      </a:r>
                      <a:endParaRPr lang="ru-RU" sz="9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150"/>
                        </a:lnSpc>
                        <a:spcAft>
                          <a:spcPts val="300"/>
                        </a:spcAft>
                      </a:pPr>
                      <a:r>
                        <a:rPr lang="ru-RU" sz="9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9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 b="1" i="0" u="none" strike="noStrike" spc="-1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поступления</a:t>
                      </a:r>
                      <a:endParaRPr lang="ru-RU" sz="9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spc="-1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9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7620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spc="-1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участников</a:t>
                      </a:r>
                      <a:endParaRPr lang="ru-RU" sz="9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spc="-1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Поступили в ВУЗы</a:t>
                      </a:r>
                      <a:endParaRPr lang="ru-RU" sz="9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150"/>
                        </a:lnSpc>
                        <a:spcAft>
                          <a:spcPts val="300"/>
                        </a:spcAft>
                      </a:pPr>
                      <a:r>
                        <a:rPr lang="ru-RU" sz="9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9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 b="1" i="0" u="none" strike="noStrike" spc="-1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поступления</a:t>
                      </a:r>
                      <a:endParaRPr lang="ru-RU" sz="9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СОШ №1 </a:t>
                      </a:r>
                      <a:r>
                        <a:rPr lang="ru-RU" sz="1000" b="0" i="0" u="none" strike="noStrike" spc="-15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г.Шагонар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71%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СОШ №2 </a:t>
                      </a:r>
                      <a:r>
                        <a:rPr lang="ru-RU" sz="1000" b="0" i="0" u="none" strike="noStrike" spc="-15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г.Шагонар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30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Гимназия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г.Шагонар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СОШ с. Ийи-Тал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СОШ с. Хайыракан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СОШ с.Чааты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СОШ с. Торгалыг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spc="-1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СОШ с.Кок- Чыраанский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000" b="0" i="0" u="none" strike="noStrike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000" b="0" i="0" u="none" strike="noStrike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СОШ с.Арыскан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СОШ с.Арыг-Узю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30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СОШ с.Иштии-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Хем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СОШ с.Эйлиг-Хем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ОСОШ г. Шагонар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spc="-1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20,5%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43%</a:t>
                      </a:r>
                      <a:endParaRPr lang="ru-RU" sz="1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20" marR="4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718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Социальный паспорт 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участников губернаторского проекта 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«В каждой семье не менее одного ребенка с высшим образованием»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err="1" smtClean="0">
                <a:solidFill>
                  <a:schemeClr val="bg1"/>
                </a:solidFill>
              </a:rPr>
              <a:t>Улуг-Хемского</a:t>
            </a:r>
            <a:r>
              <a:rPr lang="ru-RU" sz="1600" dirty="0" smtClean="0">
                <a:solidFill>
                  <a:schemeClr val="bg1"/>
                </a:solidFill>
              </a:rPr>
              <a:t>   </a:t>
            </a:r>
            <a:r>
              <a:rPr lang="ru-RU" sz="1600" dirty="0" err="1" smtClean="0">
                <a:solidFill>
                  <a:schemeClr val="bg1"/>
                </a:solidFill>
              </a:rPr>
              <a:t>кожууна</a:t>
            </a:r>
            <a:r>
              <a:rPr lang="ru-RU" sz="1600" dirty="0" smtClean="0">
                <a:solidFill>
                  <a:schemeClr val="bg1"/>
                </a:solidFill>
              </a:rPr>
              <a:t> на 2017-2018 учебный год</a:t>
            </a:r>
            <a:endParaRPr lang="ru-RU" sz="1600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357298"/>
          <a:ext cx="8215370" cy="5445645"/>
        </p:xfrm>
        <a:graphic>
          <a:graphicData uri="http://schemas.openxmlformats.org/drawingml/2006/table">
            <a:tbl>
              <a:tblPr/>
              <a:tblGrid>
                <a:gridCol w="568234"/>
                <a:gridCol w="3551038"/>
                <a:gridCol w="1535607"/>
                <a:gridCol w="1624019"/>
                <a:gridCol w="936472"/>
              </a:tblGrid>
              <a:tr h="514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Социальный статус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1 по 11 классы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Дошкольники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Всего: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Участники проекта всего: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188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666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Полные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301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431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Неполные</a:t>
                      </a:r>
                      <a:endParaRPr lang="ru-RU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224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Сироты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Благополучные</a:t>
                      </a:r>
                      <a:endParaRPr lang="ru-RU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264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307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Малообеспеченные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246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Многодетные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155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186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Безработные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Отцы-131,матери=138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Матери-одиночки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215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228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Отцы-одиночки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Состоят ли данные семьи на проф. Учете (если да, то на каком (КДН и ЗП, ОПДН, внутришкольный)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Состоят ли данные семьи на учете ЦСПСиД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718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Распределение  участников   ОРВО  по классам  </a:t>
            </a:r>
            <a:r>
              <a:rPr lang="ru-RU" sz="2400" dirty="0" err="1" smtClean="0">
                <a:solidFill>
                  <a:schemeClr val="bg1"/>
                </a:solidFill>
              </a:rPr>
              <a:t>Улуг-Хемского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кожууна</a:t>
            </a:r>
            <a:r>
              <a:rPr lang="ru-RU" sz="2400" dirty="0" smtClean="0">
                <a:solidFill>
                  <a:schemeClr val="bg1"/>
                </a:solidFill>
              </a:rPr>
              <a:t> на 29.09.2017г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857232"/>
          <a:ext cx="8715434" cy="5540571"/>
        </p:xfrm>
        <a:graphic>
          <a:graphicData uri="http://schemas.openxmlformats.org/drawingml/2006/table">
            <a:tbl>
              <a:tblPr/>
              <a:tblGrid>
                <a:gridCol w="1428760"/>
                <a:gridCol w="571504"/>
                <a:gridCol w="571504"/>
                <a:gridCol w="571504"/>
                <a:gridCol w="642942"/>
                <a:gridCol w="571504"/>
                <a:gridCol w="642942"/>
                <a:gridCol w="642942"/>
                <a:gridCol w="571504"/>
                <a:gridCol w="642942"/>
                <a:gridCol w="714380"/>
                <a:gridCol w="571504"/>
                <a:gridCol w="571502"/>
              </a:tblGrid>
              <a:tr h="103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СОШ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класс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2класс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3класс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4класс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5класс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6класс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7класс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8класс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9класс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10класс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11класс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итого по школе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гимназия г.Шагонар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СОШ с. Аргузун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Сош с.Чааты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СОШ с.Ийи-Тал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СОШ с.Иштии-Хем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СОШ с.Кок-Чыраа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СОШ №1 г.Шагонар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СОШ с.Арыскан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СОШ с.Эйлиг-Хем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СОШ с.Торгалыг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СОШ №2  г.Шагонар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Сош с.Хайыракан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Итого  по классам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2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общее число учеников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478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" marR="6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718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355741"/>
          <a:ext cx="8715436" cy="6145093"/>
        </p:xfrm>
        <a:graphic>
          <a:graphicData uri="http://schemas.openxmlformats.org/drawingml/2006/table">
            <a:tbl>
              <a:tblPr/>
              <a:tblGrid>
                <a:gridCol w="1426568"/>
                <a:gridCol w="3120615"/>
                <a:gridCol w="4168253"/>
              </a:tblGrid>
              <a:tr h="50006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Категория семей  9 классов, участников ОРВО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6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учащихся, участников ОРВО на 01октября 2017г.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Число мальчиков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Число девочек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Дети – сироты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Дети – полусироты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Дети – инвалиды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1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Дети из многодетных семей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1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Дети из малообеспеченных семей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Крайне – бедные семьи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Дети из неполных семей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Дети из неблагополучных семей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0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семей, имеющих 1 ребенка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ребенка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ребенка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ребенка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детей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детей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детей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Дети без попечения родителей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3474" marR="3474" marT="34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718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428604"/>
          <a:ext cx="8786874" cy="6212185"/>
        </p:xfrm>
        <a:graphic>
          <a:graphicData uri="http://schemas.openxmlformats.org/drawingml/2006/table">
            <a:tbl>
              <a:tblPr/>
              <a:tblGrid>
                <a:gridCol w="751482"/>
                <a:gridCol w="5839651"/>
                <a:gridCol w="2195741"/>
              </a:tblGrid>
              <a:tr h="2143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Категория семей  11 классов, участников ОРВО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учащихся , участников   ОРВО на 01октября 2017г.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Число мальчиков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Число девочек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Дети – сироты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Дети – полусироты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Дети – инвалиды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Дети из многодетных семей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Дети из малообеспеченных семей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Крайне – бедные семьи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Дети из неполных семей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Дети из неблагополучных семей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семей, имеющих 1 ребенка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ребенка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ребенка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ребенка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детей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детей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детей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115" marR="6115" marT="6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718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Составлена   и утверждена Постановлением Администрации  </a:t>
            </a:r>
            <a:r>
              <a:rPr lang="ru-RU" sz="2000" dirty="0" err="1" smtClean="0">
                <a:solidFill>
                  <a:schemeClr val="bg1"/>
                </a:solidFill>
              </a:rPr>
              <a:t>Улуг-Хемскогокожууна</a:t>
            </a:r>
            <a:r>
              <a:rPr lang="ru-RU" sz="2000" dirty="0" smtClean="0">
                <a:solidFill>
                  <a:schemeClr val="bg1"/>
                </a:solidFill>
              </a:rPr>
              <a:t>  от 12.09. 2017. № 531Смета расходов на реализацию мероприятий в рамках губернаторского проекта «В каждой семье — не менее одного ребенка с высшим образованием»</a:t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1681" y="1868812"/>
          <a:ext cx="7647971" cy="4560584"/>
        </p:xfrm>
        <a:graphic>
          <a:graphicData uri="http://schemas.openxmlformats.org/drawingml/2006/table">
            <a:tbl>
              <a:tblPr/>
              <a:tblGrid>
                <a:gridCol w="402842"/>
                <a:gridCol w="3420389"/>
                <a:gridCol w="2248999"/>
                <a:gridCol w="1575741"/>
              </a:tblGrid>
              <a:tr h="6812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89940" algn="l"/>
                        </a:tabLst>
                      </a:pPr>
                      <a:r>
                        <a:rPr lang="ru-RU" sz="2800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2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89940" algn="l"/>
                        </a:tabLst>
                      </a:pPr>
                      <a:r>
                        <a:rPr lang="ru-RU" sz="2800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Наименование мероприятий</a:t>
                      </a:r>
                      <a:endParaRPr lang="ru-RU" sz="2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89940" algn="l"/>
                        </a:tabLst>
                      </a:pPr>
                      <a:r>
                        <a:rPr lang="ru-RU" sz="2800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Расходы</a:t>
                      </a:r>
                      <a:endParaRPr lang="ru-RU" sz="2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89940" algn="l"/>
                        </a:tabLst>
                      </a:pPr>
                      <a:r>
                        <a:rPr lang="ru-RU" sz="2800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Примечание</a:t>
                      </a:r>
                      <a:endParaRPr lang="ru-RU" sz="2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90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89940" algn="l"/>
                        </a:tabLst>
                      </a:pPr>
                      <a:r>
                        <a:rPr lang="ru-RU" sz="2800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89940" algn="l"/>
                        </a:tabLst>
                      </a:pPr>
                      <a:r>
                        <a:rPr lang="ru-RU" sz="2800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Выплата единовременной стипендии</a:t>
                      </a:r>
                      <a:endParaRPr lang="ru-RU" sz="2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89940" algn="l"/>
                        </a:tabLst>
                      </a:pPr>
                      <a:r>
                        <a:rPr lang="ru-RU" sz="2800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32 чел </a:t>
                      </a:r>
                      <a:r>
                        <a:rPr lang="en-US" sz="2800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2800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3000р = 96000 руб.</a:t>
                      </a:r>
                      <a:endParaRPr lang="ru-RU" sz="2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89940" algn="l"/>
                        </a:tabLst>
                      </a:pPr>
                      <a:r>
                        <a:rPr lang="ru-RU" sz="2800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96000</a:t>
                      </a:r>
                      <a:endParaRPr lang="ru-RU" sz="2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90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89940" algn="l"/>
                        </a:tabLst>
                      </a:pPr>
                      <a:r>
                        <a:rPr lang="ru-RU" sz="2800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89940" algn="l"/>
                        </a:tabLst>
                      </a:pPr>
                      <a:r>
                        <a:rPr lang="ru-RU" sz="2800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Возмещение затрат на проезд до ближайшей ж/д станции</a:t>
                      </a:r>
                      <a:endParaRPr lang="ru-RU" sz="2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89940" algn="l"/>
                        </a:tabLst>
                      </a:pPr>
                      <a:r>
                        <a:rPr lang="ru-RU" sz="2800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32 чел </a:t>
                      </a:r>
                      <a:r>
                        <a:rPr lang="en-US" sz="2800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2800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1500р = 48000 руб.</a:t>
                      </a:r>
                      <a:endParaRPr lang="ru-RU" sz="2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89940" algn="l"/>
                        </a:tabLst>
                      </a:pPr>
                      <a:r>
                        <a:rPr lang="ru-RU" sz="2800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48000</a:t>
                      </a:r>
                      <a:endParaRPr lang="ru-RU" sz="2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20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89940" algn="l"/>
                        </a:tabLst>
                      </a:pPr>
                      <a:r>
                        <a:rPr lang="ru-RU" sz="2800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2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89940" algn="l"/>
                        </a:tabLst>
                      </a:pPr>
                      <a:r>
                        <a:rPr lang="ru-RU" sz="2800" spc="-15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118500 руб.</a:t>
                      </a:r>
                      <a:endParaRPr lang="ru-RU" sz="2000" spc="-15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89940" algn="l"/>
                        </a:tabLst>
                      </a:pPr>
                      <a:r>
                        <a:rPr lang="ru-RU" sz="2800" spc="-1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144000</a:t>
                      </a:r>
                      <a:endParaRPr lang="ru-RU" sz="2000" spc="-15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</TotalTime>
  <Words>2088</Words>
  <Application>Microsoft Office PowerPoint</Application>
  <PresentationFormat>Экран (4:3)</PresentationFormat>
  <Paragraphs>1383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Презентация PowerPoint</vt:lpstr>
      <vt:lpstr>Презентация PowerPoint</vt:lpstr>
      <vt:lpstr>Презентация PowerPoint</vt:lpstr>
      <vt:lpstr>Данные в разрезе Образовательных организаций Улуг-Хемского кожууна    участников  проекта  ОРВО  за последние 4 года </vt:lpstr>
      <vt:lpstr>Социальный паспорт  участников губернаторского проекта  «В каждой семье не менее одного ребенка с высшим образованием» Улуг-Хемского   кожууна на 2017-2018 учебный год</vt:lpstr>
      <vt:lpstr>Распределение  участников   ОРВО  по классам  Улуг-Хемского кожууна на 29.09.2017г</vt:lpstr>
      <vt:lpstr>Презентация PowerPoint</vt:lpstr>
      <vt:lpstr>Презентация PowerPoint</vt:lpstr>
      <vt:lpstr>Составлена   и утверждена Постановлением Администрации  Улуг-Хемскогокожууна  от 12.09. 2017. № 531Смета расходов на реализацию мероприятий в рамках губернаторского проекта «В каждой семье — не менее одного ребенка с высшим образованием»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Цели и задачи на 2018 год </vt:lpstr>
      <vt:lpstr>Выводы: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Программист</dc:creator>
  <cp:lastModifiedBy>Базыр-оолович</cp:lastModifiedBy>
  <cp:revision>8</cp:revision>
  <dcterms:created xsi:type="dcterms:W3CDTF">2017-10-25T01:34:45Z</dcterms:created>
  <dcterms:modified xsi:type="dcterms:W3CDTF">2017-11-09T11:46:10Z</dcterms:modified>
</cp:coreProperties>
</file>