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308" r:id="rId2"/>
    <p:sldId id="303" r:id="rId3"/>
    <p:sldId id="360" r:id="rId4"/>
    <p:sldId id="361" r:id="rId5"/>
    <p:sldId id="363" r:id="rId6"/>
    <p:sldId id="289" r:id="rId7"/>
    <p:sldId id="300" r:id="rId8"/>
    <p:sldId id="290" r:id="rId9"/>
    <p:sldId id="291" r:id="rId10"/>
    <p:sldId id="357" r:id="rId11"/>
    <p:sldId id="358" r:id="rId12"/>
    <p:sldId id="292" r:id="rId13"/>
    <p:sldId id="294" r:id="rId14"/>
    <p:sldId id="295" r:id="rId15"/>
    <p:sldId id="293" r:id="rId16"/>
    <p:sldId id="297" r:id="rId17"/>
    <p:sldId id="298" r:id="rId18"/>
    <p:sldId id="296" r:id="rId19"/>
    <p:sldId id="302" r:id="rId20"/>
    <p:sldId id="256" r:id="rId21"/>
    <p:sldId id="257" r:id="rId22"/>
    <p:sldId id="299" r:id="rId23"/>
    <p:sldId id="315" r:id="rId24"/>
    <p:sldId id="354" r:id="rId25"/>
    <p:sldId id="314" r:id="rId26"/>
    <p:sldId id="316" r:id="rId27"/>
    <p:sldId id="323" r:id="rId28"/>
    <p:sldId id="333" r:id="rId29"/>
    <p:sldId id="334" r:id="rId30"/>
    <p:sldId id="260" r:id="rId31"/>
    <p:sldId id="261" r:id="rId32"/>
    <p:sldId id="262" r:id="rId33"/>
    <p:sldId id="347" r:id="rId34"/>
    <p:sldId id="348" r:id="rId35"/>
    <p:sldId id="349" r:id="rId36"/>
    <p:sldId id="350" r:id="rId37"/>
    <p:sldId id="351" r:id="rId38"/>
    <p:sldId id="352" r:id="rId39"/>
    <p:sldId id="319" r:id="rId40"/>
    <p:sldId id="320" r:id="rId41"/>
    <p:sldId id="359" r:id="rId42"/>
    <p:sldId id="355" r:id="rId43"/>
    <p:sldId id="307" r:id="rId44"/>
    <p:sldId id="356" r:id="rId45"/>
    <p:sldId id="28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21" r:id="rId59"/>
    <p:sldId id="322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P8dbA3WqJoKauRZdfY7uA==" hashData="+jcnuaoX6X0jacWEqzyEf8ScPj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00"/>
    <a:srgbClr val="FFFF99"/>
    <a:srgbClr val="FFFF00"/>
    <a:srgbClr val="FF6600"/>
    <a:srgbClr val="009E47"/>
    <a:srgbClr val="000000"/>
    <a:srgbClr val="0000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209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0"/>
            <a:ext cx="9148763" cy="6851651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12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5953-2C16-4CFB-9B55-D2808E10B5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FF62-70AB-4763-AB0D-448EC9917C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DCDC-6AEB-48C9-BFB3-A9DB0A3E0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1DAF3-438D-4C37-AC43-456DE30524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2F18-F2B5-4C68-ABAA-13E9FB5DEB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3851-AE4E-4FFE-8818-ADFF11DF03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8654-9B8F-4664-88E1-56C6C50B34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B79B-659E-4B62-95C0-54E0BF27E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0FEF-E11F-4DA2-A9E6-08FD0ED10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5D19-4198-4F6E-9CB0-B58D0687F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1CFC-B07A-4513-9D72-333785CD4A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CEF1-7729-4F7E-AF82-0CDB723714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1"/>
            <a:chOff x="1" y="0"/>
            <a:chExt cx="5763" cy="4316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01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1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02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2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2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2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2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02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2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02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02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93AF806-78B4-4396-9ED8-9A0843CA18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hyperlink" Target="mailto:russiasoldat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soldat.ru/doc/original/original.html?img=ld_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vignaroda.ru/" TargetMode="External"/><Relationship Id="rId2" Type="http://schemas.openxmlformats.org/officeDocument/2006/relationships/hyperlink" Target="http://obd-memoria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war.mil.ru/" TargetMode="External"/><Relationship Id="rId4" Type="http://schemas.openxmlformats.org/officeDocument/2006/relationships/hyperlink" Target="http://pamyat-naroda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8;&#1075;&#1074;&#1080;&#1072;.&#1088;&#1092;/" TargetMode="External"/><Relationship Id="rId2" Type="http://schemas.openxmlformats.org/officeDocument/2006/relationships/hyperlink" Target="http://rgvarchiv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gavmf.ru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oldat.ru/doc/search/demands/list06.html" TargetMode="External"/><Relationship Id="rId3" Type="http://schemas.openxmlformats.org/officeDocument/2006/relationships/hyperlink" Target="http://soldat.ru/doc/search/demands/list02.html" TargetMode="External"/><Relationship Id="rId7" Type="http://schemas.openxmlformats.org/officeDocument/2006/relationships/hyperlink" Target="http://soldat.ru/doc/search/demands/list052.html" TargetMode="External"/><Relationship Id="rId12" Type="http://schemas.openxmlformats.org/officeDocument/2006/relationships/hyperlink" Target="http://soldat.ru/doc/search/demands/list01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dat.ru/doc/search/demands/list051.html" TargetMode="External"/><Relationship Id="rId11" Type="http://schemas.openxmlformats.org/officeDocument/2006/relationships/hyperlink" Target="http://soldat.ru/doc/search/demands/list09.html" TargetMode="External"/><Relationship Id="rId5" Type="http://schemas.openxmlformats.org/officeDocument/2006/relationships/hyperlink" Target="http://soldat.ru/doc/search/demands/list04.html" TargetMode="External"/><Relationship Id="rId10" Type="http://schemas.openxmlformats.org/officeDocument/2006/relationships/hyperlink" Target="http://soldat.ru/doc/search/demands/list08.html" TargetMode="External"/><Relationship Id="rId4" Type="http://schemas.openxmlformats.org/officeDocument/2006/relationships/hyperlink" Target="http://soldat.ru/doc/search/demands/list03.html" TargetMode="External"/><Relationship Id="rId9" Type="http://schemas.openxmlformats.org/officeDocument/2006/relationships/hyperlink" Target="http://soldat.ru/doc/search/demands/list07.html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dat.ru/news/878.html" TargetMode="External"/><Relationship Id="rId13" Type="http://schemas.openxmlformats.org/officeDocument/2006/relationships/hyperlink" Target="http://soldat.ru/news/928.html" TargetMode="External"/><Relationship Id="rId3" Type="http://schemas.openxmlformats.org/officeDocument/2006/relationships/hyperlink" Target="http://soldat.ru/news/1069.html" TargetMode="External"/><Relationship Id="rId7" Type="http://schemas.openxmlformats.org/officeDocument/2006/relationships/hyperlink" Target="http://soldat.ru/news/866.html" TargetMode="External"/><Relationship Id="rId12" Type="http://schemas.openxmlformats.org/officeDocument/2006/relationships/hyperlink" Target="http://www.soldat.ru/news/902.html" TargetMode="External"/><Relationship Id="rId2" Type="http://schemas.openxmlformats.org/officeDocument/2006/relationships/hyperlink" Target="http://soldat.ru/news/106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dat.ru/news/865.html" TargetMode="External"/><Relationship Id="rId11" Type="http://schemas.openxmlformats.org/officeDocument/2006/relationships/hyperlink" Target="http://www.soldat.ru/news/899.html" TargetMode="External"/><Relationship Id="rId5" Type="http://schemas.openxmlformats.org/officeDocument/2006/relationships/hyperlink" Target="https://youtu.be/HFY6-YfnkN8" TargetMode="External"/><Relationship Id="rId15" Type="http://schemas.openxmlformats.org/officeDocument/2006/relationships/hyperlink" Target="http://www.soldat.ru/news/937.html" TargetMode="External"/><Relationship Id="rId10" Type="http://schemas.openxmlformats.org/officeDocument/2006/relationships/hyperlink" Target="http://www.soldat.ru/news/897.html" TargetMode="External"/><Relationship Id="rId4" Type="http://schemas.openxmlformats.org/officeDocument/2006/relationships/hyperlink" Target="http://soldat.ru/news/1070.html" TargetMode="External"/><Relationship Id="rId9" Type="http://schemas.openxmlformats.org/officeDocument/2006/relationships/hyperlink" Target="http://www.soldat.ru/news/880.html" TargetMode="External"/><Relationship Id="rId14" Type="http://schemas.openxmlformats.org/officeDocument/2006/relationships/hyperlink" Target="http://www.soldat.ru/news/933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oldat.ru/doc/nko/194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oldat.ru/doc/nko/1944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2" descr="Бойцы несут раненого товарищ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8465">
            <a:off x="453214" y="1027112"/>
            <a:ext cx="3271094" cy="217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127000" dir="4200000" algn="ctr" rotWithShape="0">
              <a:srgbClr val="000000">
                <a:alpha val="7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13" descr="Бои в районе гран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894">
            <a:off x="2921459" y="859312"/>
            <a:ext cx="3514227" cy="263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101600" dir="1800000" sx="99000" sy="99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9" descr="Зенитное орудие бьет прямой наводкой по немецким танка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8812">
            <a:off x="5379076" y="3722708"/>
            <a:ext cx="3226888" cy="22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101600" dir="1800000" sx="98000" sy="98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7" name="Picture 7" descr="Колонна автомашин с солдатами направляется на Южный фро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98099">
            <a:off x="1661663" y="3272739"/>
            <a:ext cx="4171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101600" dir="1800000" sx="99000" sy="99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8" name="Picture 5" descr="Пулеметч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708919"/>
            <a:ext cx="2552410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27000" dir="36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 useBgFill="1">
        <p:nvSpPr>
          <p:cNvPr id="99338" name="Rectangle 10"/>
          <p:cNvSpPr>
            <a:spLocks noChangeArrowheads="1"/>
          </p:cNvSpPr>
          <p:nvPr/>
        </p:nvSpPr>
        <p:spPr bwMode="auto">
          <a:xfrm>
            <a:off x="467544" y="138118"/>
            <a:ext cx="5129929" cy="523220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>
            <a:outerShdw blurRad="101600" dist="38100" dir="18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sof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Игорь Иванович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Ивлев (Россия, г. 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Москва</a:t>
            </a:r>
            <a:r>
              <a:rPr lang="ru-RU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</a:t>
            </a:r>
          </a:p>
          <a:p>
            <a:pPr algn="ctr">
              <a:defRPr/>
            </a:pPr>
            <a:r>
              <a:rPr lang="en-US" sz="120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7"/>
              </a:rPr>
              <a:t>russiasoldat@yandex.ru</a:t>
            </a:r>
            <a:endParaRPr 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3080" name="Picture 11" descr="Бойцы Тульского рабочего батальона - истребители танков в з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7740" y="548679"/>
            <a:ext cx="2486707" cy="34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101600" dir="1800000" sx="98000" sy="98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79512" y="1678156"/>
            <a:ext cx="8712646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01600" dist="114300" dir="2100000" algn="tl" rotWithShape="0">
              <a:prstClr val="black">
                <a:alpha val="8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5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"…А в ответ тишина – </a:t>
            </a:r>
          </a:p>
          <a:p>
            <a:pPr algn="ctr">
              <a:defRPr/>
            </a:pPr>
            <a:r>
              <a:rPr lang="ru-RU" sz="5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он вчера не вернулся из </a:t>
            </a:r>
            <a:r>
              <a:rPr lang="ru-RU" sz="5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боя</a:t>
            </a:r>
            <a:r>
              <a:rPr lang="ru-RU" sz="5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!"</a:t>
            </a:r>
          </a:p>
          <a:p>
            <a:pPr algn="ctr">
              <a:defRPr/>
            </a:pPr>
            <a:endParaRPr lang="ru-RU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Особенности учёта судеб военнослужащих в России</a:t>
            </a:r>
            <a:endParaRPr lang="ru-RU" dirty="0">
              <a:solidFill>
                <a:srgbClr val="FF3300"/>
              </a:solidFill>
              <a:latin typeface="Arial Black" pitchFamily="34" charset="0"/>
            </a:endParaRPr>
          </a:p>
        </p:txBody>
      </p:sp>
      <p:sp useBgFill="1">
        <p:nvSpPr>
          <p:cNvPr id="11" name="Rectangle 10"/>
          <p:cNvSpPr>
            <a:spLocks noChangeArrowheads="1"/>
          </p:cNvSpPr>
          <p:nvPr/>
        </p:nvSpPr>
        <p:spPr bwMode="auto">
          <a:xfrm>
            <a:off x="4192917" y="6309320"/>
            <a:ext cx="4267515" cy="338554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>
            <a:outerShdw blurRad="101600" dist="38100" dir="18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sof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Для свободного распространения</a:t>
            </a:r>
            <a:endParaRPr 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27584" y="188640"/>
            <a:ext cx="7488832" cy="132343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Формы основных учётных документов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согласно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"Наставления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учёту личного состава Красной Армии в военное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время" (Приказ НКО СССР </a:t>
            </a:r>
          </a:p>
          <a:p>
            <a:pPr algn="ctr"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№ 023 от 04.02.1944)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165304"/>
            <a:ext cx="4568879" cy="307777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  -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ЦАМО РФ на хранении отсутствуют;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381328"/>
            <a:ext cx="6054863" cy="307777"/>
          </a:xfrm>
          <a:prstGeom prst="rect">
            <a:avLst/>
          </a:prstGeom>
          <a:effectLst>
            <a:outerShdw blurRad="50800" dist="38100" dir="12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-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ЦАМО РФ на хранении, как правило, отсутствуют.</a:t>
            </a:r>
            <a:endParaRPr lang="ru-RU" sz="1400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04448" y="116632"/>
            <a:ext cx="432048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" name="Group 535"/>
          <p:cNvGraphicFramePr>
            <a:graphicFrameLocks/>
          </p:cNvGraphicFramePr>
          <p:nvPr/>
        </p:nvGraphicFramePr>
        <p:xfrm>
          <a:off x="467544" y="1700808"/>
          <a:ext cx="8229600" cy="4360189"/>
        </p:xfrm>
        <a:graphic>
          <a:graphicData uri="http://schemas.openxmlformats.org/drawingml/2006/table">
            <a:tbl>
              <a:tblPr/>
              <a:tblGrid>
                <a:gridCol w="1162050"/>
                <a:gridCol w="7067550"/>
              </a:tblGrid>
              <a:tr h="661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№№ форм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Наименование форм по учёту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л/с в строю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1/УВ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л/с отделения, взвода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59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2/УР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Книга учёта: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ru-RU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) личного состава роты, в т.ч. офицеров</a:t>
                      </a:r>
                      <a:r>
                        <a:rPr kumimoji="0" lang="ru-RU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*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б) рядового и сержантского состава полка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3/УР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Штатно-должностной список </a:t>
                      </a:r>
                      <a:r>
                        <a:rPr kumimoji="0" lang="ru-RU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роты</a:t>
                      </a:r>
                      <a:r>
                        <a:rPr kumimoji="0" lang="ru-RU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**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2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4/УП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Алфавитная книга учёта рядового и сержантского состава полка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5/УП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Штатно-должностная книга офицерского состава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6/УП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Алфавитная книга учёта офицерского состава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7/УП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Книга учёта удостоверений личности офицеров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8/УП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Учётно-послужной лист (в зап. и учебных частях)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021288"/>
            <a:ext cx="4690708" cy="307777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ЦАМО РФ на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хранении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отсутствуют;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453336"/>
            <a:ext cx="6183103" cy="307777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ЦАМО РФ на хранении, как правило, отсутствуют.</a:t>
            </a:r>
            <a:endParaRPr lang="ru-RU" sz="1400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440" y="210126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5576" y="188640"/>
            <a:ext cx="7632848" cy="132343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Формы основных учётных документов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согласно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"Наставления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учёту личного состава Красной Армии в военное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время" (Приказ НКО СССР  </a:t>
            </a:r>
          </a:p>
          <a:p>
            <a:pPr algn="ctr"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№ 023 от 04.02.1944)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Group 77"/>
          <p:cNvGraphicFramePr>
            <a:graphicFrameLocks/>
          </p:cNvGraphicFramePr>
          <p:nvPr/>
        </p:nvGraphicFramePr>
        <p:xfrm>
          <a:off x="395536" y="1628800"/>
          <a:ext cx="8352159" cy="4328160"/>
        </p:xfrm>
        <a:graphic>
          <a:graphicData uri="http://schemas.openxmlformats.org/drawingml/2006/table">
            <a:tbl>
              <a:tblPr/>
              <a:tblGrid>
                <a:gridCol w="936104"/>
                <a:gridCol w="7416055"/>
              </a:tblGrid>
              <a:tr h="54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№№ форм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Наименование форм по учёту </a:t>
                      </a: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потерь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л/с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1/СР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Суточная ведомость роты, в т.ч. именной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список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потерь л/с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1/БВ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список безвозвратных потерь л/с батальона</a:t>
                      </a:r>
                      <a:r>
                        <a:rPr kumimoji="0" lang="ru-RU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***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2/БП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потерь начальствующего и рядового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состава дивизии, полка, отдельной части и учреждения, а также осуждённых за воинские преступления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3/БЛ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умерших от ран и от полученных на фронте болезней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***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5/БП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Извещение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 смерти в бою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6/БП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Извещение о пропаже без вести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7/БЛ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Извещение о смерти от ран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8/БЛ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Извещение о смерти от болезни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11/БП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военнослужащих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, попавших в плен врагу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4" y="6237312"/>
            <a:ext cx="7119257" cy="307777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  -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ЦАМО РФ на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хранении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отсутствуют, хранятся в РВК и ПФР;</a:t>
            </a:r>
            <a:endParaRPr lang="ru-RU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УПК рядового состава РККА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981076"/>
            <a:ext cx="42878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38100" dir="1800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50825" y="5680077"/>
            <a:ext cx="864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Учётно-послужная карточка рядового состава РККА и РКВМФ, форма № 6 (введена Приказом НКО № 31 в 1936 г.)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971603" y="260349"/>
            <a:ext cx="7056781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Документы личного учёта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рядового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УПК рядового состава РККА заполненная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112" y="476673"/>
            <a:ext cx="6985272" cy="480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468315" y="5373690"/>
            <a:ext cx="8207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Учётно-послужная карточка рядового состава РККА и РКВМФ (форма № 6, введена Приказом НКО № 31 в 1936 г., находится в картотеке ЦАВМФ в Гатчине, копия сделана в 2010 г.)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Учетно-послужная карточ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03" y="476672"/>
            <a:ext cx="3717934" cy="518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18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67" name="Picture 5" descr="Учетно-послужная карточк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2" y="476672"/>
            <a:ext cx="3720943" cy="518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25400" dir="18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68315" y="5879013"/>
            <a:ext cx="8207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Учётно-послужная карточка рядового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сержантского состава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НКВД (введена Приказом РВС СССР № 30 в 1933 г.)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Учетно-послужная карточка НКВ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96" y="620688"/>
            <a:ext cx="363973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18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1" name="Picture 5" descr="Учетно-послужная карточка НКВД (обор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1" y="620688"/>
            <a:ext cx="3671941" cy="51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468315" y="5876925"/>
            <a:ext cx="8207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Учётно-послужная карточка рядового состава войск НКВД (аналогична УПК для РККА и РКВМФ)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043608" y="188913"/>
            <a:ext cx="6912768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Учёт пребывания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запасе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5" name="Picture 8" descr="Учетная карточка, не срочный призыв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4"/>
            <a:ext cx="3557588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6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6" name="Picture 9" descr="Учетная карточка, не срочный призыв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836613"/>
            <a:ext cx="3581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18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468315" y="5949951"/>
            <a:ext cx="8207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Учётная карточка военнообязанного запаса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РККА </a:t>
            </a:r>
            <a:endParaRPr lang="ru-RU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стороны 1 и 2)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Учетная карточка краснофлотца запас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399" y="692151"/>
            <a:ext cx="34305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39" name="Picture 5" descr="Учетная карточка краснофлотца запас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151"/>
            <a:ext cx="34115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468315" y="5805489"/>
            <a:ext cx="8207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Учётная карточка военнообязанного запаса РКВМФ (стороны 1 и 2)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УПК офицера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320703"/>
            <a:ext cx="3331451" cy="23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18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043608" y="260351"/>
            <a:ext cx="6984775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Документы личного учёта высшего, старшего и среднего командного состава</a:t>
            </a:r>
          </a:p>
        </p:txBody>
      </p:sp>
      <p:pic>
        <p:nvPicPr>
          <p:cNvPr id="15364" name="Picture 5" descr="УПК офицер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5" y="1196752"/>
            <a:ext cx="3383605" cy="253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468315" y="5386571"/>
            <a:ext cx="82073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2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Учётно-послужная карточка командного состава РККА (стороны 1 и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 algn="ctr"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Образец личного дела представлен по ссылке: </a:t>
            </a:r>
            <a:r>
              <a:rPr lang="en-US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http://soldat.ru/doc/original/original.html?img=ld_d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6" name="Picture 8" descr="УПК офицера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3" y="1196752"/>
            <a:ext cx="2837506" cy="403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" name="Rectangle 4"/>
          <p:cNvSpPr>
            <a:spLocks noChangeArrowheads="1"/>
          </p:cNvSpPr>
          <p:nvPr/>
        </p:nvSpPr>
        <p:spPr bwMode="auto">
          <a:xfrm>
            <a:off x="250825" y="1394767"/>
            <a:ext cx="8713788" cy="47705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1. "</a:t>
            </a:r>
            <a:r>
              <a:rPr lang="ru-RU" sz="1600" b="1" dirty="0">
                <a:solidFill>
                  <a:srgbClr val="FFFF99"/>
                </a:solidFill>
              </a:rPr>
              <a:t>Раздаточные ведомости на выдачу денежного содержания</a:t>
            </a:r>
            <a:r>
              <a:rPr lang="ru-RU" sz="1600" dirty="0"/>
              <a:t>" за соответствующий месяц. Второе название "Приходно-расходные документы по § 1 сметы НКО…". Третье название "</a:t>
            </a:r>
            <a:r>
              <a:rPr lang="ru-RU" sz="1600"/>
              <a:t>Финансовые </a:t>
            </a:r>
            <a:r>
              <a:rPr lang="ru-RU" sz="1600" smtClean="0"/>
              <a:t>(денежные) документы </a:t>
            </a:r>
            <a:r>
              <a:rPr lang="ru-RU" sz="1600" dirty="0"/>
              <a:t>по § 1 сметы НКО…".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2. </a:t>
            </a:r>
            <a:r>
              <a:rPr lang="ru-RU" sz="1600" b="1" dirty="0">
                <a:solidFill>
                  <a:srgbClr val="FFFF99"/>
                </a:solidFill>
              </a:rPr>
              <a:t>Приказы</a:t>
            </a:r>
            <a:r>
              <a:rPr lang="ru-RU" sz="1600" dirty="0"/>
              <a:t> командира в/ч по л/с.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3. </a:t>
            </a:r>
            <a:r>
              <a:rPr lang="ru-RU" sz="1600" b="1">
                <a:solidFill>
                  <a:srgbClr val="FFFF99"/>
                </a:solidFill>
              </a:rPr>
              <a:t>Списки </a:t>
            </a:r>
            <a:r>
              <a:rPr lang="ru-RU" sz="1600" b="1" smtClean="0">
                <a:solidFill>
                  <a:srgbClr val="FFFF99"/>
                </a:solidFill>
              </a:rPr>
              <a:t>батальонов, рот и команд пополнения</a:t>
            </a:r>
            <a:r>
              <a:rPr lang="ru-RU" sz="1600" dirty="0"/>
              <a:t>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4. </a:t>
            </a:r>
            <a:r>
              <a:rPr lang="ru-RU" sz="1600" b="1" dirty="0">
                <a:solidFill>
                  <a:srgbClr val="FFFF99"/>
                </a:solidFill>
              </a:rPr>
              <a:t>Списки </a:t>
            </a:r>
            <a:r>
              <a:rPr lang="ru-RU" sz="1600" b="1" dirty="0" smtClean="0">
                <a:solidFill>
                  <a:srgbClr val="FFFF99"/>
                </a:solidFill>
              </a:rPr>
              <a:t>и </a:t>
            </a:r>
            <a:r>
              <a:rPr lang="ru-RU" sz="1600" b="1" smtClean="0">
                <a:solidFill>
                  <a:srgbClr val="FFFF99"/>
                </a:solidFill>
              </a:rPr>
              <a:t>книги </a:t>
            </a:r>
            <a:r>
              <a:rPr lang="ru-RU" sz="1600" b="1" smtClean="0">
                <a:solidFill>
                  <a:srgbClr val="FFFF99"/>
                </a:solidFill>
              </a:rPr>
              <a:t>безвозвратных </a:t>
            </a:r>
            <a:r>
              <a:rPr lang="ru-RU" sz="1600" b="1" dirty="0">
                <a:solidFill>
                  <a:srgbClr val="FFFF99"/>
                </a:solidFill>
              </a:rPr>
              <a:t>потерь</a:t>
            </a:r>
            <a:r>
              <a:rPr lang="ru-RU" sz="1600" dirty="0"/>
              <a:t>, в т.ч. алфавитные.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5. </a:t>
            </a:r>
            <a:r>
              <a:rPr lang="ru-RU" sz="1600" b="1" dirty="0">
                <a:solidFill>
                  <a:srgbClr val="FFFF99"/>
                </a:solidFill>
              </a:rPr>
              <a:t>Политдонесения</a:t>
            </a:r>
            <a:r>
              <a:rPr lang="ru-RU" sz="1600" dirty="0"/>
              <a:t>, партийные и комсомольские списки учёта, протоколы собраний членов ВКП (б) и ВЛКСМ, прочее.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6. </a:t>
            </a:r>
            <a:r>
              <a:rPr lang="ru-RU" sz="1600" b="1" dirty="0">
                <a:solidFill>
                  <a:srgbClr val="FFFF99"/>
                </a:solidFill>
              </a:rPr>
              <a:t>Газеты</a:t>
            </a:r>
            <a:r>
              <a:rPr lang="ru-RU" sz="1600" dirty="0"/>
              <a:t> в/ч.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7. </a:t>
            </a:r>
            <a:r>
              <a:rPr lang="ru-RU" sz="1600" b="1" dirty="0">
                <a:solidFill>
                  <a:srgbClr val="FFFF99"/>
                </a:solidFill>
              </a:rPr>
              <a:t>Наградные</a:t>
            </a:r>
            <a:r>
              <a:rPr lang="ru-RU" sz="1600" dirty="0"/>
              <a:t> и связанные с наградами документы в/ч.</a:t>
            </a:r>
            <a:endParaRPr lang="en-US" sz="1600" dirty="0"/>
          </a:p>
          <a:p>
            <a:pPr algn="just">
              <a:spcBef>
                <a:spcPct val="50000"/>
              </a:spcBef>
              <a:defRPr/>
            </a:pPr>
            <a:r>
              <a:rPr lang="en-US" sz="1600" dirty="0"/>
              <a:t>8</a:t>
            </a:r>
            <a:r>
              <a:rPr lang="ru-RU" sz="1600" dirty="0"/>
              <a:t>. </a:t>
            </a:r>
            <a:r>
              <a:rPr lang="ru-RU" sz="1600" b="1" dirty="0">
                <a:solidFill>
                  <a:srgbClr val="FFFF99"/>
                </a:solidFill>
              </a:rPr>
              <a:t>В запасных частях, пересыльных пунктах</a:t>
            </a:r>
            <a:r>
              <a:rPr lang="ru-RU" sz="1600" b="1" dirty="0"/>
              <a:t> </a:t>
            </a:r>
            <a:r>
              <a:rPr lang="ru-RU" sz="1600"/>
              <a:t>– </a:t>
            </a:r>
            <a:r>
              <a:rPr lang="ru-RU" sz="1600" smtClean="0"/>
              <a:t>приказы и списки о </a:t>
            </a:r>
            <a:r>
              <a:rPr lang="ru-RU" sz="1600" dirty="0"/>
              <a:t>прибытии, зачислении на довольствие и отправке.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9. </a:t>
            </a:r>
            <a:r>
              <a:rPr lang="ru-RU" sz="1600" b="1" dirty="0">
                <a:solidFill>
                  <a:srgbClr val="FFFF99"/>
                </a:solidFill>
              </a:rPr>
              <a:t>В лечебных учреждениях</a:t>
            </a:r>
            <a:r>
              <a:rPr lang="ru-RU" sz="1600" b="1" dirty="0"/>
              <a:t> </a:t>
            </a:r>
            <a:r>
              <a:rPr lang="ru-RU" sz="1600" dirty="0"/>
              <a:t>– карточки передового района, истории болезни</a:t>
            </a:r>
            <a:r>
              <a:rPr lang="ru-RU" sz="1600"/>
              <a:t>, </a:t>
            </a:r>
            <a:r>
              <a:rPr lang="ru-RU" sz="1600" smtClean="0"/>
              <a:t>приказы командира, денежные документы, прочее</a:t>
            </a:r>
            <a:r>
              <a:rPr lang="ru-RU" sz="1600" dirty="0"/>
              <a:t>.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115368" y="332656"/>
            <a:ext cx="6913016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Дополнительные документы по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выявлению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судеб воинов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фондах в/ч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Rectangle 4"/>
          <p:cNvSpPr>
            <a:spLocks noChangeArrowheads="1"/>
          </p:cNvSpPr>
          <p:nvPr/>
        </p:nvSpPr>
        <p:spPr bwMode="auto">
          <a:xfrm>
            <a:off x="539552" y="908720"/>
            <a:ext cx="7992888" cy="563231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ru-RU" sz="1600" b="1" smtClean="0">
              <a:solidFill>
                <a:srgbClr val="FFFF99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FFFF99"/>
                </a:solidFill>
              </a:rPr>
              <a:t>1 </a:t>
            </a:r>
            <a:r>
              <a:rPr lang="ru-RU" sz="1600" b="1" dirty="0">
                <a:solidFill>
                  <a:srgbClr val="FFFF99"/>
                </a:solidFill>
              </a:rPr>
              <a:t>этап</a:t>
            </a:r>
            <a:r>
              <a:rPr lang="ru-RU" sz="1600" b="1" dirty="0"/>
              <a:t> – </a:t>
            </a:r>
            <a:r>
              <a:rPr lang="ru-RU" sz="1600" b="1" dirty="0" smtClean="0"/>
              <a:t>сбор данных домашнего </a:t>
            </a:r>
            <a:r>
              <a:rPr lang="ru-RU" sz="1600" b="1" dirty="0"/>
              <a:t>архива (документы, письма, открытки, фото, прочее) и сведений родственников.</a:t>
            </a:r>
          </a:p>
          <a:p>
            <a:pPr algn="just">
              <a:spcBef>
                <a:spcPct val="50000"/>
              </a:spcBef>
              <a:defRPr/>
            </a:pPr>
            <a:endParaRPr lang="ru-RU" sz="1600" b="1" dirty="0">
              <a:solidFill>
                <a:srgbClr val="FFFF99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99"/>
                </a:solidFill>
              </a:rPr>
              <a:t>2 этап </a:t>
            </a:r>
            <a:r>
              <a:rPr lang="ru-RU" sz="1600" b="1" dirty="0"/>
              <a:t>– Интернет, проверка сведений о воине в электронных базах </a:t>
            </a:r>
            <a:r>
              <a:rPr lang="ru-RU" sz="1600" b="1" smtClean="0"/>
              <a:t>данных</a:t>
            </a:r>
            <a:r>
              <a:rPr lang="en-US" sz="1600" b="1" smtClean="0"/>
              <a:t> </a:t>
            </a:r>
            <a:r>
              <a:rPr lang="ru-RU" sz="1600" b="1" smtClean="0"/>
              <a:t>МО </a:t>
            </a:r>
            <a:r>
              <a:rPr lang="ru-RU" sz="1600" b="1" dirty="0" smtClean="0"/>
              <a:t>РФ</a:t>
            </a:r>
            <a:r>
              <a:rPr lang="en-US" sz="1600" b="1" dirty="0" smtClean="0"/>
              <a:t> </a:t>
            </a:r>
            <a:r>
              <a:rPr lang="ru-RU" sz="1600" b="1" dirty="0" smtClean="0"/>
              <a:t>и прочих инстанций: </a:t>
            </a:r>
            <a:endParaRPr lang="ru-RU" sz="1600" b="1" dirty="0"/>
          </a:p>
          <a:p>
            <a:pPr algn="just">
              <a:spcBef>
                <a:spcPts val="0"/>
              </a:spcBef>
              <a:defRPr/>
            </a:pPr>
            <a:r>
              <a:rPr lang="ru-RU" sz="1600" b="1" dirty="0"/>
              <a:t>"Мемориал" </a:t>
            </a:r>
            <a:r>
              <a:rPr lang="ru-RU" sz="1600" b="1" dirty="0">
                <a:solidFill>
                  <a:srgbClr val="FF0000"/>
                </a:solidFill>
                <a:hlinkClick r:id="rId2"/>
              </a:rPr>
              <a:t>http://obd-memorial.ru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b="1" dirty="0"/>
              <a:t>"Подвиг народа" </a:t>
            </a:r>
            <a:r>
              <a:rPr lang="ru-RU" sz="1600" b="1" dirty="0">
                <a:hlinkClick r:id="rId3"/>
              </a:rPr>
              <a:t>http://www.podvignaroda.ru</a:t>
            </a:r>
            <a:r>
              <a:rPr lang="ru-RU" sz="1600" b="1" dirty="0"/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b="1" dirty="0"/>
              <a:t>"Память народа" </a:t>
            </a:r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  <a:hlinkClick r:id="rId4"/>
              </a:rPr>
              <a:t>http://pamyat-naroda.ru</a:t>
            </a:r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sz="1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/>
              <a:t>"Памяти героев Великой Войны 1914-1918" </a:t>
            </a:r>
            <a:r>
              <a:rPr lang="en-US" sz="1600" b="1" dirty="0" smtClean="0">
                <a:hlinkClick r:id="rId5"/>
              </a:rPr>
              <a:t>http://gwar.mil.ru</a:t>
            </a:r>
            <a:r>
              <a:rPr lang="en-US" sz="1600" b="1" dirty="0" smtClean="0"/>
              <a:t> </a:t>
            </a:r>
            <a:endParaRPr lang="ru-RU" sz="1600" b="1" dirty="0"/>
          </a:p>
          <a:p>
            <a:pPr algn="just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99"/>
                </a:solidFill>
              </a:rPr>
              <a:t/>
            </a:r>
            <a:br>
              <a:rPr lang="ru-RU" sz="1600" b="1" dirty="0" smtClean="0">
                <a:solidFill>
                  <a:srgbClr val="FFFF99"/>
                </a:solidFill>
              </a:rPr>
            </a:br>
            <a:r>
              <a:rPr lang="ru-RU" sz="1600" b="1" dirty="0" smtClean="0">
                <a:solidFill>
                  <a:srgbClr val="FFFF99"/>
                </a:solidFill>
              </a:rPr>
              <a:t>3 </a:t>
            </a:r>
            <a:r>
              <a:rPr lang="ru-RU" sz="1600" b="1" dirty="0">
                <a:solidFill>
                  <a:srgbClr val="FFFF99"/>
                </a:solidFill>
              </a:rPr>
              <a:t>этап</a:t>
            </a:r>
            <a:r>
              <a:rPr lang="ru-RU" sz="1600" b="1" dirty="0"/>
              <a:t> – обл/гор/райвоенкомат по месту призыва воина (документы о призыве, адресе направления, судьбе), архив городского/районного отделения Пенсионного фонда (документы о судьбе</a:t>
            </a:r>
            <a:r>
              <a:rPr lang="ru-RU" sz="1600" b="1" dirty="0" smtClean="0"/>
              <a:t>), регионального управления ФСБ (плен).  </a:t>
            </a:r>
            <a:endParaRPr lang="ru-RU" sz="1600" b="1" dirty="0"/>
          </a:p>
          <a:p>
            <a:pPr algn="just">
              <a:spcBef>
                <a:spcPct val="50000"/>
              </a:spcBef>
              <a:defRPr/>
            </a:pPr>
            <a:endParaRPr lang="ru-RU" sz="1600" b="1" dirty="0"/>
          </a:p>
          <a:p>
            <a:pPr algn="just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99"/>
                </a:solidFill>
              </a:rPr>
              <a:t>4 этап</a:t>
            </a:r>
            <a:r>
              <a:rPr lang="ru-RU" sz="1600" b="1" dirty="0"/>
              <a:t> – архивы МО РФ и федеральные (документы в/ч</a:t>
            </a:r>
            <a:r>
              <a:rPr lang="en-US" sz="1600" b="1" dirty="0"/>
              <a:t> </a:t>
            </a:r>
            <a:r>
              <a:rPr lang="ru-RU" sz="1600" b="1" dirty="0"/>
              <a:t>и прочие</a:t>
            </a:r>
            <a:r>
              <a:rPr lang="ru-RU" sz="1600" b="1"/>
              <a:t>). </a:t>
            </a:r>
            <a:endParaRPr lang="ru-RU" sz="1600" b="1" smtClean="0"/>
          </a:p>
          <a:p>
            <a:pPr algn="just">
              <a:spcBef>
                <a:spcPct val="50000"/>
              </a:spcBef>
              <a:defRPr/>
            </a:pPr>
            <a:endParaRPr lang="ru-RU" sz="1600" b="1" dirty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95536" y="188913"/>
            <a:ext cx="8064896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Этапность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установления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судеб воинов</a:t>
            </a: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гражданами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04448" y="116632"/>
            <a:ext cx="432048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0" name="Text Box 12"/>
          <p:cNvSpPr txBox="1">
            <a:spLocks noChangeArrowheads="1"/>
          </p:cNvSpPr>
          <p:nvPr/>
        </p:nvSpPr>
        <p:spPr bwMode="auto">
          <a:xfrm>
            <a:off x="395290" y="765177"/>
            <a:ext cx="8353425" cy="584775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ru-RU" dirty="0"/>
              <a:t> </a:t>
            </a:r>
            <a:r>
              <a:rPr lang="ru-RU" sz="1600" dirty="0"/>
              <a:t>Учёт прохождения солдатами этапов службы в СССР (УПК рядового состава</a:t>
            </a:r>
            <a:r>
              <a:rPr lang="ru-RU" sz="1600" dirty="0" smtClean="0"/>
              <a:t>), если сохранились УПК, </a:t>
            </a:r>
            <a:r>
              <a:rPr lang="ru-RU" sz="1600" dirty="0"/>
              <a:t>почти </a:t>
            </a:r>
            <a:r>
              <a:rPr lang="ru-RU" sz="1600" dirty="0" smtClean="0"/>
              <a:t>из </a:t>
            </a:r>
            <a:r>
              <a:rPr lang="ru-RU" sz="1600" dirty="0"/>
              <a:t>всех </a:t>
            </a:r>
            <a:r>
              <a:rPr lang="ru-RU" sz="1600" dirty="0" smtClean="0"/>
              <a:t>военкоматов </a:t>
            </a:r>
            <a:r>
              <a:rPr lang="ru-RU" sz="1600" b="1" dirty="0">
                <a:solidFill>
                  <a:srgbClr val="FFFF99"/>
                </a:solidFill>
              </a:rPr>
              <a:t>передали в ЦАМО СССР в 1950-51 гг., после чего их следы теряются</a:t>
            </a:r>
            <a:r>
              <a:rPr lang="ru-RU" sz="1600" dirty="0"/>
              <a:t>. 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ru-RU" sz="1600" dirty="0"/>
              <a:t> Книги призыва по мобилизации составили </a:t>
            </a:r>
            <a:r>
              <a:rPr lang="ru-RU" sz="1600" b="1" dirty="0">
                <a:solidFill>
                  <a:srgbClr val="FFFF99"/>
                </a:solidFill>
              </a:rPr>
              <a:t>после войны</a:t>
            </a:r>
            <a:r>
              <a:rPr lang="ru-RU" sz="1600" b="1" dirty="0"/>
              <a:t> </a:t>
            </a:r>
            <a:r>
              <a:rPr lang="ru-RU" sz="1600" dirty="0"/>
              <a:t>куцые и неполные, как правило, </a:t>
            </a:r>
            <a:r>
              <a:rPr lang="ru-RU" sz="1600" b="1" dirty="0">
                <a:solidFill>
                  <a:srgbClr val="FFFF99"/>
                </a:solidFill>
              </a:rPr>
              <a:t>только за период </a:t>
            </a:r>
            <a:r>
              <a:rPr lang="ru-RU" sz="1600" b="1">
                <a:solidFill>
                  <a:srgbClr val="FFFF99"/>
                </a:solidFill>
              </a:rPr>
              <a:t>с </a:t>
            </a:r>
            <a:r>
              <a:rPr lang="ru-RU" sz="1600" b="1" smtClean="0">
                <a:solidFill>
                  <a:srgbClr val="FFFF99"/>
                </a:solidFill>
              </a:rPr>
              <a:t>23.06.1941 и </a:t>
            </a:r>
            <a:r>
              <a:rPr lang="ru-RU" sz="1600" b="1" dirty="0">
                <a:solidFill>
                  <a:srgbClr val="FFFF99"/>
                </a:solidFill>
              </a:rPr>
              <a:t>позже после начала мобилизации военного </a:t>
            </a:r>
            <a:r>
              <a:rPr lang="ru-RU" sz="1600" b="1" dirty="0" smtClean="0">
                <a:solidFill>
                  <a:srgbClr val="FFFF99"/>
                </a:solidFill>
              </a:rPr>
              <a:t>времени с не </a:t>
            </a:r>
            <a:r>
              <a:rPr lang="ru-RU" sz="1600" b="1" dirty="0" err="1" smtClean="0">
                <a:solidFill>
                  <a:srgbClr val="FFFF99"/>
                </a:solidFill>
              </a:rPr>
              <a:t>включе-нием</a:t>
            </a:r>
            <a:r>
              <a:rPr lang="ru-RU" sz="1600" b="1" dirty="0" smtClean="0">
                <a:solidFill>
                  <a:srgbClr val="FFFF99"/>
                </a:solidFill>
              </a:rPr>
              <a:t> в них более 50 </a:t>
            </a:r>
            <a:r>
              <a:rPr lang="ru-RU" sz="1600" b="1" smtClean="0">
                <a:solidFill>
                  <a:srgbClr val="FFFF99"/>
                </a:solidFill>
              </a:rPr>
              <a:t>% </a:t>
            </a:r>
            <a:r>
              <a:rPr lang="ru-RU" sz="1600" b="1" smtClean="0">
                <a:solidFill>
                  <a:srgbClr val="FFFF99"/>
                </a:solidFill>
              </a:rPr>
              <a:t>информации карт учёта</a:t>
            </a:r>
            <a:r>
              <a:rPr lang="ru-RU" sz="1600" smtClean="0"/>
              <a:t>. </a:t>
            </a:r>
            <a:r>
              <a:rPr lang="ru-RU" sz="1600" dirty="0"/>
              <a:t>Во многих РВК лица, планово призванные до начала войны в период 1938 - первой половины 1941 </a:t>
            </a:r>
            <a:r>
              <a:rPr lang="ru-RU" sz="1600"/>
              <a:t>года </a:t>
            </a:r>
            <a:r>
              <a:rPr lang="ru-RU" sz="1600" smtClean="0"/>
              <a:t>в кадровый состав </a:t>
            </a:r>
            <a:r>
              <a:rPr lang="ru-RU" sz="1600" dirty="0"/>
              <a:t>РККА, отсутствуют в книгах призыва по </a:t>
            </a:r>
            <a:r>
              <a:rPr lang="ru-RU" sz="1600"/>
              <a:t>мобилизации </a:t>
            </a:r>
            <a:r>
              <a:rPr lang="ru-RU" sz="1600" smtClean="0"/>
              <a:t>с 23.06.1941 в </a:t>
            </a:r>
            <a:r>
              <a:rPr lang="ru-RU" sz="1600" dirty="0"/>
              <a:t>связи с тем, что они попали в армию не в связи </a:t>
            </a:r>
            <a:r>
              <a:rPr lang="ru-RU" sz="1600"/>
              <a:t>с </a:t>
            </a:r>
            <a:r>
              <a:rPr lang="ru-RU" sz="1600" smtClean="0"/>
              <a:t>мобилизацией, </a:t>
            </a:r>
            <a:r>
              <a:rPr lang="ru-RU" sz="1600" dirty="0"/>
              <a:t>а по плановому довоенному призыву или направлению. 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ru-RU" sz="1600" dirty="0"/>
              <a:t> </a:t>
            </a:r>
            <a:r>
              <a:rPr lang="ru-RU" sz="1600" b="1" dirty="0">
                <a:solidFill>
                  <a:srgbClr val="FFFF99"/>
                </a:solidFill>
              </a:rPr>
              <a:t>Учётные карточки военнообязанных запаса и призывные карты новобранцев также почти не сохранили, уничтожив около 96-98 % их после составления книг призыва в 1950-51 гг</a:t>
            </a:r>
            <a:r>
              <a:rPr lang="ru-RU" sz="1600" b="1" dirty="0"/>
              <a:t>.</a:t>
            </a:r>
            <a:r>
              <a:rPr lang="ru-RU" sz="1600" dirty="0"/>
              <a:t> Миллионы воинов в начале войны более чем полгода также не имели никаких официальных документов, подтверждающих их личности, кроме медальонов (не у всех), не являющихся документом. 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sz="1600" dirty="0"/>
              <a:t> </a:t>
            </a:r>
            <a:r>
              <a:rPr lang="ru-RU" sz="1600" b="1" dirty="0">
                <a:solidFill>
                  <a:srgbClr val="FFFF99"/>
                </a:solidFill>
              </a:rPr>
              <a:t>От 5 до 8 % лиц, ушедших воевать из того или иного региона, не учтены нигде и никак</a:t>
            </a:r>
            <a:r>
              <a:rPr lang="ru-RU" sz="1600" dirty="0"/>
              <a:t>. Первичные источники учёта в военкоматах по ним утрачены, они не вошли в книги призыва, не попали в донесения о потерях из в/ч, о них не заявили в военкомат родственники после войны, при них не было ни медальонов, ни официальных документов о личности. 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043806" y="44451"/>
            <a:ext cx="6912570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Реальность в вопросе сохранения документов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спустя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 лет после войны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1331838" y="188640"/>
            <a:ext cx="6408514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сохранено по учёту личного состава?</a:t>
            </a:r>
          </a:p>
        </p:txBody>
      </p:sp>
      <p:sp useBgFill="1"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94843" y="692696"/>
            <a:ext cx="8425629" cy="601703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военкоматах</a:t>
            </a:r>
            <a:r>
              <a:rPr lang="ru-RU" sz="1600" dirty="0"/>
              <a:t>: </a:t>
            </a:r>
          </a:p>
          <a:p>
            <a:pPr algn="just">
              <a:defRPr/>
            </a:pPr>
            <a:r>
              <a:rPr lang="ru-RU" sz="1600" dirty="0"/>
              <a:t>а) </a:t>
            </a:r>
            <a:r>
              <a:rPr lang="ru-RU" sz="1600" dirty="0" smtClean="0"/>
              <a:t>составленные после войны книги </a:t>
            </a:r>
            <a:r>
              <a:rPr lang="ru-RU" sz="1600" dirty="0"/>
              <a:t>призыва с ограниченным набором </a:t>
            </a:r>
            <a:r>
              <a:rPr lang="ru-RU" sz="1600" dirty="0" smtClean="0"/>
              <a:t>сведений (менее 50 % от наличия их в </a:t>
            </a:r>
            <a:r>
              <a:rPr lang="ru-RU" sz="1600" smtClean="0"/>
              <a:t>учётных </a:t>
            </a:r>
            <a:r>
              <a:rPr lang="ru-RU" sz="1600" smtClean="0"/>
              <a:t>карточках военнообязанных запаса), </a:t>
            </a:r>
            <a:r>
              <a:rPr lang="ru-RU" sz="1600" dirty="0"/>
              <a:t>иногда списки призывных команд;</a:t>
            </a:r>
          </a:p>
          <a:p>
            <a:pPr algn="just">
              <a:defRPr/>
            </a:pPr>
            <a:r>
              <a:rPr lang="ru-RU" sz="1600" dirty="0"/>
              <a:t>б) документы по демобилизации, отпускам, медкомиссиям;</a:t>
            </a:r>
          </a:p>
          <a:p>
            <a:pPr algn="just">
              <a:defRPr/>
            </a:pPr>
            <a:r>
              <a:rPr lang="ru-RU" sz="1600" dirty="0"/>
              <a:t>в) прочие документы, в т.ч. небольшой объём учётных </a:t>
            </a:r>
            <a:r>
              <a:rPr lang="ru-RU" sz="1600"/>
              <a:t>карточек </a:t>
            </a:r>
            <a:r>
              <a:rPr lang="ru-RU" sz="1600" smtClean="0"/>
              <a:t>военно-обязанных </a:t>
            </a:r>
            <a:r>
              <a:rPr lang="ru-RU" sz="1600" dirty="0"/>
              <a:t>запаса </a:t>
            </a:r>
            <a:r>
              <a:rPr lang="ru-RU" sz="1600"/>
              <a:t>и </a:t>
            </a:r>
            <a:r>
              <a:rPr lang="ru-RU" sz="1600" smtClean="0"/>
              <a:t>призывников, сохранённых по случайным причинам.</a:t>
            </a:r>
            <a:endParaRPr lang="ru-RU" sz="1600" dirty="0"/>
          </a:p>
          <a:p>
            <a:pPr algn="just">
              <a:defRPr/>
            </a:pPr>
            <a:endParaRPr lang="ru-RU" sz="1600" dirty="0"/>
          </a:p>
          <a:p>
            <a:pPr algn="just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архивах МО РФ</a:t>
            </a:r>
            <a:r>
              <a:rPr lang="ru-RU" sz="1600" dirty="0"/>
              <a:t>: </a:t>
            </a:r>
          </a:p>
          <a:p>
            <a:pPr algn="just">
              <a:defRPr/>
            </a:pPr>
            <a:r>
              <a:rPr lang="ru-RU" sz="1600" dirty="0"/>
              <a:t>а) по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командному и политическому составам</a:t>
            </a:r>
            <a:r>
              <a:rPr lang="ru-RU" sz="1600" dirty="0"/>
              <a:t>: </a:t>
            </a:r>
          </a:p>
          <a:p>
            <a:pPr algn="just">
              <a:defRPr/>
            </a:pPr>
            <a:r>
              <a:rPr lang="ru-RU" sz="1600" dirty="0"/>
              <a:t>- учётно-послужные картотеки и личные дела (не на всех);</a:t>
            </a:r>
          </a:p>
          <a:p>
            <a:pPr algn="just">
              <a:defRPr/>
            </a:pPr>
            <a:r>
              <a:rPr lang="ru-RU" sz="1600" dirty="0"/>
              <a:t>- наградные картотеки и документы;</a:t>
            </a:r>
          </a:p>
          <a:p>
            <a:pPr algn="just">
              <a:defRPr/>
            </a:pPr>
            <a:r>
              <a:rPr lang="ru-RU" sz="1600"/>
              <a:t>- </a:t>
            </a:r>
            <a:r>
              <a:rPr lang="ru-RU" sz="1600" smtClean="0"/>
              <a:t>учёт </a:t>
            </a:r>
            <a:r>
              <a:rPr lang="ru-RU" sz="1600" dirty="0"/>
              <a:t>л/с в </a:t>
            </a:r>
            <a:r>
              <a:rPr lang="ru-RU" sz="1600"/>
              <a:t>фондах </a:t>
            </a:r>
            <a:r>
              <a:rPr lang="ru-RU" sz="1600" smtClean="0"/>
              <a:t>соединений</a:t>
            </a:r>
            <a:r>
              <a:rPr lang="ru-RU" sz="1600"/>
              <a:t> </a:t>
            </a:r>
            <a:r>
              <a:rPr lang="ru-RU" sz="1600" smtClean="0"/>
              <a:t>и</a:t>
            </a:r>
            <a:r>
              <a:rPr lang="ru-RU" sz="1600" smtClean="0"/>
              <a:t> частей</a:t>
            </a:r>
            <a:r>
              <a:rPr lang="ru-RU" sz="1600" smtClean="0"/>
              <a:t> </a:t>
            </a:r>
            <a:r>
              <a:rPr lang="ru-RU" sz="1600" smtClean="0"/>
              <a:t>(как </a:t>
            </a:r>
            <a:r>
              <a:rPr lang="ru-RU" sz="1600" smtClean="0"/>
              <a:t>правило</a:t>
            </a:r>
            <a:r>
              <a:rPr lang="ru-RU" sz="1600" smtClean="0"/>
              <a:t>, </a:t>
            </a:r>
            <a:r>
              <a:rPr lang="ru-RU" sz="1600" smtClean="0"/>
              <a:t>неполный);</a:t>
            </a:r>
            <a:endParaRPr lang="ru-RU" sz="1600" dirty="0"/>
          </a:p>
          <a:p>
            <a:pPr algn="just">
              <a:defRPr/>
            </a:pPr>
            <a:r>
              <a:rPr lang="ru-RU" sz="1600" dirty="0"/>
              <a:t>б) по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рядовому и младшему начсоставу</a:t>
            </a:r>
            <a:r>
              <a:rPr lang="ru-RU" sz="1600" dirty="0"/>
              <a:t>: </a:t>
            </a:r>
          </a:p>
          <a:p>
            <a:pPr algn="just">
              <a:buFontTx/>
              <a:buChar char="-"/>
              <a:defRPr/>
            </a:pPr>
            <a:r>
              <a:rPr lang="ru-RU" sz="1600" dirty="0"/>
              <a:t> наградные картотеки и документы;</a:t>
            </a:r>
          </a:p>
          <a:p>
            <a:pPr algn="just">
              <a:buFontTx/>
              <a:buChar char="-"/>
              <a:defRPr/>
            </a:pPr>
            <a:r>
              <a:rPr lang="ru-RU" sz="1600" smtClean="0"/>
              <a:t> учёт </a:t>
            </a:r>
            <a:r>
              <a:rPr lang="ru-RU" sz="1600" dirty="0"/>
              <a:t>л/с в фондах соединений, частей</a:t>
            </a:r>
            <a:r>
              <a:rPr lang="ru-RU" sz="1600"/>
              <a:t>, </a:t>
            </a:r>
            <a:r>
              <a:rPr lang="ru-RU" sz="1600" smtClean="0"/>
              <a:t>учреждений (</a:t>
            </a:r>
            <a:r>
              <a:rPr lang="ru-RU" sz="1600" smtClean="0"/>
              <a:t>весьма </a:t>
            </a:r>
            <a:r>
              <a:rPr lang="ru-RU" sz="1600" smtClean="0"/>
              <a:t>неполный).</a:t>
            </a:r>
            <a:endParaRPr lang="ru-RU" sz="1600" dirty="0"/>
          </a:p>
          <a:p>
            <a:pPr algn="just">
              <a:buFontTx/>
              <a:buChar char="-"/>
              <a:defRPr/>
            </a:pPr>
            <a:endParaRPr lang="ru-RU" sz="1600" dirty="0"/>
          </a:p>
          <a:p>
            <a:pPr algn="just">
              <a:defRPr/>
            </a:pPr>
            <a:r>
              <a:rPr lang="ru-RU" sz="1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Учётно-послужных картотек на солдат нет (кроме ВМФ и НКВД).</a:t>
            </a:r>
          </a:p>
          <a:p>
            <a:pPr algn="just">
              <a:defRPr/>
            </a:pPr>
            <a:endParaRPr lang="ru-RU" sz="1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архивах спецслужб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(ФСБ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и части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госархивов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регионов</a:t>
            </a:r>
            <a:r>
              <a:rPr lang="ru-RU" sz="1600" dirty="0"/>
              <a:t>: </a:t>
            </a:r>
          </a:p>
          <a:p>
            <a:pPr algn="just">
              <a:defRPr/>
            </a:pPr>
            <a:r>
              <a:rPr lang="ru-RU" sz="1600" dirty="0"/>
              <a:t>- картотеки учёта пребывания в лагерях </a:t>
            </a:r>
            <a:r>
              <a:rPr lang="ru-RU" sz="1600"/>
              <a:t>военнопленных </a:t>
            </a:r>
            <a:r>
              <a:rPr lang="ru-RU" sz="1600" smtClean="0"/>
              <a:t>("зелёные" карты – сведения противника</a:t>
            </a:r>
            <a:r>
              <a:rPr lang="ru-RU" sz="1600" dirty="0"/>
              <a:t>); </a:t>
            </a:r>
          </a:p>
          <a:p>
            <a:pPr algn="just">
              <a:defRPr/>
            </a:pPr>
            <a:r>
              <a:rPr lang="ru-RU" sz="1600" dirty="0"/>
              <a:t>- фильтрационные дела на бывших военнопленных; </a:t>
            </a:r>
          </a:p>
          <a:p>
            <a:pPr algn="just">
              <a:buFontTx/>
              <a:buChar char="-"/>
              <a:defRPr/>
            </a:pPr>
            <a:r>
              <a:rPr lang="ru-RU" sz="1600" dirty="0"/>
              <a:t> компрометирующие материалы на военнослужащих и военнопленных.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828355" y="364594"/>
            <a:ext cx="7488061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сохранено по учёту потерь личного состава?</a:t>
            </a:r>
          </a:p>
        </p:txBody>
      </p:sp>
      <p:sp useBgFill="1"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1118349"/>
            <a:ext cx="8424862" cy="526297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военкоматах, Пенсионном фонде, службе соцобеспечения</a:t>
            </a:r>
            <a:r>
              <a:rPr lang="ru-RU" sz="1600" dirty="0"/>
              <a:t>: </a:t>
            </a:r>
          </a:p>
          <a:p>
            <a:pPr algn="just">
              <a:defRPr/>
            </a:pPr>
            <a:r>
              <a:rPr lang="ru-RU" sz="1600" dirty="0"/>
              <a:t>а) извещения о судьбах военнослужащих, в т.ч. в пенсионных делах;</a:t>
            </a:r>
          </a:p>
          <a:p>
            <a:pPr algn="just">
              <a:defRPr/>
            </a:pPr>
            <a:r>
              <a:rPr lang="ru-RU" sz="1600" dirty="0"/>
              <a:t>б) книги учёта извещений о судьбах; </a:t>
            </a:r>
          </a:p>
          <a:p>
            <a:pPr algn="just">
              <a:defRPr/>
            </a:pPr>
            <a:r>
              <a:rPr lang="ru-RU" sz="1600" dirty="0"/>
              <a:t>в) переписка по установлению судеб военнослужащих;</a:t>
            </a:r>
          </a:p>
          <a:p>
            <a:pPr algn="just">
              <a:defRPr/>
            </a:pPr>
            <a:r>
              <a:rPr lang="ru-RU" sz="1600" dirty="0"/>
              <a:t>е) прочие документы.</a:t>
            </a:r>
          </a:p>
          <a:p>
            <a:pPr algn="just">
              <a:defRPr/>
            </a:pPr>
            <a:endParaRPr lang="ru-RU" sz="1600" dirty="0"/>
          </a:p>
          <a:p>
            <a:pPr algn="just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архивах МО РФ</a:t>
            </a:r>
            <a:r>
              <a:rPr lang="ru-RU" sz="1600" dirty="0"/>
              <a:t>: </a:t>
            </a:r>
          </a:p>
          <a:p>
            <a:pPr algn="just">
              <a:defRPr/>
            </a:pPr>
            <a:r>
              <a:rPr lang="ru-RU" sz="1600" dirty="0"/>
              <a:t>а) по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командному и политическому составам</a:t>
            </a:r>
            <a:r>
              <a:rPr lang="ru-RU" sz="1600" dirty="0"/>
              <a:t>: </a:t>
            </a:r>
          </a:p>
          <a:p>
            <a:pPr algn="just">
              <a:defRPr/>
            </a:pPr>
            <a:r>
              <a:rPr lang="ru-RU" sz="1600" dirty="0"/>
              <a:t>- картотеки потерь и донесения о потерях командного и политсостава, в т.ч. неполный учёт умерших в плену;</a:t>
            </a:r>
          </a:p>
          <a:p>
            <a:pPr algn="just">
              <a:defRPr/>
            </a:pPr>
            <a:r>
              <a:rPr lang="ru-RU" sz="1600" dirty="0"/>
              <a:t>- неполный учёт потерь л/с в фондах соединений и частей;</a:t>
            </a:r>
          </a:p>
          <a:p>
            <a:pPr algn="just">
              <a:defRPr/>
            </a:pPr>
            <a:r>
              <a:rPr lang="ru-RU" sz="1600" dirty="0"/>
              <a:t>- приказы ГУК НКО и УК НКВМФ на исключение из списков </a:t>
            </a:r>
            <a:r>
              <a:rPr lang="ru-RU" sz="1600" dirty="0" smtClean="0"/>
              <a:t>л/с;</a:t>
            </a:r>
            <a:endParaRPr lang="ru-RU" sz="1600" dirty="0"/>
          </a:p>
          <a:p>
            <a:pPr algn="just">
              <a:defRPr/>
            </a:pPr>
            <a:r>
              <a:rPr lang="ru-RU" sz="1600" dirty="0"/>
              <a:t>б) по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рядовому и младшему начсоставу</a:t>
            </a:r>
            <a:r>
              <a:rPr lang="ru-RU" sz="1600" dirty="0"/>
              <a:t>: </a:t>
            </a:r>
          </a:p>
          <a:p>
            <a:pPr algn="just">
              <a:defRPr/>
            </a:pPr>
            <a:r>
              <a:rPr lang="ru-RU" sz="1600" dirty="0"/>
              <a:t>- картотеки потерь и донесения о потерях </a:t>
            </a:r>
            <a:r>
              <a:rPr lang="ru-RU" sz="1600" dirty="0" smtClean="0"/>
              <a:t>л/с;</a:t>
            </a:r>
            <a:endParaRPr lang="ru-RU" sz="1600" dirty="0"/>
          </a:p>
          <a:p>
            <a:pPr algn="just">
              <a:defRPr/>
            </a:pPr>
            <a:r>
              <a:rPr lang="ru-RU" sz="1600" dirty="0"/>
              <a:t>- неполный учёт потерь л/с в фондах соединений и частей;</a:t>
            </a:r>
          </a:p>
          <a:p>
            <a:pPr algn="just">
              <a:defRPr/>
            </a:pPr>
            <a:r>
              <a:rPr lang="ru-RU" sz="1600" dirty="0"/>
              <a:t>- неполные картотеки погибших в плену и освобождённых из плена </a:t>
            </a:r>
          </a:p>
          <a:p>
            <a:pPr algn="just">
              <a:defRPr/>
            </a:pPr>
            <a:r>
              <a:rPr lang="ru-RU" sz="1600" dirty="0"/>
              <a:t>  военнослужащих.</a:t>
            </a:r>
          </a:p>
          <a:p>
            <a:pPr algn="just">
              <a:buFontTx/>
              <a:buChar char="-"/>
              <a:defRPr/>
            </a:pPr>
            <a:endParaRPr lang="ru-RU" sz="1600" dirty="0"/>
          </a:p>
          <a:p>
            <a:pPr algn="just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архивах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спецслужб, в т.ч. военной прокуратуры</a:t>
            </a:r>
            <a:r>
              <a:rPr lang="ru-RU" sz="1600" dirty="0" smtClean="0"/>
              <a:t>: </a:t>
            </a:r>
            <a:endParaRPr lang="ru-RU" sz="1600" dirty="0"/>
          </a:p>
          <a:p>
            <a:pPr algn="just">
              <a:defRPr/>
            </a:pPr>
            <a:r>
              <a:rPr lang="ru-RU" sz="1600" dirty="0"/>
              <a:t>- картотеки потерь сотрудников </a:t>
            </a:r>
            <a:r>
              <a:rPr lang="ru-RU" sz="1600" dirty="0" smtClean="0"/>
              <a:t>спецслужб;</a:t>
            </a:r>
          </a:p>
          <a:p>
            <a:pPr algn="just">
              <a:defRPr/>
            </a:pPr>
            <a:r>
              <a:rPr lang="ru-RU" sz="1600" dirty="0" smtClean="0"/>
              <a:t>- документы об осуждении в/с.</a:t>
            </a:r>
            <a:endParaRPr lang="ru-RU" sz="16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66" descr="Порядок подсчета потерь по Кривошеев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2"/>
            <a:ext cx="6984776" cy="45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 useBgFill="1">
        <p:nvSpPr>
          <p:cNvPr id="25603" name="Text Box 568"/>
          <p:cNvSpPr txBox="1">
            <a:spLocks noChangeArrowheads="1"/>
          </p:cNvSpPr>
          <p:nvPr/>
        </p:nvSpPr>
        <p:spPr bwMode="auto">
          <a:xfrm>
            <a:off x="396502" y="5517232"/>
            <a:ext cx="8423970" cy="90794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/>
              <a:t>По данным авторского коллектива Г. Кривошеева - "</a:t>
            </a:r>
            <a:r>
              <a:rPr lang="ru-RU" sz="1300" dirty="0">
                <a:solidFill>
                  <a:srgbClr val="FFFF00"/>
                </a:solidFill>
              </a:rPr>
              <a:t>Великая Отечественная без грифа секретности. Книга потерь</a:t>
            </a:r>
            <a:r>
              <a:rPr lang="ru-RU" sz="1300" dirty="0"/>
              <a:t>"  (М.: "Вече", 2009 г.), с. </a:t>
            </a:r>
            <a:r>
              <a:rPr lang="ru-RU" sz="1300" dirty="0" smtClean="0"/>
              <a:t>51.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dirty="0" smtClean="0"/>
              <a:t>Официальная численность безвозвратных потерь – </a:t>
            </a:r>
            <a:r>
              <a:rPr lang="ru-RU" b="1" dirty="0" smtClean="0">
                <a:solidFill>
                  <a:srgbClr val="FFFF00"/>
                </a:solidFill>
              </a:rPr>
              <a:t>8.668.400</a:t>
            </a:r>
            <a:r>
              <a:rPr lang="ru-RU" b="1" dirty="0" smtClean="0"/>
              <a:t> чел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587" y="260349"/>
            <a:ext cx="7416821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Официальные данные МО РФ о потерях ВС СССР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580112" y="5229200"/>
            <a:ext cx="1512168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188" name="Rectangle 4"/>
          <p:cNvSpPr>
            <a:spLocks noChangeArrowheads="1"/>
          </p:cNvSpPr>
          <p:nvPr/>
        </p:nvSpPr>
        <p:spPr bwMode="auto">
          <a:xfrm>
            <a:off x="323850" y="883078"/>
            <a:ext cx="8567738" cy="575542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dirty="0"/>
              <a:t>В сводном расчёте людских потерь, составленном авторами изданий "Гриф секретности снят" (1993 г.), а также "Великая Отечественная без грифа секретности. Книга потерь"  (2009 г.) по всему содержанию использованы всего </a:t>
            </a:r>
            <a:r>
              <a:rPr lang="ru-RU" sz="1600" dirty="0" smtClean="0"/>
              <a:t>три </a:t>
            </a:r>
            <a:r>
              <a:rPr lang="ru-RU" sz="1600" dirty="0"/>
              <a:t>источника сведений – </a:t>
            </a:r>
            <a:r>
              <a:rPr lang="ru-RU" sz="1600" dirty="0" smtClean="0">
                <a:solidFill>
                  <a:srgbClr val="FFFF00"/>
                </a:solidFill>
              </a:rPr>
              <a:t>числовые донесения </a:t>
            </a:r>
            <a:r>
              <a:rPr lang="ru-RU" sz="1600" dirty="0">
                <a:solidFill>
                  <a:srgbClr val="FFFF00"/>
                </a:solidFill>
              </a:rPr>
              <a:t>о потерях личного состава </a:t>
            </a:r>
            <a:r>
              <a:rPr lang="ru-RU" sz="1600" dirty="0" smtClean="0">
                <a:solidFill>
                  <a:srgbClr val="FFFF00"/>
                </a:solidFill>
              </a:rPr>
              <a:t>в/ч, число приказов на исключение офицеров </a:t>
            </a:r>
            <a:r>
              <a:rPr lang="ru-RU" sz="1600" dirty="0">
                <a:solidFill>
                  <a:srgbClr val="FFFF00"/>
                </a:solidFill>
              </a:rPr>
              <a:t>и данные органов репатриации по </a:t>
            </a:r>
            <a:r>
              <a:rPr lang="ru-RU" sz="1600" dirty="0" smtClean="0">
                <a:solidFill>
                  <a:srgbClr val="FFFF00"/>
                </a:solidFill>
              </a:rPr>
              <a:t>числу вернувшихся бывших военнопленных</a:t>
            </a:r>
            <a:r>
              <a:rPr lang="ru-RU" sz="1600" dirty="0" smtClean="0"/>
              <a:t>. </a:t>
            </a:r>
            <a:r>
              <a:rPr lang="ru-RU" sz="1600" dirty="0"/>
              <a:t>В то же время, такие огромные источники данных, как </a:t>
            </a:r>
            <a:r>
              <a:rPr lang="ru-RU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поимённые сведения о потерях из в/ч, военкоматов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других </a:t>
            </a:r>
            <a:r>
              <a:rPr lang="ru-RU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инстанций</a:t>
            </a:r>
            <a:r>
              <a:rPr lang="ru-RU" sz="1600" dirty="0" smtClean="0"/>
              <a:t>, </a:t>
            </a:r>
            <a:r>
              <a:rPr lang="ru-RU" sz="1600" dirty="0"/>
              <a:t>а также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массив </a:t>
            </a:r>
            <a:r>
              <a:rPr lang="ru-RU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21 </a:t>
            </a:r>
            <a:r>
              <a:rPr lang="ru-RU" sz="16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именных извещений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в/ч о судьбах воинов в военкоматах, Пенсионном фонде и на руках у населения</a:t>
            </a:r>
            <a:r>
              <a:rPr lang="ru-RU" sz="1600" dirty="0"/>
              <a:t> полностью отвергнуты и в балансе расчётов отсутствуют</a:t>
            </a:r>
            <a:r>
              <a:rPr lang="ru-RU" sz="1600"/>
              <a:t>. </a:t>
            </a:r>
            <a:r>
              <a:rPr lang="ru-RU" sz="1600" b="1" smtClean="0"/>
              <a:t>Неполные цифры </a:t>
            </a:r>
            <a:r>
              <a:rPr lang="ru-RU" sz="1600" b="1" dirty="0" smtClean="0"/>
              <a:t>оказались важнее имён!</a:t>
            </a:r>
            <a:endParaRPr lang="ru-RU" sz="1600" b="1" dirty="0"/>
          </a:p>
          <a:p>
            <a:pPr algn="just">
              <a:defRPr/>
            </a:pPr>
            <a:r>
              <a:rPr lang="ru-RU" sz="1600" smtClean="0"/>
              <a:t>Сам </a:t>
            </a:r>
            <a:r>
              <a:rPr lang="ru-RU" sz="1600" dirty="0"/>
              <a:t>факт подписания Директивы Главного Штаба Сухопутных Войск Советской Армии № </a:t>
            </a:r>
            <a:r>
              <a:rPr lang="ru-RU" sz="1600" dirty="0" err="1"/>
              <a:t>орг</a:t>
            </a:r>
            <a:r>
              <a:rPr lang="ru-RU" sz="1600" dirty="0"/>
              <a:t>/4/751524 от 24 апреля 1946 г. о "</a:t>
            </a:r>
            <a:r>
              <a:rPr lang="ru-RU" sz="1600" u="sng" dirty="0"/>
              <a:t>подворном опросе</a:t>
            </a:r>
            <a:r>
              <a:rPr lang="ru-RU" sz="1600"/>
              <a:t>" </a:t>
            </a:r>
            <a:r>
              <a:rPr lang="ru-RU" sz="1600" smtClean="0"/>
              <a:t>военкоматами по </a:t>
            </a:r>
            <a:r>
              <a:rPr lang="ru-RU" sz="1600" dirty="0"/>
              <a:t>воинам, не вернувшимся с войны,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напрямую объективно подтверждает то, что в донесениях войск о </a:t>
            </a:r>
            <a:r>
              <a:rPr lang="ru-RU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потерях </a:t>
            </a:r>
            <a:r>
              <a:rPr lang="ru-RU" sz="16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войну имел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место огромный пробел</a:t>
            </a:r>
            <a:r>
              <a:rPr lang="ru-RU" sz="1600" dirty="0"/>
              <a:t>. Само военное ведомство жёстко обозначило проблему </a:t>
            </a:r>
            <a:r>
              <a:rPr lang="ru-RU" sz="1600" dirty="0" err="1"/>
              <a:t>неучтённости</a:t>
            </a:r>
            <a:r>
              <a:rPr lang="ru-RU" sz="1600" dirty="0"/>
              <a:t> потерь в войсках и попыталось её преодолеть через подсчёт сведений военкоматов о не вернувшихся. Но спустя почти 50 лет другие военные в упомянутых трудах эту масштабную попытку и </a:t>
            </a:r>
            <a:r>
              <a:rPr lang="ru-RU" sz="1600" dirty="0" smtClean="0"/>
              <a:t>её </a:t>
            </a:r>
            <a:r>
              <a:rPr lang="ru-RU" sz="1600" dirty="0"/>
              <a:t>результаты проигнорировали полностью.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Свыше 8,5 миллионов персоналий </a:t>
            </a:r>
            <a:r>
              <a:rPr lang="ru-RU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донесениям РВК и почти 21 </a:t>
            </a:r>
            <a:r>
              <a:rPr lang="ru-RU" sz="16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извещений оставили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 расчётов!</a:t>
            </a:r>
            <a:r>
              <a:rPr lang="ru-RU" sz="1600" dirty="0"/>
              <a:t>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03401" y="116632"/>
            <a:ext cx="6264943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Каковы источники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сведений</a:t>
            </a:r>
          </a:p>
          <a:p>
            <a:pPr algn="ctr"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официальных заниженных расчётах?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DOC\ЦАМО и прочее\000\OPIT\===Он вчера не вернулся из боя\=Он вчера не вернулся из боя=\====ОБД на 27.05.2018 - циф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3"/>
            <a:ext cx="8208912" cy="2592288"/>
          </a:xfrm>
          <a:prstGeom prst="rect">
            <a:avLst/>
          </a:prstGeom>
          <a:noFill/>
          <a:effectLst>
            <a:outerShdw blurRad="114300" dist="38100" dir="1800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1680" y="260648"/>
            <a:ext cx="5688632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Новые сведения от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 мая 2018 г. – </a:t>
            </a:r>
          </a:p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портал МО РФ "Память народа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"*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251520" y="4149080"/>
            <a:ext cx="8569325" cy="2554545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FFFF00"/>
                </a:solidFill>
              </a:rPr>
              <a:t>Неужели найдётся человек, который станет утверждать о том, что разница общего числа именных записей (23.139.977) с официальной численностью потерь (8.668.400) сплошь является ПОВТОРАМИ? 14.471.577 чел. – повторы???</a:t>
            </a:r>
          </a:p>
          <a:p>
            <a:pPr algn="just">
              <a:defRPr/>
            </a:pPr>
            <a:endParaRPr lang="ru-RU" sz="1600" dirty="0"/>
          </a:p>
          <a:p>
            <a:pPr algn="just">
              <a:defRPr/>
            </a:pPr>
            <a:r>
              <a:rPr lang="ru-RU" sz="1600" dirty="0" smtClean="0"/>
              <a:t>При доле повторов примерно </a:t>
            </a:r>
            <a:r>
              <a:rPr lang="ru-RU" sz="1600" dirty="0"/>
              <a:t>в 10 % и за минусом </a:t>
            </a:r>
            <a:r>
              <a:rPr lang="ru-RU" sz="1600" dirty="0" smtClean="0"/>
              <a:t>около </a:t>
            </a:r>
            <a:r>
              <a:rPr lang="ru-RU" sz="1600" dirty="0"/>
              <a:t>600.000 офицеров, повторно с донесениями </a:t>
            </a:r>
            <a:r>
              <a:rPr lang="ru-RU" sz="1600" dirty="0" smtClean="0"/>
              <a:t>в/ч учтённых </a:t>
            </a:r>
            <a:r>
              <a:rPr lang="ru-RU" sz="1600" dirty="0"/>
              <a:t>в приказах на исключение, количество уникальных записей по погибшим, пропавшим без вести, умершим воинам </a:t>
            </a:r>
            <a:r>
              <a:rPr lang="ru-RU" sz="1600" dirty="0" smtClean="0"/>
              <a:t>может составить </a:t>
            </a:r>
            <a:r>
              <a:rPr lang="ru-RU" sz="1600" b="1" dirty="0">
                <a:solidFill>
                  <a:srgbClr val="FFFF00"/>
                </a:solidFill>
              </a:rPr>
              <a:t>20.225.979 чел. </a:t>
            </a:r>
            <a:r>
              <a:rPr lang="ru-RU" sz="1600" dirty="0"/>
              <a:t>Если % повторов меньше, то число потерь больше.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861048"/>
            <a:ext cx="7776488" cy="292388"/>
          </a:xfrm>
          <a:prstGeom prst="rect">
            <a:avLst/>
          </a:prstGeom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FF00"/>
                </a:solidFill>
              </a:rPr>
              <a:t>*</a:t>
            </a:r>
            <a:r>
              <a:rPr lang="ru-RU" sz="1300" dirty="0" smtClean="0"/>
              <a:t> - сведения компьютерной базы данных ПН о числе персоналий по категориям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учёта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884" name="Rectangle 4"/>
          <p:cNvSpPr>
            <a:spLocks noChangeArrowheads="1"/>
          </p:cNvSpPr>
          <p:nvPr/>
        </p:nvSpPr>
        <p:spPr bwMode="auto">
          <a:xfrm>
            <a:off x="467544" y="764704"/>
            <a:ext cx="8208912" cy="5509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учтено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поимённо в донесениях о потерях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численно около </a:t>
            </a:r>
            <a:r>
              <a:rPr lang="ru-RU" sz="1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2,95 </a:t>
            </a:r>
            <a:r>
              <a:rPr lang="ru-RU" sz="1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dirty="0"/>
              <a:t> чел., из них: </a:t>
            </a:r>
          </a:p>
          <a:p>
            <a:pPr algn="just">
              <a:defRPr/>
            </a:pPr>
            <a:endParaRPr lang="ru-RU" sz="1600" dirty="0" smtClean="0"/>
          </a:p>
          <a:p>
            <a:pPr algn="just">
              <a:defRPr/>
            </a:pPr>
            <a:r>
              <a:rPr lang="ru-RU" sz="1600" smtClean="0"/>
              <a:t>- </a:t>
            </a:r>
            <a:r>
              <a:rPr lang="ru-RU" sz="1600" smtClean="0"/>
              <a:t>не менее 5 % от числа воевавших - </a:t>
            </a:r>
            <a:r>
              <a:rPr lang="ru-RU" sz="1600" smtClean="0"/>
              <a:t>около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1,75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/>
              <a:t>чел. не </a:t>
            </a:r>
            <a:r>
              <a:rPr lang="ru-RU" sz="1600" dirty="0" smtClean="0"/>
              <a:t>учтены в донесениях о </a:t>
            </a:r>
            <a:r>
              <a:rPr lang="ru-RU" sz="1600" smtClean="0"/>
              <a:t>потерях </a:t>
            </a:r>
            <a:r>
              <a:rPr lang="ru-RU" sz="1600" smtClean="0"/>
              <a:t>войсками </a:t>
            </a:r>
            <a:r>
              <a:rPr lang="ru-RU" sz="1600"/>
              <a:t>и </a:t>
            </a:r>
            <a:r>
              <a:rPr lang="ru-RU" sz="1600" smtClean="0"/>
              <a:t>органами </a:t>
            </a:r>
            <a:r>
              <a:rPr lang="ru-RU" sz="1600"/>
              <a:t>военного </a:t>
            </a:r>
            <a:r>
              <a:rPr lang="ru-RU" sz="1600" smtClean="0"/>
              <a:t>управления, документы о них утрачены, о них попросту забыли; </a:t>
            </a:r>
            <a:endParaRPr lang="ru-RU" sz="1600" dirty="0"/>
          </a:p>
          <a:p>
            <a:pPr algn="just">
              <a:buFontTx/>
              <a:buChar char="-"/>
              <a:defRPr/>
            </a:pPr>
            <a:r>
              <a:rPr lang="ru-RU" sz="1600" dirty="0" smtClean="0"/>
              <a:t> около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1,2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/>
              <a:t>чел</a:t>
            </a:r>
            <a:r>
              <a:rPr lang="ru-RU" sz="1600"/>
              <a:t>. </a:t>
            </a:r>
            <a:r>
              <a:rPr lang="ru-RU" sz="1600" smtClean="0"/>
              <a:t>в поимённом учёте потерь не </a:t>
            </a:r>
            <a:r>
              <a:rPr lang="ru-RU" sz="1600" dirty="0"/>
              <a:t>учтены </a:t>
            </a:r>
            <a:r>
              <a:rPr lang="ru-RU" sz="1600" dirty="0" smtClean="0"/>
              <a:t>умершими </a:t>
            </a:r>
            <a:r>
              <a:rPr lang="ru-RU" sz="1600" dirty="0"/>
              <a:t>в лечебных учреждениях </a:t>
            </a:r>
            <a:r>
              <a:rPr lang="ru-RU" sz="1600" dirty="0" smtClean="0"/>
              <a:t>и не включены в донесения о потерях (сохранность </a:t>
            </a:r>
            <a:r>
              <a:rPr lang="ru-RU" sz="1600" dirty="0"/>
              <a:t>именных документов об умерших в госпиталях -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41 %</a:t>
            </a:r>
            <a:r>
              <a:rPr lang="ru-RU" sz="1600" dirty="0"/>
              <a:t>, в медсанбатах -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56 %</a:t>
            </a:r>
            <a:r>
              <a:rPr lang="ru-RU" sz="1600" dirty="0"/>
              <a:t>, </a:t>
            </a:r>
            <a:r>
              <a:rPr lang="ru-RU" sz="1600" dirty="0" smtClean="0"/>
              <a:t>эти сохранившиеся </a:t>
            </a:r>
            <a:r>
              <a:rPr lang="ru-RU" sz="1600" dirty="0"/>
              <a:t>документы </a:t>
            </a:r>
            <a:r>
              <a:rPr lang="ru-RU" sz="1600" u="sng" dirty="0" smtClean="0"/>
              <a:t>не </a:t>
            </a:r>
            <a:r>
              <a:rPr lang="ru-RU" sz="1600" u="sng" dirty="0"/>
              <a:t>закрывают</a:t>
            </a:r>
            <a:r>
              <a:rPr lang="ru-RU" sz="1600" dirty="0"/>
              <a:t> весь период </a:t>
            </a:r>
            <a:r>
              <a:rPr lang="ru-RU" sz="1600" dirty="0" smtClean="0"/>
              <a:t>существования создавших их лечебных учреждений).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>
              <a:buFontTx/>
              <a:buChar char="-"/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Численность пропавших без вести военнослужащих </a:t>
            </a:r>
          </a:p>
          <a:p>
            <a:pPr algn="just">
              <a:defRPr/>
            </a:pPr>
            <a:r>
              <a:rPr lang="ru-RU" sz="1200" dirty="0" smtClean="0"/>
              <a:t>(на основании именной базы данных ПН - см. предыдущий слайд 24):</a:t>
            </a:r>
          </a:p>
          <a:p>
            <a:pPr algn="just">
              <a:defRPr/>
            </a:pPr>
            <a:endParaRPr lang="ru-RU" sz="1600" dirty="0" smtClean="0"/>
          </a:p>
          <a:p>
            <a:pPr algn="just">
              <a:defRPr/>
            </a:pPr>
            <a:r>
              <a:rPr lang="ru-RU" sz="1600" dirty="0" smtClean="0"/>
              <a:t>- по донесениям о потерях в/ч – 2.928.192 чел.;</a:t>
            </a:r>
          </a:p>
          <a:p>
            <a:pPr algn="just">
              <a:defRPr/>
            </a:pPr>
            <a:r>
              <a:rPr lang="ru-RU" sz="1600" dirty="0" smtClean="0"/>
              <a:t>- по уточняющим донесениям РВК – 7.387.883 чел.;</a:t>
            </a:r>
          </a:p>
          <a:p>
            <a:pPr algn="just">
              <a:defRPr/>
            </a:pPr>
            <a:r>
              <a:rPr lang="ru-RU" sz="1600" dirty="0" smtClean="0"/>
              <a:t>- по приказам об исключении офицеров – 518.516 чел.;</a:t>
            </a:r>
          </a:p>
          <a:p>
            <a:pPr algn="just">
              <a:defRPr/>
            </a:pPr>
            <a:r>
              <a:rPr lang="ru-RU" sz="1600" dirty="0" smtClean="0"/>
              <a:t>- всего 10.834.591 чел., без повторов (10 %) – 9.751.132 чел.;</a:t>
            </a:r>
          </a:p>
          <a:p>
            <a:pPr algn="just">
              <a:defRPr/>
            </a:pPr>
            <a:r>
              <a:rPr lang="ru-RU" sz="1600" dirty="0" smtClean="0"/>
              <a:t>- не учтены в донесениях о потерях около – 2.950.000 чел.;</a:t>
            </a:r>
          </a:p>
          <a:p>
            <a:pPr algn="just">
              <a:buFontTx/>
              <a:buChar char="-"/>
              <a:defRPr/>
            </a:pPr>
            <a:endParaRPr lang="ru-RU" sz="1600" dirty="0" smtClean="0"/>
          </a:p>
          <a:p>
            <a:pPr algn="just">
              <a:defRPr/>
            </a:pPr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всего пропавших без вести около – </a:t>
            </a:r>
            <a:r>
              <a:rPr lang="ru-RU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12.701.132 чел.</a:t>
            </a:r>
            <a:endParaRPr lang="ru-RU" sz="16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>
            <a:off x="683568" y="646231"/>
            <a:ext cx="7704856" cy="5663089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Всего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величина утрат военнослужащих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может составить</a:t>
            </a:r>
            <a:r>
              <a:rPr lang="ru-RU" dirty="0" smtClean="0"/>
              <a:t>: </a:t>
            </a:r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персоналии без повторов, учтённые поимённо –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20.225.979</a:t>
            </a:r>
            <a:r>
              <a:rPr lang="en-US" dirty="0" smtClean="0"/>
              <a:t> </a:t>
            </a:r>
            <a:r>
              <a:rPr lang="ru-RU" dirty="0" smtClean="0"/>
              <a:t>чел.</a:t>
            </a:r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неучтённые поимённо потери около –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2.950.000</a:t>
            </a:r>
            <a:r>
              <a:rPr lang="ru-RU" dirty="0" smtClean="0"/>
              <a:t> чел. </a:t>
            </a:r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Всего потери военнослужащих могут быть до</a:t>
            </a:r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20.225.979 + 2.950.000 =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23.175.979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/>
              <a:t>чел.</a:t>
            </a:r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!!!</a:t>
            </a:r>
            <a:r>
              <a:rPr lang="ru-RU" dirty="0" smtClean="0"/>
              <a:t> - По состоянию на 1 марта 2012 г. оценка величины утрат в/с, полученная на основании имевшейся тогда документальной информации, составляла </a:t>
            </a:r>
            <a:r>
              <a:rPr lang="ru-RU" b="1" dirty="0" smtClean="0">
                <a:solidFill>
                  <a:srgbClr val="FFFF00"/>
                </a:solidFill>
              </a:rPr>
              <a:t>19.413.169</a:t>
            </a:r>
            <a:r>
              <a:rPr lang="ru-RU" dirty="0" smtClean="0"/>
              <a:t> чел. В дальнейшем именно она принята в расчётах как минимально </a:t>
            </a:r>
            <a:r>
              <a:rPr lang="ru-RU" smtClean="0"/>
              <a:t>возможная</a:t>
            </a:r>
            <a:r>
              <a:rPr lang="ru-RU" smtClean="0"/>
              <a:t>. Однако, следует понимать, что реальное число потерь в/с может быть выше!</a:t>
            </a:r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95290" y="2132856"/>
            <a:ext cx="8353425" cy="417960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ru-RU" sz="1600" smtClean="0"/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600" smtClean="0"/>
              <a:t>Определение </a:t>
            </a:r>
            <a:r>
              <a:rPr lang="ru-RU" sz="1600" dirty="0"/>
              <a:t>количества уникальных персоналий по наличию извещений в военкоматах РФ, Пенсионном фонде и на руках у населения: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600" dirty="0"/>
              <a:t>а) в военкоматах -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12.400.900</a:t>
            </a:r>
            <a:r>
              <a:rPr lang="ru-RU" sz="1600" dirty="0"/>
              <a:t> извещений;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600" dirty="0"/>
              <a:t>б) за минусом повторных извещений и живых (до 2 %) - около </a:t>
            </a:r>
            <a:r>
              <a:rPr lang="ru-RU" sz="1600" dirty="0">
                <a:solidFill>
                  <a:srgbClr val="FFFF00"/>
                </a:solidFill>
              </a:rPr>
              <a:t>12.150.000</a:t>
            </a:r>
            <a:r>
              <a:rPr lang="ru-RU" sz="1600" dirty="0"/>
              <a:t> извещений;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600" dirty="0"/>
              <a:t>в) </a:t>
            </a:r>
            <a:r>
              <a:rPr lang="ru-RU" sz="1600" dirty="0" err="1"/>
              <a:t>в</a:t>
            </a:r>
            <a:r>
              <a:rPr lang="ru-RU" sz="1600" dirty="0"/>
              <a:t> Пенсионном фонде и на руках у </a:t>
            </a:r>
            <a:r>
              <a:rPr lang="ru-RU" sz="1600"/>
              <a:t>населения </a:t>
            </a:r>
            <a:r>
              <a:rPr lang="ru-RU" sz="1600" smtClean="0"/>
              <a:t>без повторов в РВК - </a:t>
            </a:r>
            <a:r>
              <a:rPr lang="ru-RU" sz="1600" dirty="0"/>
              <a:t>около 25 % от численности извещений в военкоматах, всего около </a:t>
            </a:r>
            <a:r>
              <a:rPr lang="ru-RU" sz="1600" dirty="0">
                <a:solidFill>
                  <a:srgbClr val="FFFF00"/>
                </a:solidFill>
              </a:rPr>
              <a:t>3.038.000</a:t>
            </a:r>
            <a:r>
              <a:rPr lang="ru-RU" sz="1600" dirty="0"/>
              <a:t> извещений;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600" dirty="0"/>
              <a:t>Общее количество - около </a:t>
            </a:r>
            <a:r>
              <a:rPr lang="ru-RU" sz="1600" dirty="0">
                <a:solidFill>
                  <a:srgbClr val="FFFF00"/>
                </a:solidFill>
              </a:rPr>
              <a:t>15.188.000</a:t>
            </a:r>
            <a:r>
              <a:rPr lang="ru-RU" sz="1600" dirty="0"/>
              <a:t> извещений, имеющихся в России по военнослужащим (12150000 + 3038000).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600" dirty="0"/>
              <a:t>Вне России - до 5850000 </a:t>
            </a:r>
            <a:r>
              <a:rPr lang="ru-RU" sz="1600" dirty="0" smtClean="0"/>
              <a:t>извещений (оценка). </a:t>
            </a:r>
            <a:endParaRPr lang="ru-RU" sz="1600" dirty="0"/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600" dirty="0"/>
              <a:t>Всего около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 </a:t>
            </a: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миллиона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извещений</a:t>
            </a:r>
            <a:r>
              <a:rPr lang="ru-RU" sz="1600" smtClean="0"/>
              <a:t>.  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ru-RU" sz="16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15814" y="325440"/>
            <a:ext cx="6840562" cy="10156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Определение возможного количества безвозвратных потерь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в/с в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дополнение к анализу записей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портала "Память народа"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411760" y="1556792"/>
            <a:ext cx="4248472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извещениям из в/ч о судьбах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611188" y="1981737"/>
            <a:ext cx="799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  <p:sp useBgFill="1"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15902" y="1314346"/>
            <a:ext cx="8748713" cy="18451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defRPr/>
            </a:pPr>
            <a:endParaRPr lang="ru-RU" sz="1700" b="1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7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17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1700" smtClean="0"/>
              <a:t>Портал "Память </a:t>
            </a:r>
            <a:r>
              <a:rPr lang="ru-RU" sz="1700" smtClean="0"/>
              <a:t>Народа</a:t>
            </a:r>
            <a:r>
              <a:rPr lang="ru-RU" sz="1700" dirty="0"/>
              <a:t>" </a:t>
            </a:r>
            <a:r>
              <a:rPr lang="ru-RU" sz="1700"/>
              <a:t>- </a:t>
            </a:r>
            <a:r>
              <a:rPr lang="ru-RU" sz="1700" dirty="0"/>
              <a:t>		</a:t>
            </a:r>
            <a:r>
              <a:rPr lang="ru-RU" sz="1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20.225.979</a:t>
            </a:r>
            <a:r>
              <a:rPr lang="ru-RU" sz="1700" b="1" dirty="0">
                <a:solidFill>
                  <a:srgbClr val="FFFF00"/>
                </a:solidFill>
              </a:rPr>
              <a:t> </a:t>
            </a:r>
            <a:r>
              <a:rPr lang="ru-RU" sz="1700" dirty="0"/>
              <a:t>уникальных записей. 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ru-RU" sz="1700" dirty="0"/>
              <a:t>Извещения о судьбах:</a:t>
            </a:r>
            <a:r>
              <a:rPr lang="ru-RU" sz="1700" u="sng" dirty="0">
                <a:solidFill>
                  <a:srgbClr val="FFFF99"/>
                </a:solidFill>
              </a:rPr>
              <a:t> 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700" dirty="0">
                <a:solidFill>
                  <a:srgbClr val="FFFF99"/>
                </a:solidFill>
              </a:rPr>
              <a:t>	</a:t>
            </a:r>
            <a:r>
              <a:rPr lang="ru-RU" sz="1700" dirty="0"/>
              <a:t>а) в РФ </a:t>
            </a:r>
            <a:r>
              <a:rPr lang="ru-RU" sz="1700" dirty="0" smtClean="0"/>
              <a:t>около - </a:t>
            </a:r>
            <a:r>
              <a:rPr lang="ru-RU" sz="1700" dirty="0"/>
              <a:t>			</a:t>
            </a:r>
            <a:r>
              <a:rPr lang="ru-RU" sz="17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15.188.000</a:t>
            </a:r>
            <a:r>
              <a:rPr lang="ru-RU" sz="1700" dirty="0" smtClean="0"/>
              <a:t> </a:t>
            </a:r>
            <a:r>
              <a:rPr lang="ru-RU" sz="1700" dirty="0"/>
              <a:t>извещений; 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700" dirty="0"/>
              <a:t>	б) вне РФ </a:t>
            </a:r>
            <a:r>
              <a:rPr lang="ru-RU" sz="1700" dirty="0" smtClean="0"/>
              <a:t>около - </a:t>
            </a:r>
            <a:r>
              <a:rPr lang="ru-RU" sz="1700" dirty="0"/>
              <a:t>		</a:t>
            </a:r>
            <a:r>
              <a:rPr lang="ru-RU" sz="1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5.850.000</a:t>
            </a:r>
            <a:r>
              <a:rPr lang="ru-RU" sz="1700" dirty="0"/>
              <a:t> </a:t>
            </a:r>
            <a:r>
              <a:rPr lang="ru-RU" sz="1700" dirty="0" smtClean="0"/>
              <a:t>извещений;</a:t>
            </a:r>
            <a:endParaRPr lang="ru-RU" sz="1700" dirty="0"/>
          </a:p>
          <a:p>
            <a:pPr algn="just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700" dirty="0"/>
              <a:t>	в) всего около - 		</a:t>
            </a:r>
            <a:r>
              <a:rPr lang="ru-RU" sz="1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21.000.000</a:t>
            </a:r>
            <a:r>
              <a:rPr lang="ru-RU" sz="1700" dirty="0"/>
              <a:t> извещений.</a:t>
            </a:r>
          </a:p>
        </p:txBody>
      </p:sp>
      <p:sp useBgFill="1">
        <p:nvSpPr>
          <p:cNvPr id="83979" name="Rectangle 11"/>
          <p:cNvSpPr>
            <a:spLocks noChangeArrowheads="1"/>
          </p:cNvSpPr>
          <p:nvPr/>
        </p:nvSpPr>
        <p:spPr bwMode="auto">
          <a:xfrm>
            <a:off x="251520" y="3129349"/>
            <a:ext cx="8712968" cy="218521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ru-RU" sz="1700" dirty="0"/>
              <a:t>Сумма официальных потерь </a:t>
            </a:r>
            <a:r>
              <a:rPr lang="ru-RU" sz="1700" dirty="0" smtClean="0"/>
              <a:t>(</a:t>
            </a:r>
            <a:r>
              <a:rPr lang="ru-RU" sz="1700" dirty="0">
                <a:solidFill>
                  <a:srgbClr val="FFFF00"/>
                </a:solidFill>
              </a:rPr>
              <a:t>8.668.400</a:t>
            </a:r>
            <a:r>
              <a:rPr lang="ru-RU" sz="1700" dirty="0"/>
              <a:t>) </a:t>
            </a:r>
            <a:endParaRPr lang="ru-RU" sz="1700" dirty="0" smtClean="0"/>
          </a:p>
          <a:p>
            <a:pPr>
              <a:defRPr/>
            </a:pPr>
            <a:r>
              <a:rPr lang="ru-RU" sz="1700" dirty="0" smtClean="0"/>
              <a:t>по </a:t>
            </a:r>
            <a:r>
              <a:rPr lang="ru-RU" sz="1700" dirty="0"/>
              <a:t>документам в/ч </a:t>
            </a:r>
            <a:r>
              <a:rPr lang="ru-RU" sz="1700" dirty="0" smtClean="0"/>
              <a:t>с </a:t>
            </a:r>
            <a:r>
              <a:rPr lang="ru-RU" sz="1700" dirty="0"/>
              <a:t>уточняющими </a:t>
            </a:r>
            <a:endParaRPr lang="ru-RU" sz="1700" dirty="0" smtClean="0"/>
          </a:p>
          <a:p>
            <a:pPr>
              <a:defRPr/>
            </a:pPr>
            <a:r>
              <a:rPr lang="ru-RU" sz="1700" dirty="0" smtClean="0"/>
              <a:t>данными ПН по </a:t>
            </a:r>
            <a:r>
              <a:rPr lang="ru-RU" sz="1700" dirty="0"/>
              <a:t>не </a:t>
            </a:r>
            <a:r>
              <a:rPr lang="ru-RU" sz="1700"/>
              <a:t>вернувшимся </a:t>
            </a:r>
            <a:r>
              <a:rPr lang="ru-RU" sz="1700" smtClean="0"/>
              <a:t>воинам, </a:t>
            </a:r>
          </a:p>
          <a:p>
            <a:pPr>
              <a:defRPr/>
            </a:pPr>
            <a:r>
              <a:rPr lang="ru-RU" sz="1700" smtClean="0"/>
              <a:t>не </a:t>
            </a:r>
            <a:r>
              <a:rPr lang="ru-RU" sz="1700" smtClean="0"/>
              <a:t>включёнными </a:t>
            </a:r>
            <a:r>
              <a:rPr lang="ru-RU" sz="1700" smtClean="0"/>
              <a:t>в </a:t>
            </a:r>
            <a:r>
              <a:rPr lang="ru-RU" sz="1700" smtClean="0"/>
              <a:t>официальные </a:t>
            </a:r>
            <a:endParaRPr lang="ru-RU" sz="1700" smtClean="0"/>
          </a:p>
          <a:p>
            <a:pPr>
              <a:defRPr/>
            </a:pPr>
            <a:r>
              <a:rPr lang="ru-RU" sz="1700" smtClean="0"/>
              <a:t>расчёты (</a:t>
            </a:r>
            <a:r>
              <a:rPr lang="ru-RU" sz="1700" smtClean="0">
                <a:solidFill>
                  <a:srgbClr val="FFFF00"/>
                </a:solidFill>
              </a:rPr>
              <a:t>8.518.508</a:t>
            </a:r>
            <a:r>
              <a:rPr lang="ru-RU" sz="1700" smtClean="0"/>
              <a:t>), </a:t>
            </a:r>
            <a:r>
              <a:rPr lang="ru-RU" sz="1700" smtClean="0"/>
              <a:t>- </a:t>
            </a:r>
            <a:r>
              <a:rPr lang="ru-RU" sz="1700" smtClean="0"/>
              <a:t>	</a:t>
            </a:r>
            <a:r>
              <a:rPr lang="ru-RU" sz="1700" dirty="0" smtClean="0"/>
              <a:t>		</a:t>
            </a:r>
            <a:r>
              <a:rPr lang="ru-RU" sz="17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17.186.908</a:t>
            </a:r>
            <a:r>
              <a:rPr lang="ru-RU" sz="1700" dirty="0" smtClean="0"/>
              <a:t> чел.</a:t>
            </a:r>
          </a:p>
          <a:p>
            <a:pPr>
              <a:defRPr/>
            </a:pPr>
            <a:r>
              <a:rPr lang="ru-RU" sz="17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ru-RU" sz="1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1700" dirty="0"/>
              <a:t>Число неучтённых лиц </a:t>
            </a:r>
          </a:p>
          <a:p>
            <a:pPr>
              <a:defRPr/>
            </a:pPr>
            <a:r>
              <a:rPr lang="ru-RU" sz="1700" dirty="0"/>
              <a:t>в поимённых списках потерь - 		</a:t>
            </a:r>
            <a:r>
              <a:rPr lang="ru-RU" sz="1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2.950.000</a:t>
            </a:r>
            <a:r>
              <a:rPr lang="ru-RU" sz="1700" dirty="0"/>
              <a:t> чел</a:t>
            </a:r>
            <a:r>
              <a:rPr lang="ru-RU" sz="1700" dirty="0" smtClean="0"/>
              <a:t>.</a:t>
            </a:r>
          </a:p>
          <a:p>
            <a:pPr>
              <a:defRPr/>
            </a:pPr>
            <a:r>
              <a:rPr lang="ru-RU" sz="17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1700" dirty="0" smtClean="0"/>
              <a:t> Сумма </a:t>
            </a:r>
            <a:r>
              <a:rPr lang="ru-RU" sz="1700" dirty="0" err="1" smtClean="0"/>
              <a:t>пп</a:t>
            </a:r>
            <a:r>
              <a:rPr lang="ru-RU" sz="1700" dirty="0" smtClean="0"/>
              <a:t>. 3 и 4 - 			</a:t>
            </a:r>
            <a:r>
              <a:rPr lang="ru-RU" sz="17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20.136.908</a:t>
            </a:r>
            <a:r>
              <a:rPr lang="ru-RU" sz="1700" dirty="0" smtClean="0"/>
              <a:t> чел.</a:t>
            </a:r>
            <a:endParaRPr lang="ru-RU" sz="17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87822" y="109540"/>
            <a:ext cx="6696546" cy="9233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Сопоставление различных источников сведений и способов подсчёта возможного количества безвозвратных потерь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51520" y="5314563"/>
            <a:ext cx="8712968" cy="113877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700" dirty="0"/>
              <a:t>Сведения </a:t>
            </a:r>
            <a:r>
              <a:rPr lang="ru-RU" sz="1700" dirty="0" err="1"/>
              <a:t>пп</a:t>
            </a:r>
            <a:r>
              <a:rPr lang="ru-RU" sz="1700" dirty="0"/>
              <a:t>. 1, 2в </a:t>
            </a:r>
            <a:r>
              <a:rPr lang="ru-RU" sz="1700"/>
              <a:t>и </a:t>
            </a:r>
            <a:r>
              <a:rPr lang="ru-RU" sz="1700" smtClean="0"/>
              <a:t>п</a:t>
            </a:r>
            <a:r>
              <a:rPr lang="ru-RU" sz="1700"/>
              <a:t>. </a:t>
            </a:r>
            <a:r>
              <a:rPr lang="ru-RU" sz="1700" smtClean="0"/>
              <a:t>5 </a:t>
            </a:r>
            <a:r>
              <a:rPr lang="ru-RU" sz="1700" dirty="0"/>
              <a:t>весьма сопоставимы. Это означает, что численность безвозвратных  людских потерь </a:t>
            </a:r>
            <a:r>
              <a:rPr lang="ru-RU" sz="1700" dirty="0" smtClean="0"/>
              <a:t>ВС СССР </a:t>
            </a:r>
            <a:r>
              <a:rPr lang="ru-RU" sz="1700" dirty="0"/>
              <a:t>в 1941-45 гг.  </a:t>
            </a:r>
            <a:r>
              <a:rPr lang="ru-RU" sz="17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может быть</a:t>
            </a:r>
            <a:r>
              <a:rPr lang="ru-RU" sz="17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700" dirty="0"/>
              <a:t>в </a:t>
            </a:r>
            <a:r>
              <a:rPr lang="ru-RU" sz="1700"/>
              <a:t>8,67 </a:t>
            </a:r>
            <a:r>
              <a:rPr lang="ru-RU" sz="1700" smtClean="0"/>
              <a:t>млн </a:t>
            </a:r>
            <a:r>
              <a:rPr lang="ru-RU" sz="1700" dirty="0"/>
              <a:t>человек. </a:t>
            </a:r>
            <a:r>
              <a:rPr lang="ru-RU" sz="17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заведомо </a:t>
            </a:r>
            <a:r>
              <a:rPr lang="ru-RU" sz="17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больше</a:t>
            </a:r>
            <a:r>
              <a:rPr lang="ru-RU" sz="1700" dirty="0" smtClean="0"/>
              <a:t>. </a:t>
            </a:r>
            <a:r>
              <a:rPr lang="ru-RU" sz="1700" b="1" dirty="0" smtClean="0"/>
              <a:t>О</a:t>
            </a:r>
            <a:r>
              <a:rPr lang="ru-RU" sz="1700" dirty="0" smtClean="0"/>
              <a:t>фициальная </a:t>
            </a:r>
            <a:r>
              <a:rPr lang="ru-RU" sz="1700" dirty="0"/>
              <a:t>численность жертв </a:t>
            </a:r>
            <a:r>
              <a:rPr lang="ru-RU" sz="1700" dirty="0" smtClean="0"/>
              <a:t>военнослужащих в </a:t>
            </a:r>
            <a:r>
              <a:rPr lang="ru-RU" sz="1700" dirty="0"/>
              <a:t>"Книге потерь" </a:t>
            </a:r>
            <a:r>
              <a:rPr lang="ru-RU" sz="17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недостоверна</a:t>
            </a:r>
            <a:r>
              <a:rPr lang="ru-RU" sz="17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785311"/>
            <a:ext cx="8713788" cy="574003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FFFF00"/>
                </a:solidFill>
              </a:rPr>
              <a:t>Федеральные архивы: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sz="1600" b="1" dirty="0" smtClean="0"/>
              <a:t>Российский государственный военный архив (РГВА)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1600" b="1" dirty="0" smtClean="0">
                <a:hlinkClick r:id="rId2"/>
              </a:rPr>
              <a:t>http://rgvarchive.ru</a:t>
            </a:r>
            <a:r>
              <a:rPr lang="ru-RU" sz="1600" b="1" dirty="0" smtClean="0"/>
              <a:t> </a:t>
            </a:r>
            <a:r>
              <a:rPr lang="ru-RU" sz="1200" dirty="0" smtClean="0"/>
              <a:t>(хранит документы вооруженных сил за годы гражданской войны и по 1941 г., пограничных и внутренних войск за 1918-1950 гг.)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sz="1600" b="1" dirty="0" smtClean="0"/>
              <a:t>Российский государственный военно-исторический архив (РГВИА) </a:t>
            </a:r>
            <a:r>
              <a:rPr lang="en-US" sz="1600" b="1" dirty="0" smtClean="0">
                <a:hlinkClick r:id="rId3"/>
              </a:rPr>
              <a:t>http://</a:t>
            </a:r>
            <a:r>
              <a:rPr lang="ru-RU" sz="1600" b="1" dirty="0" err="1" smtClean="0">
                <a:hlinkClick r:id="rId3"/>
              </a:rPr>
              <a:t>ргвиа.рф</a:t>
            </a:r>
            <a:r>
              <a:rPr lang="ru-RU" sz="1600" b="1" dirty="0" smtClean="0"/>
              <a:t> </a:t>
            </a:r>
            <a:r>
              <a:rPr lang="ru-RU" sz="1200" dirty="0" smtClean="0"/>
              <a:t>(хранит документы высших, центральных и местных органов военного управления и военных учреждений России с XVIII в. до марта 1918 г.)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sz="1600" b="1" dirty="0" smtClean="0"/>
              <a:t>Российский государственный архив военно-морского флота (РГАВМФ) </a:t>
            </a:r>
            <a:r>
              <a:rPr lang="en-US" sz="1600" b="1" dirty="0" smtClean="0">
                <a:hlinkClick r:id="rId4"/>
              </a:rPr>
              <a:t>https://rgavmf.ru</a:t>
            </a:r>
            <a:r>
              <a:rPr lang="ru-RU" sz="1600" b="1" dirty="0" smtClean="0"/>
              <a:t> </a:t>
            </a:r>
            <a:r>
              <a:rPr lang="ru-RU" sz="1200" dirty="0" smtClean="0"/>
              <a:t>(хранит документы ВМФ России с XVII в. по 1940 г.)</a:t>
            </a:r>
            <a:br>
              <a:rPr lang="ru-RU" sz="1200" dirty="0" smtClean="0"/>
            </a:br>
            <a:endParaRPr lang="ru-RU" sz="1200" dirty="0"/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Ведомственные архивы:</a:t>
            </a:r>
            <a:endParaRPr lang="ru-RU" sz="1600" b="1" dirty="0">
              <a:solidFill>
                <a:srgbClr val="FFFF00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b="1" dirty="0" smtClean="0"/>
              <a:t> Центральный архив Министерства обороны РФ (ЦАМО РФ)</a:t>
            </a:r>
            <a:r>
              <a:rPr lang="ru-RU" sz="1600" dirty="0" smtClean="0"/>
              <a:t>: 142100, Московская область, г. Подольск, ул. Кирова, 74.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b="1" smtClean="0"/>
              <a:t> </a:t>
            </a:r>
            <a:r>
              <a:rPr lang="ru-RU" sz="1600" b="1" smtClean="0"/>
              <a:t>Архив</a:t>
            </a:r>
            <a:r>
              <a:rPr lang="en-US" sz="1600" b="1" smtClean="0"/>
              <a:t> </a:t>
            </a:r>
            <a:r>
              <a:rPr lang="ru-RU" sz="1600" b="1" smtClean="0"/>
              <a:t>военно-медицинских </a:t>
            </a:r>
            <a:r>
              <a:rPr lang="ru-RU" sz="1600" b="1" smtClean="0"/>
              <a:t>документов </a:t>
            </a:r>
            <a:r>
              <a:rPr lang="ru-RU" sz="1600" b="1" smtClean="0"/>
              <a:t>(филиал ЦАМО РФ)</a:t>
            </a:r>
            <a:r>
              <a:rPr lang="ru-RU" sz="1600" smtClean="0"/>
              <a:t>: </a:t>
            </a:r>
            <a:r>
              <a:rPr lang="ru-RU" sz="1600" dirty="0" smtClean="0"/>
              <a:t>191180, г. Санкт-Петербург, пер. Лазаретный, 2.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b="1" dirty="0" smtClean="0"/>
              <a:t> Центральный военно-морской архив МО РФ</a:t>
            </a:r>
            <a:r>
              <a:rPr lang="ru-RU" sz="1600" dirty="0" smtClean="0"/>
              <a:t>: 188300, Ленинградская область, г. Гатчина, пер. Красноармейский, 2.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b="1" dirty="0" smtClean="0"/>
              <a:t> Центральный архив Федеральной пограничной службы РФ (ЦА ФПС РФ)</a:t>
            </a:r>
            <a:r>
              <a:rPr lang="ru-RU" sz="1600" dirty="0" smtClean="0"/>
              <a:t>: 143413, Московская область, г. Пушкино.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b="1" dirty="0" smtClean="0"/>
              <a:t> Центральный архив внутренних войск МВД РФ</a:t>
            </a:r>
            <a:r>
              <a:rPr lang="ru-RU" sz="1600" dirty="0" smtClean="0"/>
              <a:t>: 107150, г. Москва, ул. </a:t>
            </a:r>
            <a:r>
              <a:rPr lang="ru-RU" sz="1600" dirty="0" err="1" smtClean="0"/>
              <a:t>Подбельского</a:t>
            </a:r>
            <a:r>
              <a:rPr lang="ru-RU" sz="1600" dirty="0" smtClean="0"/>
              <a:t>, 5.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b="1" smtClean="0"/>
              <a:t> Центральный </a:t>
            </a:r>
            <a:r>
              <a:rPr lang="ru-RU" sz="1600" b="1" dirty="0" smtClean="0"/>
              <a:t>архив ФСБ России: </a:t>
            </a:r>
            <a:r>
              <a:rPr lang="ru-RU" sz="1600" dirty="0" smtClean="0"/>
              <a:t>101000, г. Москва, ул. Большая Лубянка, 2.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88913"/>
            <a:ext cx="8064896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Архивы РФ для розыска судеб воинов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04448" y="116632"/>
            <a:ext cx="432048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68313" y="806216"/>
            <a:ext cx="8208962" cy="586314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/>
              <a:t>Войсковые части НКО, НКВМФ, НКВД при ведении боевых действий + госпитали и медсанбаты </a:t>
            </a:r>
            <a:r>
              <a:rPr lang="ru-RU" sz="1600" dirty="0" smtClean="0"/>
              <a:t>(см. выше таблицу ПН на 27 мая 2018 </a:t>
            </a:r>
            <a:r>
              <a:rPr lang="ru-RU" sz="1600" smtClean="0"/>
              <a:t>г</a:t>
            </a:r>
            <a:r>
              <a:rPr lang="ru-RU" sz="1600" smtClean="0"/>
              <a:t>., слайд 24): </a:t>
            </a:r>
            <a:endParaRPr lang="ru-RU" sz="1600" dirty="0" smtClean="0"/>
          </a:p>
          <a:p>
            <a:pPr algn="just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11.045.524 </a:t>
            </a:r>
            <a:r>
              <a:rPr lang="ru-RU" sz="1600" dirty="0"/>
              <a:t>+ </a:t>
            </a:r>
            <a:r>
              <a:rPr lang="ru-RU" sz="1600" dirty="0">
                <a:solidFill>
                  <a:srgbClr val="FFFF00"/>
                </a:solidFill>
              </a:rPr>
              <a:t>1.330.135 </a:t>
            </a:r>
            <a:r>
              <a:rPr lang="ru-RU" sz="1600" dirty="0"/>
              <a:t>= </a:t>
            </a:r>
            <a:r>
              <a:rPr lang="ru-RU" sz="1600" dirty="0">
                <a:solidFill>
                  <a:srgbClr val="FFFF00"/>
                </a:solidFill>
              </a:rPr>
              <a:t>12.375.659</a:t>
            </a:r>
            <a:r>
              <a:rPr lang="ru-RU" sz="1600" dirty="0"/>
              <a:t>) документально </a:t>
            </a:r>
            <a:r>
              <a:rPr lang="ru-RU" sz="1600" dirty="0" smtClean="0"/>
              <a:t>учли </a:t>
            </a:r>
            <a:r>
              <a:rPr lang="ru-RU" sz="1600" dirty="0"/>
              <a:t>в </a:t>
            </a:r>
            <a:r>
              <a:rPr lang="ru-RU" sz="1600" dirty="0" smtClean="0"/>
              <a:t>поимённых донесениях о потерях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более 53 %</a:t>
            </a:r>
            <a:r>
              <a:rPr lang="ru-RU" sz="1600" dirty="0"/>
              <a:t> военнослужащих (</a:t>
            </a:r>
            <a:r>
              <a:rPr lang="ru-RU" sz="1600" dirty="0">
                <a:solidFill>
                  <a:srgbClr val="FFFF00"/>
                </a:solidFill>
              </a:rPr>
              <a:t>12.375.659</a:t>
            </a:r>
            <a:r>
              <a:rPr lang="ru-RU" sz="1600" dirty="0"/>
              <a:t> : </a:t>
            </a:r>
            <a:r>
              <a:rPr lang="ru-RU" sz="1600" dirty="0">
                <a:solidFill>
                  <a:srgbClr val="FFFF00"/>
                </a:solidFill>
              </a:rPr>
              <a:t>23.175.979</a:t>
            </a:r>
            <a:r>
              <a:rPr lang="ru-RU" sz="1600" dirty="0"/>
              <a:t>). </a:t>
            </a:r>
          </a:p>
          <a:p>
            <a:pPr algn="just">
              <a:defRPr/>
            </a:pPr>
            <a:endParaRPr lang="ru-RU" sz="1600" dirty="0"/>
          </a:p>
          <a:p>
            <a:pPr algn="just">
              <a:defRPr/>
            </a:pP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47 %</a:t>
            </a:r>
            <a:r>
              <a:rPr lang="ru-RU" sz="1600" dirty="0"/>
              <a:t> воинов частями НКО, НКВМФ, НКВД СССР в период войны были упущены в </a:t>
            </a:r>
            <a:r>
              <a:rPr lang="ru-RU" sz="1600" dirty="0" smtClean="0"/>
              <a:t>поимённых донесениях </a:t>
            </a:r>
            <a:r>
              <a:rPr lang="ru-RU" sz="1600" dirty="0"/>
              <a:t>о </a:t>
            </a:r>
            <a:r>
              <a:rPr lang="ru-RU" sz="1600" dirty="0" smtClean="0"/>
              <a:t>потерях. </a:t>
            </a:r>
            <a:endParaRPr lang="ru-RU" sz="1600" dirty="0"/>
          </a:p>
          <a:p>
            <a:pPr algn="just">
              <a:defRPr/>
            </a:pP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Другими словами: принял лейтенант роту в 100 человек при формировании, из них </a:t>
            </a:r>
            <a:r>
              <a:rPr lang="ru-RU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 </a:t>
            </a:r>
            <a:r>
              <a:rPr lang="ru-RU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 мог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сразу вычеркнуть из списков, жизни и людской памяти, не опасаясь последствий, - всё равно система первичного войскового учёта больше "не потянула"!</a:t>
            </a:r>
            <a:r>
              <a:rPr lang="ru-RU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>
              <a:defRPr/>
            </a:pPr>
            <a:endParaRPr lang="ru-RU" sz="1600" dirty="0"/>
          </a:p>
          <a:p>
            <a:pPr algn="just">
              <a:defRPr/>
            </a:pPr>
            <a:r>
              <a:rPr lang="ru-RU" sz="1600" dirty="0"/>
              <a:t>Разница между объёмами донесений о потерях в/ч и их реальными </a:t>
            </a:r>
            <a:r>
              <a:rPr lang="ru-RU" sz="1600"/>
              <a:t>масштабами </a:t>
            </a:r>
            <a:r>
              <a:rPr lang="ru-RU" sz="1600" smtClean="0"/>
              <a:t>как раз и потребовала </a:t>
            </a:r>
            <a:r>
              <a:rPr lang="ru-RU" sz="1600" dirty="0"/>
              <a:t>выхода Директивы Главного Штаба Сухопутных Войск Советской Армии № </a:t>
            </a:r>
            <a:r>
              <a:rPr lang="ru-RU" sz="1600" dirty="0" err="1"/>
              <a:t>орг</a:t>
            </a:r>
            <a:r>
              <a:rPr lang="ru-RU" sz="1600" dirty="0"/>
              <a:t>/4/751524 от 24 апреля 1946 г. - о так называемом "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подворном опросе</a:t>
            </a:r>
            <a:r>
              <a:rPr lang="ru-RU" sz="1600" dirty="0"/>
              <a:t>" по воинам, не вернувшимся с войны. </a:t>
            </a:r>
            <a:r>
              <a:rPr lang="ru-RU" sz="1600" dirty="0" smtClean="0"/>
              <a:t>На портале "Память народа" (ПН) их </a:t>
            </a:r>
            <a:r>
              <a:rPr lang="ru-RU" sz="1600" dirty="0"/>
              <a:t>назвали </a:t>
            </a:r>
            <a:r>
              <a:rPr lang="ru-RU" sz="1600" dirty="0">
                <a:solidFill>
                  <a:srgbClr val="FFFF00"/>
                </a:solidFill>
              </a:rPr>
              <a:t>уточняющими</a:t>
            </a:r>
            <a:r>
              <a:rPr lang="ru-RU" sz="1600" dirty="0"/>
              <a:t> записями, всего </a:t>
            </a:r>
            <a:r>
              <a:rPr lang="ru-RU" sz="1600" dirty="0" smtClean="0"/>
              <a:t>9.465.009</a:t>
            </a:r>
            <a:r>
              <a:rPr lang="ru-RU" sz="1600" dirty="0"/>
              <a:t>, без повторов (10 %) - </a:t>
            </a:r>
            <a:r>
              <a:rPr lang="ru-RU" sz="1600" dirty="0">
                <a:solidFill>
                  <a:srgbClr val="FFFF00"/>
                </a:solidFill>
              </a:rPr>
              <a:t>8.518.508 </a:t>
            </a:r>
            <a:r>
              <a:rPr lang="ru-RU" sz="1600" dirty="0"/>
              <a:t>уникальных записей. </a:t>
            </a:r>
            <a:r>
              <a:rPr lang="ru-RU" sz="1600" dirty="0" smtClean="0"/>
              <a:t>В дальнейшем официальная комиссия МО РФ эти </a:t>
            </a:r>
            <a:r>
              <a:rPr lang="ru-RU" sz="1600" smtClean="0"/>
              <a:t>данные </a:t>
            </a:r>
            <a:r>
              <a:rPr lang="ru-RU" sz="1600" smtClean="0"/>
              <a:t>своего же ведомства отвергла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03648" y="188913"/>
            <a:ext cx="6264696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Качество учёта потерь л/с в период ВОВ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29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68313" y="764704"/>
            <a:ext cx="8208962" cy="588161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Лечебные учреждения</a:t>
            </a:r>
            <a:r>
              <a:rPr lang="ru-RU" sz="1600" dirty="0"/>
              <a:t> - медсанбаты дивизий и корпусов, фронтовые подвижные полевые и тыловые эвакуационные госпитали, масса штатных эвакоприемников армии и флота, </a:t>
            </a:r>
            <a:r>
              <a:rPr lang="ru-RU" sz="1600" dirty="0" smtClean="0"/>
              <a:t>клиник и </a:t>
            </a:r>
            <a:r>
              <a:rPr lang="ru-RU" sz="1600" dirty="0"/>
              <a:t>оперативных коек Наркомата здравоохранения, отделений медицинских институтов. </a:t>
            </a:r>
          </a:p>
          <a:p>
            <a:pPr algn="just">
              <a:lnSpc>
                <a:spcPct val="90000"/>
              </a:lnSpc>
              <a:defRPr/>
            </a:pPr>
            <a:endParaRPr lang="ru-RU" sz="1600" dirty="0"/>
          </a:p>
          <a:p>
            <a:pPr algn="just">
              <a:lnSpc>
                <a:spcPct val="90000"/>
              </a:lnSpc>
              <a:defRPr/>
            </a:pPr>
            <a:r>
              <a:rPr lang="ru-RU" sz="1600" dirty="0"/>
              <a:t>В ПН умершими в них </a:t>
            </a:r>
            <a:r>
              <a:rPr lang="ru-RU" sz="1600" dirty="0" smtClean="0"/>
              <a:t>поимённо значатся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1.330.135</a:t>
            </a:r>
            <a:r>
              <a:rPr lang="ru-RU" sz="1600" dirty="0"/>
              <a:t> чел. - и в медсанбатах, и в </a:t>
            </a:r>
            <a:r>
              <a:rPr lang="ru-RU" sz="1600" dirty="0" smtClean="0"/>
              <a:t>госпиталях по книгам учёта умерших и погребения. </a:t>
            </a:r>
            <a:endParaRPr lang="ru-RU" sz="1600" dirty="0"/>
          </a:p>
          <a:p>
            <a:pPr algn="just">
              <a:lnSpc>
                <a:spcPct val="90000"/>
              </a:lnSpc>
              <a:defRPr/>
            </a:pPr>
            <a:endParaRPr lang="ru-RU" sz="1600" dirty="0"/>
          </a:p>
          <a:p>
            <a:pPr algn="just">
              <a:lnSpc>
                <a:spcPct val="90000"/>
              </a:lnSpc>
              <a:defRPr/>
            </a:pPr>
            <a:r>
              <a:rPr lang="ru-RU" sz="1600" dirty="0"/>
              <a:t>Официально только в </a:t>
            </a:r>
            <a:r>
              <a:rPr lang="ru-RU" sz="1600" u="sng" dirty="0"/>
              <a:t>госпиталях</a:t>
            </a:r>
            <a:r>
              <a:rPr lang="ru-RU" sz="1600" dirty="0"/>
              <a:t> </a:t>
            </a:r>
            <a:r>
              <a:rPr lang="ru-RU" sz="1600" dirty="0" smtClean="0"/>
              <a:t>(без медсанбатов) численно умерло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1.371.504</a:t>
            </a:r>
            <a:r>
              <a:rPr lang="ru-RU" sz="1600" dirty="0"/>
              <a:t> чел., т.е. в ПН уже не учтено поимённо 41.369 чел. Но, поскольку в ПН </a:t>
            </a:r>
            <a:r>
              <a:rPr lang="ru-RU" sz="1600" dirty="0" smtClean="0"/>
              <a:t>среди 1.330.135 чел. поимённо </a:t>
            </a:r>
            <a:r>
              <a:rPr lang="ru-RU" sz="1600" dirty="0"/>
              <a:t>учтены </a:t>
            </a:r>
            <a:r>
              <a:rPr lang="ru-RU" sz="1600" dirty="0" smtClean="0"/>
              <a:t>потери и в </a:t>
            </a:r>
            <a:r>
              <a:rPr lang="ru-RU" sz="1600" u="sng" dirty="0" smtClean="0"/>
              <a:t>медсанбатах</a:t>
            </a:r>
            <a:r>
              <a:rPr lang="ru-RU" sz="1600" dirty="0"/>
              <a:t>, это означает, что величина недоучёта и в госпиталях, и в медсанбатах ещё выше, нежели 41.369. Ибо в числе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1.371.504</a:t>
            </a:r>
            <a:r>
              <a:rPr lang="ru-RU" sz="1600" dirty="0"/>
              <a:t> числа умерших в медсанбатах нет. </a:t>
            </a:r>
          </a:p>
          <a:p>
            <a:pPr algn="just">
              <a:lnSpc>
                <a:spcPct val="90000"/>
              </a:lnSpc>
              <a:defRPr/>
            </a:pPr>
            <a:endParaRPr lang="ru-RU" sz="1600" dirty="0"/>
          </a:p>
          <a:p>
            <a:pPr algn="just">
              <a:lnSpc>
                <a:spcPct val="90000"/>
              </a:lnSpc>
              <a:defRPr/>
            </a:pPr>
            <a:r>
              <a:rPr lang="ru-RU" sz="1600" dirty="0"/>
              <a:t>Но и это не всё. К настоящему времени сохранены, обработаны и введены в ПН неполные сведения </a:t>
            </a:r>
            <a:r>
              <a:rPr lang="ru-RU" sz="1600" dirty="0" smtClean="0"/>
              <a:t>об умерших всего лишь в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2483</a:t>
            </a:r>
            <a:r>
              <a:rPr lang="ru-RU" sz="1600" dirty="0"/>
              <a:t> </a:t>
            </a:r>
            <a:r>
              <a:rPr lang="ru-RU" sz="1600" dirty="0" smtClean="0"/>
              <a:t>госпиталях </a:t>
            </a:r>
            <a:r>
              <a:rPr lang="ru-RU" sz="1600" dirty="0"/>
              <a:t>или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41 %</a:t>
            </a:r>
            <a:r>
              <a:rPr lang="ru-RU" sz="1600" dirty="0"/>
              <a:t> от общего зафиксированного количества (6076). </a:t>
            </a:r>
            <a:r>
              <a:rPr lang="ru-RU" sz="1600" dirty="0" smtClean="0"/>
              <a:t>У </a:t>
            </a:r>
            <a:r>
              <a:rPr lang="ru-RU" sz="1600" u="sng" dirty="0" smtClean="0"/>
              <a:t>3593 госпиталей </a:t>
            </a:r>
            <a:r>
              <a:rPr lang="ru-RU" sz="1600" u="sng" dirty="0"/>
              <a:t>книги учёта </a:t>
            </a:r>
            <a:r>
              <a:rPr lang="ru-RU" sz="1600" u="sng" dirty="0" smtClean="0"/>
              <a:t>умерших </a:t>
            </a:r>
            <a:r>
              <a:rPr lang="ru-RU" sz="1600" u="sng"/>
              <a:t>в </a:t>
            </a:r>
            <a:r>
              <a:rPr lang="ru-RU" sz="1600" u="sng" smtClean="0"/>
              <a:t>ПН и архиве </a:t>
            </a:r>
            <a:r>
              <a:rPr lang="ru-RU" sz="1600" u="sng" dirty="0" smtClean="0"/>
              <a:t>отсутствуют (59 </a:t>
            </a:r>
            <a:r>
              <a:rPr lang="ru-RU" sz="1600" u="sng" dirty="0"/>
              <a:t>%)</a:t>
            </a:r>
            <a:r>
              <a:rPr lang="ru-RU" sz="1600" dirty="0"/>
              <a:t>. </a:t>
            </a:r>
          </a:p>
          <a:p>
            <a:pPr algn="just">
              <a:lnSpc>
                <a:spcPct val="90000"/>
              </a:lnSpc>
              <a:defRPr/>
            </a:pPr>
            <a:endParaRPr lang="ru-RU" sz="1600" dirty="0"/>
          </a:p>
          <a:p>
            <a:pPr algn="just">
              <a:lnSpc>
                <a:spcPct val="90000"/>
              </a:lnSpc>
              <a:defRPr/>
            </a:pPr>
            <a:r>
              <a:rPr lang="ru-RU" sz="1600" dirty="0"/>
              <a:t>Также в </a:t>
            </a:r>
            <a:r>
              <a:rPr lang="ru-RU" sz="1600"/>
              <a:t>ПН </a:t>
            </a:r>
            <a:r>
              <a:rPr lang="ru-RU" sz="1600" smtClean="0"/>
              <a:t>имеются неполные </a:t>
            </a:r>
            <a:r>
              <a:rPr lang="ru-RU" sz="1600" dirty="0"/>
              <a:t>персональные данные о </a:t>
            </a:r>
            <a:r>
              <a:rPr lang="ru-RU" sz="1600"/>
              <a:t>потерях </a:t>
            </a:r>
            <a:r>
              <a:rPr lang="ru-RU" sz="1600" smtClean="0"/>
              <a:t>поступивших в/с только </a:t>
            </a:r>
            <a:r>
              <a:rPr lang="ru-RU" sz="1600" dirty="0"/>
              <a:t>у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432</a:t>
            </a:r>
            <a:r>
              <a:rPr lang="ru-RU" sz="1600" dirty="0"/>
              <a:t> медсанбатов из 768 (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56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  <a:r>
              <a:rPr lang="ru-RU" sz="1600" dirty="0" smtClean="0"/>
              <a:t>), у </a:t>
            </a:r>
            <a:r>
              <a:rPr lang="ru-RU" sz="1600" u="sng" dirty="0"/>
              <a:t>336 медсанбатов </a:t>
            </a:r>
            <a:r>
              <a:rPr lang="ru-RU" sz="1600" u="sng" dirty="0" smtClean="0"/>
              <a:t>книги учёта умерших в архиве отсутствуют (</a:t>
            </a:r>
            <a:r>
              <a:rPr lang="ru-RU" sz="1600" u="sng" dirty="0"/>
              <a:t>44 %)</a:t>
            </a:r>
            <a:r>
              <a:rPr lang="ru-RU" sz="1600" dirty="0"/>
              <a:t>. </a:t>
            </a:r>
          </a:p>
          <a:p>
            <a:pPr algn="just">
              <a:lnSpc>
                <a:spcPct val="90000"/>
              </a:lnSpc>
              <a:defRPr/>
            </a:pPr>
            <a:endParaRPr lang="ru-RU" sz="1600" dirty="0"/>
          </a:p>
          <a:p>
            <a:pPr algn="just">
              <a:lnSpc>
                <a:spcPct val="90000"/>
              </a:lnSpc>
              <a:defRPr/>
            </a:pPr>
            <a:r>
              <a:rPr lang="ru-RU" sz="1600" dirty="0"/>
              <a:t>Этому в среднем 50-процентному количеству сохранённых документов </a:t>
            </a:r>
            <a:r>
              <a:rPr lang="ru-RU" sz="1600" dirty="0" err="1"/>
              <a:t>леч</a:t>
            </a:r>
            <a:r>
              <a:rPr lang="ru-RU" sz="1600" dirty="0"/>
              <a:t>. учреждений и соответствуют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1.330.135</a:t>
            </a:r>
            <a:r>
              <a:rPr lang="ru-RU" dirty="0"/>
              <a:t> </a:t>
            </a:r>
            <a:r>
              <a:rPr lang="ru-RU" dirty="0" smtClean="0"/>
              <a:t>именных </a:t>
            </a:r>
            <a:r>
              <a:rPr lang="ru-RU" sz="1600" dirty="0" smtClean="0"/>
              <a:t>записей </a:t>
            </a:r>
            <a:r>
              <a:rPr lang="ru-RU" sz="1600" dirty="0"/>
              <a:t>в ПН.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601" y="220663"/>
            <a:ext cx="7272807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Качество учёта потерь л/с в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леч.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учреждениях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11560" y="775497"/>
            <a:ext cx="7848103" cy="553382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2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</a:t>
            </a:r>
            <a:r>
              <a:rPr lang="ru-RU" sz="1600" dirty="0"/>
              <a:t>Даже у тех госпиталей и медсанбатов, чьи книги учёта умерших есть </a:t>
            </a:r>
            <a:r>
              <a:rPr lang="ru-RU" sz="1600"/>
              <a:t>в </a:t>
            </a:r>
            <a:r>
              <a:rPr lang="ru-RU" sz="1600" smtClean="0"/>
              <a:t>ПН (41 % госпиталей и 56 % медсанбатов), </a:t>
            </a:r>
            <a:r>
              <a:rPr lang="ru-RU" sz="1600" dirty="0"/>
              <a:t>периоды их существования </a:t>
            </a:r>
            <a:r>
              <a:rPr lang="ru-RU" sz="1600" b="1" u="sng" dirty="0"/>
              <a:t>не закрыты непрерывным ведением этих книг за все 4 года войны</a:t>
            </a:r>
            <a:r>
              <a:rPr lang="ru-RU" sz="1600" dirty="0"/>
              <a:t>, что означает неизбежные громадные прорехи и в именном, и в численном учёте погибших дополнительно к 41 % и 56 % сохранности документов. </a:t>
            </a:r>
            <a:endParaRPr lang="ru-RU" sz="1600" b="1" dirty="0"/>
          </a:p>
          <a:p>
            <a:pPr algn="just">
              <a:lnSpc>
                <a:spcPct val="130000"/>
              </a:lnSpc>
              <a:defRPr/>
            </a:pPr>
            <a:r>
              <a:rPr lang="ru-RU" sz="1600" dirty="0"/>
              <a:t>Совершенно очевидно, что будь сохранность документов на уровне 100 % по </a:t>
            </a:r>
            <a:r>
              <a:rPr lang="ru-RU" sz="1600" b="1" dirty="0"/>
              <a:t>полным</a:t>
            </a:r>
            <a:r>
              <a:rPr lang="ru-RU" sz="1600" dirty="0"/>
              <a:t> </a:t>
            </a:r>
            <a:r>
              <a:rPr lang="ru-RU" sz="1600" b="1" dirty="0" smtClean="0"/>
              <a:t>периодам существования</a:t>
            </a:r>
            <a:r>
              <a:rPr lang="ru-RU" sz="1600" dirty="0" smtClean="0"/>
              <a:t>, </a:t>
            </a:r>
            <a:r>
              <a:rPr lang="ru-RU" sz="1600" dirty="0"/>
              <a:t>мы получили бы цифру поимённо учтённых потерь </a:t>
            </a:r>
            <a:r>
              <a:rPr lang="ru-RU" sz="1600" dirty="0" smtClean="0"/>
              <a:t>умершими </a:t>
            </a:r>
            <a:r>
              <a:rPr lang="ru-RU" sz="1600" dirty="0"/>
              <a:t>во всех типах лечебных </a:t>
            </a:r>
            <a:r>
              <a:rPr lang="ru-RU" sz="1600" dirty="0" smtClean="0"/>
              <a:t>учреждений, </a:t>
            </a:r>
            <a:r>
              <a:rPr lang="ru-RU" sz="1600" dirty="0"/>
              <a:t>как минимум,</a:t>
            </a:r>
            <a:r>
              <a:rPr lang="ru-RU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1,2 </a:t>
            </a:r>
            <a:r>
              <a:rPr lang="ru-RU" sz="1600" b="1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больше - всего около 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2,5 </a:t>
            </a:r>
            <a:r>
              <a:rPr lang="ru-RU" sz="16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человек</a:t>
            </a:r>
            <a:r>
              <a:rPr lang="ru-RU" sz="1600" dirty="0"/>
              <a:t>. </a:t>
            </a:r>
          </a:p>
          <a:p>
            <a:pPr algn="just">
              <a:lnSpc>
                <a:spcPct val="130000"/>
              </a:lnSpc>
              <a:defRPr/>
            </a:pPr>
            <a:endParaRPr lang="ru-RU" sz="1600" b="1" dirty="0"/>
          </a:p>
          <a:p>
            <a:pPr algn="just">
              <a:lnSpc>
                <a:spcPct val="130000"/>
              </a:lnSpc>
              <a:defRPr/>
            </a:pPr>
            <a:r>
              <a:rPr lang="ru-RU" sz="1600" dirty="0"/>
              <a:t>Где можно надеяться отыскать их имена? В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картотеке учёта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ранбольных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архива военно-медицинских документов среди почти 32,7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учётных карточек воинов</a:t>
            </a:r>
            <a:r>
              <a:rPr lang="ru-RU" sz="1600" dirty="0"/>
              <a:t>, прошедших через лечебные учреждения, а также свыше чем в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27,8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историй болезни</a:t>
            </a:r>
            <a:r>
              <a:rPr lang="ru-RU" sz="1600" dirty="0"/>
              <a:t>. А также, возможно, в приказах по л/с </a:t>
            </a:r>
            <a:r>
              <a:rPr lang="ru-RU" sz="1600"/>
              <a:t>медучреждений</a:t>
            </a:r>
            <a:r>
              <a:rPr lang="ru-RU" sz="1600" smtClean="0"/>
              <a:t>.</a:t>
            </a:r>
            <a:endParaRPr lang="ru-RU" sz="1600" dirty="0">
              <a:solidFill>
                <a:srgbClr val="FFFF99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50823" y="998955"/>
            <a:ext cx="8713665" cy="548457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dirty="0" smtClean="0"/>
              <a:t>Руководящими документами НКО СССР по учёту </a:t>
            </a:r>
            <a:r>
              <a:rPr lang="ru-RU" sz="1600" smtClean="0"/>
              <a:t>в/с </a:t>
            </a:r>
            <a:r>
              <a:rPr lang="ru-RU" sz="1600" smtClean="0"/>
              <a:t>в строю являлись</a:t>
            </a:r>
            <a:r>
              <a:rPr lang="ru-RU" sz="1600" dirty="0" smtClean="0"/>
              <a:t>: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/>
              <a:t> "</a:t>
            </a:r>
            <a:r>
              <a:rPr lang="ru-RU" sz="1600" dirty="0">
                <a:solidFill>
                  <a:srgbClr val="FFFF00"/>
                </a:solidFill>
              </a:rPr>
              <a:t>Наставление по учёту и </a:t>
            </a:r>
            <a:r>
              <a:rPr lang="ru-RU" sz="1600" dirty="0" smtClean="0">
                <a:solidFill>
                  <a:srgbClr val="FFFF00"/>
                </a:solidFill>
              </a:rPr>
              <a:t>отчётности </a:t>
            </a:r>
            <a:r>
              <a:rPr lang="ru-RU" sz="1600" dirty="0">
                <a:solidFill>
                  <a:srgbClr val="FFFF00"/>
                </a:solidFill>
              </a:rPr>
              <a:t>в Красной Армии</a:t>
            </a:r>
            <a:r>
              <a:rPr lang="ru-RU" sz="1600" dirty="0" smtClean="0"/>
              <a:t>" - введено </a:t>
            </a:r>
            <a:r>
              <a:rPr lang="ru-RU" sz="1600" dirty="0"/>
              <a:t>Приказом НКО № 450 от 9 декабря 1940 г., действовало до 4 февраля 1944 г</a:t>
            </a:r>
            <a:r>
              <a:rPr lang="ru-RU" sz="1600" dirty="0" smtClean="0"/>
              <a:t>.; </a:t>
            </a:r>
            <a:endParaRPr lang="ru-RU" sz="1600" dirty="0"/>
          </a:p>
          <a:p>
            <a:pPr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/>
              <a:t> "</a:t>
            </a:r>
            <a:r>
              <a:rPr lang="ru-RU" sz="1600" dirty="0">
                <a:solidFill>
                  <a:srgbClr val="FFFF00"/>
                </a:solidFill>
              </a:rPr>
              <a:t>Наставление по учёту личного состава Красной Армии (в военное время</a:t>
            </a:r>
            <a:r>
              <a:rPr lang="ru-RU" sz="1600" dirty="0"/>
              <a:t>)" </a:t>
            </a:r>
            <a:r>
              <a:rPr lang="ru-RU" sz="1600" dirty="0" smtClean="0"/>
              <a:t>- введено </a:t>
            </a:r>
            <a:r>
              <a:rPr lang="ru-RU" sz="1600" dirty="0"/>
              <a:t>Приказом НКО № 023 от 4 февраля 1944 г.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endParaRPr lang="ru-RU" sz="1600" dirty="0"/>
          </a:p>
          <a:p>
            <a:pPr algn="just">
              <a:spcBef>
                <a:spcPts val="0"/>
              </a:spcBef>
              <a:defRPr/>
            </a:pPr>
            <a:r>
              <a:rPr lang="ru-RU" sz="1600" dirty="0"/>
              <a:t>Особенности обоих Наставлений - учёт </a:t>
            </a:r>
            <a:r>
              <a:rPr lang="ru-RU" sz="1600" dirty="0" smtClean="0"/>
              <a:t>л/с и </a:t>
            </a:r>
            <a:r>
              <a:rPr lang="ru-RU" sz="1600" dirty="0"/>
              <a:t>подсчёт потерь </a:t>
            </a:r>
            <a:r>
              <a:rPr lang="ru-RU" sz="1600" dirty="0" smtClean="0"/>
              <a:t>велись без применения расчётного метода только </a:t>
            </a:r>
            <a:r>
              <a:rPr lang="ru-RU" sz="1600" dirty="0"/>
              <a:t>на основании </a:t>
            </a:r>
            <a:r>
              <a:rPr lang="ru-RU" sz="1600" u="sng" dirty="0" smtClean="0"/>
              <a:t>анализа числовых донесений</a:t>
            </a:r>
            <a:r>
              <a:rPr lang="ru-RU" sz="1600" dirty="0" smtClean="0"/>
              <a:t> </a:t>
            </a:r>
            <a:r>
              <a:rPr lang="ru-RU" sz="1600" dirty="0"/>
              <a:t>нижестоящих подразделений, частей, соединений, </a:t>
            </a:r>
            <a:r>
              <a:rPr lang="ru-RU" sz="1600" dirty="0" smtClean="0"/>
              <a:t>объединений.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условиях стратегических поражений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этот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анализа недостоверен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т.к. донесения от подчинённых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войск не поступают из-за их гибели.</a:t>
            </a:r>
            <a:endParaRPr lang="ru-RU" sz="1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ts val="0"/>
              </a:spcBef>
              <a:defRPr/>
            </a:pPr>
            <a:endParaRPr lang="ru-RU" sz="1600" dirty="0" smtClean="0"/>
          </a:p>
          <a:p>
            <a:pPr algn="just">
              <a:spcBef>
                <a:spcPts val="0"/>
              </a:spcBef>
              <a:defRPr/>
            </a:pPr>
            <a:r>
              <a:rPr lang="ru-RU" sz="1600" dirty="0" smtClean="0"/>
              <a:t>Расчётный </a:t>
            </a:r>
            <a:r>
              <a:rPr lang="ru-RU" sz="1600" dirty="0"/>
              <a:t>метод определения потерь в сопоставлении с данными БЧС и пополнения официально не применялся, поскольку </a:t>
            </a:r>
            <a:r>
              <a:rPr lang="ru-RU" sz="1600" b="1" u="sng" dirty="0">
                <a:solidFill>
                  <a:srgbClr val="FFFF00"/>
                </a:solidFill>
              </a:rPr>
              <a:t>не был предусмотрен Наставлениями</a:t>
            </a:r>
            <a:r>
              <a:rPr lang="ru-RU" sz="1600" dirty="0"/>
              <a:t>. Формально штабисты, не получая снизу донесений, наверх подавали заниженные потери и ничего "не нарушали", ибо представляли по инстанции сведения только по </a:t>
            </a:r>
            <a:r>
              <a:rPr lang="ru-RU" sz="1600" b="1" dirty="0">
                <a:solidFill>
                  <a:srgbClr val="FFFF00"/>
                </a:solidFill>
              </a:rPr>
              <a:t>донесениям сохранившихся войск</a:t>
            </a:r>
            <a:r>
              <a:rPr lang="ru-RU" sz="1600" dirty="0"/>
              <a:t>. Однако, сплошь и рядом </a:t>
            </a:r>
            <a:r>
              <a:rPr lang="ru-RU" sz="1600" u="sng" dirty="0"/>
              <a:t>неофициально</a:t>
            </a:r>
            <a:r>
              <a:rPr lang="ru-RU" sz="1600" dirty="0"/>
              <a:t> использовали </a:t>
            </a:r>
            <a:r>
              <a:rPr lang="ru-RU" sz="1600" dirty="0" smtClean="0"/>
              <a:t>не предусмотренный Наставлениями расчётный </a:t>
            </a:r>
            <a:r>
              <a:rPr lang="ru-RU" sz="1600" dirty="0"/>
              <a:t>метод, сличая заявленные </a:t>
            </a:r>
            <a:r>
              <a:rPr lang="ru-RU" sz="1600" dirty="0" smtClean="0"/>
              <a:t>штабами в/ч численности </a:t>
            </a:r>
            <a:r>
              <a:rPr lang="ru-RU" sz="1600" dirty="0"/>
              <a:t>списочного л/с и его убыли с заявками войск на продовольствие, вооружение, боеприпасы (см. </a:t>
            </a:r>
            <a:r>
              <a:rPr lang="ru-RU" sz="1600" dirty="0" smtClean="0"/>
              <a:t>на слайде 33 пример </a:t>
            </a:r>
            <a:r>
              <a:rPr lang="ru-RU" sz="1600" dirty="0"/>
              <a:t>по 245 </a:t>
            </a:r>
            <a:r>
              <a:rPr lang="ru-RU" sz="1600" dirty="0" err="1" smtClean="0"/>
              <a:t>сд</a:t>
            </a:r>
            <a:r>
              <a:rPr lang="ru-RU" sz="1600" dirty="0" smtClean="0"/>
              <a:t>, на слайде 35 – по Северо-Западному фронту).</a:t>
            </a:r>
            <a:endParaRPr lang="ru-RU" sz="1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71798" y="220578"/>
            <a:ext cx="7272610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появилось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столько неучтённых потерь?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930" name="Rectangle 2"/>
          <p:cNvSpPr>
            <a:spLocks noChangeArrowheads="1"/>
          </p:cNvSpPr>
          <p:nvPr/>
        </p:nvSpPr>
        <p:spPr bwMode="auto">
          <a:xfrm>
            <a:off x="323852" y="760050"/>
            <a:ext cx="8569325" cy="590931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rgbClr val="000000">
                <a:alpha val="99000"/>
              </a:srgbClr>
            </a:outerShdw>
          </a:effectLst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245 </a:t>
            </a:r>
            <a:r>
              <a:rPr lang="ru-RU" sz="1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</a:t>
            </a:r>
            <a:endParaRPr lang="ru-RU" sz="1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450850" algn="ctr">
              <a:defRPr/>
            </a:pPr>
            <a:r>
              <a:rPr lang="ru-RU" sz="1400" dirty="0"/>
              <a:t>(ЦАМО РФ, ф. 221, оп. 1364, д. 1, л. </a:t>
            </a:r>
            <a:r>
              <a:rPr lang="ru-RU" sz="1400" dirty="0" smtClean="0"/>
              <a:t>122, полная цитата) </a:t>
            </a:r>
            <a:endParaRPr lang="ru-RU" sz="1400" dirty="0"/>
          </a:p>
          <a:p>
            <a:pPr indent="450850" algn="ctr">
              <a:defRPr/>
            </a:pP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450850" algn="just">
              <a:defRPr/>
            </a:pPr>
            <a:r>
              <a:rPr lang="ru-RU" sz="1200" dirty="0" smtClean="0"/>
              <a:t>"Поверкой </a:t>
            </a:r>
            <a:r>
              <a:rPr lang="ru-RU" sz="1200" dirty="0"/>
              <a:t>работы 4-го отделения штаба дивизии и тщательного анализа состояния учёта личного состава, комплектования, использования подаваемого пополнения и </a:t>
            </a:r>
            <a:r>
              <a:rPr lang="ru-RU" sz="1200" dirty="0" err="1"/>
              <a:t>боечисленного</a:t>
            </a:r>
            <a:r>
              <a:rPr lang="ru-RU" sz="1200" dirty="0"/>
              <a:t> состава дивизии установлено: </a:t>
            </a:r>
          </a:p>
          <a:p>
            <a:pPr indent="450850">
              <a:defRPr/>
            </a:pPr>
            <a:r>
              <a:rPr lang="ru-RU" sz="1200" dirty="0"/>
              <a:t>а) на 16.10.41 в дивизии состояло - 					6612 чел.; </a:t>
            </a:r>
          </a:p>
          <a:p>
            <a:pPr indent="450850">
              <a:defRPr/>
            </a:pPr>
            <a:r>
              <a:rPr lang="ru-RU" sz="1200" dirty="0"/>
              <a:t>б) за этот период времени дано пополнение - 				1189 чел.; </a:t>
            </a:r>
          </a:p>
          <a:p>
            <a:pPr indent="450850">
              <a:defRPr/>
            </a:pPr>
            <a:r>
              <a:rPr lang="ru-RU" sz="1200" dirty="0"/>
              <a:t>в) прибыла рота ФОК в составе - 					157 чел.; </a:t>
            </a:r>
          </a:p>
          <a:p>
            <a:pPr indent="450850">
              <a:defRPr/>
            </a:pPr>
            <a:r>
              <a:rPr lang="ru-RU" sz="1200" dirty="0"/>
              <a:t>г) на 01.11.41 должно состоять в частях дивизии - 				7058 чел.; </a:t>
            </a:r>
          </a:p>
          <a:p>
            <a:pPr indent="450850">
              <a:defRPr/>
            </a:pPr>
            <a:r>
              <a:rPr lang="ru-RU" sz="1200" dirty="0" err="1"/>
              <a:t>д</a:t>
            </a:r>
            <a:r>
              <a:rPr lang="ru-RU" sz="1200" dirty="0"/>
              <a:t>) на 01.11.41 фактически состоит - 					5318 чел. </a:t>
            </a:r>
          </a:p>
          <a:p>
            <a:pPr indent="450850">
              <a:defRPr/>
            </a:pPr>
            <a:r>
              <a:rPr lang="ru-RU" sz="1200" dirty="0"/>
              <a:t>е) недостаёт за время с 16.10. по 01.11.41 - </a:t>
            </a:r>
          </a:p>
          <a:p>
            <a:pPr indent="450850">
              <a:defRPr/>
            </a:pPr>
            <a:r>
              <a:rPr lang="ru-RU" sz="1200" dirty="0"/>
              <a:t>    по сведениям о </a:t>
            </a:r>
            <a:r>
              <a:rPr lang="ru-RU" sz="1200" dirty="0" err="1"/>
              <a:t>боечисленном</a:t>
            </a:r>
            <a:r>
              <a:rPr lang="ru-RU" sz="1200" dirty="0"/>
              <a:t> составе - 				</a:t>
            </a:r>
            <a:r>
              <a:rPr lang="ru-RU" sz="1200" b="1" dirty="0">
                <a:solidFill>
                  <a:srgbClr val="FFFF00"/>
                </a:solidFill>
              </a:rPr>
              <a:t>2640</a:t>
            </a:r>
            <a:r>
              <a:rPr lang="ru-RU" sz="1200" dirty="0"/>
              <a:t> чел. </a:t>
            </a:r>
          </a:p>
          <a:p>
            <a:pPr indent="450850">
              <a:defRPr/>
            </a:pPr>
            <a:r>
              <a:rPr lang="ru-RU" sz="1200" dirty="0"/>
              <a:t>ж) фактическая же поверка убыли за этот период времени - 			</a:t>
            </a:r>
            <a:r>
              <a:rPr lang="ru-RU" sz="1200" b="1" dirty="0">
                <a:solidFill>
                  <a:srgbClr val="FFFF00"/>
                </a:solidFill>
              </a:rPr>
              <a:t>3400</a:t>
            </a:r>
            <a:r>
              <a:rPr lang="ru-RU" sz="1200" dirty="0"/>
              <a:t> чел., </a:t>
            </a:r>
          </a:p>
          <a:p>
            <a:pPr indent="450850">
              <a:defRPr/>
            </a:pPr>
            <a:r>
              <a:rPr lang="ru-RU" sz="1200" dirty="0"/>
              <a:t>    т. е. с превышением на </a:t>
            </a:r>
            <a:r>
              <a:rPr lang="ru-RU" sz="1200" b="1" dirty="0">
                <a:solidFill>
                  <a:srgbClr val="FFFF00"/>
                </a:solidFill>
              </a:rPr>
              <a:t>760</a:t>
            </a:r>
            <a:r>
              <a:rPr lang="ru-RU" sz="1200" dirty="0"/>
              <a:t> чел. против учётных данных на 01.11.41. </a:t>
            </a:r>
          </a:p>
          <a:p>
            <a:pPr indent="450850" algn="just">
              <a:defRPr/>
            </a:pPr>
            <a:r>
              <a:rPr lang="ru-RU" sz="1200" dirty="0"/>
              <a:t>Это обстоятельство объясняется отсутствием точного учёта потерь в частях дивизии и в 4-м отделении штаба дивизии. Безобразным фактором следует отметить громадную цифру пропавших без вести (</a:t>
            </a:r>
            <a:r>
              <a:rPr lang="ru-RU" sz="1200" b="1" dirty="0">
                <a:solidFill>
                  <a:srgbClr val="FFFF00"/>
                </a:solidFill>
              </a:rPr>
              <a:t>1667 чел. от 3400 чел</a:t>
            </a:r>
            <a:r>
              <a:rPr lang="ru-RU" sz="1200" dirty="0"/>
              <a:t>.). </a:t>
            </a:r>
          </a:p>
          <a:p>
            <a:pPr indent="450850" algn="just">
              <a:defRPr/>
            </a:pPr>
            <a:r>
              <a:rPr lang="ru-RU" sz="1200" dirty="0"/>
              <a:t>Наличие такого количества без вести пропавших за 16 дней операции объясняется отсутствием учёта людей в подразделениях, незнанием куда девались люди с поля боя. Несомненно одно, что в эту категорию людей входят: неучтённые раненые и убитые, оставленные на поле боя, ушедшие с поля боя, оказавшиеся в других частях и соединениях в результате боя, сдавшиеся в плен врагу. </a:t>
            </a:r>
          </a:p>
          <a:p>
            <a:pPr indent="450850" algn="just">
              <a:defRPr/>
            </a:pPr>
            <a:r>
              <a:rPr lang="ru-RU" sz="1200" dirty="0"/>
              <a:t>Приём, обработка и подача в части маршевого пополнения протекает явно неудовлетворительно. </a:t>
            </a:r>
            <a:r>
              <a:rPr lang="ru-RU" sz="1200" b="1" dirty="0">
                <a:solidFill>
                  <a:srgbClr val="FFFF00"/>
                </a:solidFill>
              </a:rPr>
              <a:t>Прибывающее пополнение, как правило. не изучается и бросается в бой сразу с момента прибытия… </a:t>
            </a:r>
            <a:r>
              <a:rPr lang="ru-RU" sz="1200" dirty="0"/>
              <a:t>Комплектование подразделений происходит компактными маршевыми командами путём накладки их на комплектующиеся части и подразделения без учёта степени боевой подготовленности, национального признака и политико-морального состояния. </a:t>
            </a:r>
            <a:r>
              <a:rPr lang="ru-RU" sz="1200" b="1" dirty="0">
                <a:solidFill>
                  <a:srgbClr val="FFFF00"/>
                </a:solidFill>
              </a:rPr>
              <a:t>Все эти признаки на первых порах делают влитое пополнение неустойчивым и неподготовленным к ведению боя. Такой пример имел место в отношении 1000 воинов-сибиряков, брошенных в бой без предварительной подготовки и изучения...</a:t>
            </a:r>
            <a:r>
              <a:rPr lang="ru-RU" sz="1200" dirty="0"/>
              <a:t>".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55576" y="169476"/>
            <a:ext cx="7560840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Справка-доклад о результатах поверки частей и соединений 34 армии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вопросам организации, комплектования и учёта личного состава</a:t>
            </a:r>
            <a:r>
              <a:rPr lang="ru-RU" sz="1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23530" y="1124744"/>
            <a:ext cx="8425182" cy="55707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endParaRPr lang="ru-RU" sz="1600" smtClean="0"/>
          </a:p>
          <a:p>
            <a:pPr algn="just">
              <a:spcBef>
                <a:spcPts val="0"/>
              </a:spcBef>
              <a:defRPr/>
            </a:pPr>
            <a:r>
              <a:rPr lang="ru-RU" sz="1600" smtClean="0"/>
              <a:t>Правильным </a:t>
            </a:r>
            <a:r>
              <a:rPr lang="ru-RU" sz="1600" dirty="0" smtClean="0"/>
              <a:t>способом является </a:t>
            </a:r>
            <a:r>
              <a:rPr lang="ru-RU" sz="1600" b="1" u="sng" dirty="0" smtClean="0">
                <a:solidFill>
                  <a:srgbClr val="FFFF00"/>
                </a:solidFill>
              </a:rPr>
              <a:t>непрерывное </a:t>
            </a:r>
            <a:r>
              <a:rPr lang="ru-RU" sz="1600" b="1" u="sng" dirty="0">
                <a:solidFill>
                  <a:srgbClr val="FFFF00"/>
                </a:solidFill>
              </a:rPr>
              <a:t>сопоставление</a:t>
            </a:r>
            <a:r>
              <a:rPr lang="ru-RU" sz="1600" dirty="0"/>
              <a:t> сведений боевого и численного состава (БЧС) войск, данных о пополнении, поступившем в войска, </a:t>
            </a:r>
            <a:r>
              <a:rPr lang="ru-RU" sz="1600" dirty="0" smtClean="0"/>
              <a:t>и соответствующих цифровых и поимённых </a:t>
            </a:r>
            <a:r>
              <a:rPr lang="ru-RU" sz="1600" dirty="0"/>
              <a:t>данных о потерях </a:t>
            </a:r>
            <a:r>
              <a:rPr lang="ru-RU" sz="1600" b="1" u="sng" dirty="0">
                <a:solidFill>
                  <a:srgbClr val="FFFF00"/>
                </a:solidFill>
              </a:rPr>
              <a:t>за определённый </a:t>
            </a:r>
            <a:r>
              <a:rPr lang="ru-RU" sz="1600" b="1" u="sng" dirty="0" smtClean="0">
                <a:solidFill>
                  <a:srgbClr val="FFFF00"/>
                </a:solidFill>
              </a:rPr>
              <a:t>период</a:t>
            </a:r>
            <a:r>
              <a:rPr lang="ru-RU" sz="1600" dirty="0" smtClean="0"/>
              <a:t> по следующей схеме: </a:t>
            </a:r>
            <a:endParaRPr lang="ru-RU" sz="16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1600" dirty="0"/>
              <a:t>Н</a:t>
            </a:r>
            <a:r>
              <a:rPr lang="ru-RU" sz="1600" dirty="0" smtClean="0"/>
              <a:t>а </a:t>
            </a:r>
            <a:r>
              <a:rPr lang="ru-RU" sz="1600" dirty="0"/>
              <a:t>1 января 1942 г. соединение имело - 			8000 чел. </a:t>
            </a:r>
          </a:p>
          <a:p>
            <a:pPr>
              <a:defRPr/>
            </a:pPr>
            <a:r>
              <a:rPr lang="ru-RU" sz="1600" dirty="0"/>
              <a:t>Пополнение за месяц - 					2000 чел. </a:t>
            </a:r>
          </a:p>
          <a:p>
            <a:pPr>
              <a:defRPr/>
            </a:pPr>
            <a:r>
              <a:rPr lang="ru-RU" sz="1600" dirty="0"/>
              <a:t>На 1 февраля 1942 г. соединение имело - 			4000 чел. </a:t>
            </a:r>
          </a:p>
          <a:p>
            <a:pPr>
              <a:defRPr/>
            </a:pPr>
            <a:r>
              <a:rPr lang="ru-RU" sz="1600" dirty="0"/>
              <a:t>Расчётные потери: (8000 + 2000) - 4000 = 		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6000</a:t>
            </a:r>
            <a:r>
              <a:rPr lang="ru-RU" sz="1600" dirty="0"/>
              <a:t> чел. </a:t>
            </a:r>
          </a:p>
          <a:p>
            <a:pPr>
              <a:defRPr/>
            </a:pPr>
            <a:r>
              <a:rPr lang="ru-RU" sz="1600"/>
              <a:t>Отчётные </a:t>
            </a:r>
            <a:r>
              <a:rPr lang="ru-RU" sz="1600" smtClean="0"/>
              <a:t>заниженные потери </a:t>
            </a:r>
            <a:r>
              <a:rPr lang="ru-RU" sz="1600" dirty="0"/>
              <a:t>войск</a:t>
            </a:r>
            <a:r>
              <a:rPr lang="ru-RU" sz="1600"/>
              <a:t>, </a:t>
            </a:r>
            <a:endParaRPr lang="ru-RU" sz="1600" smtClean="0"/>
          </a:p>
          <a:p>
            <a:pPr>
              <a:defRPr/>
            </a:pPr>
            <a:r>
              <a:rPr lang="ru-RU" sz="1600" smtClean="0"/>
              <a:t>как </a:t>
            </a:r>
            <a:r>
              <a:rPr lang="ru-RU" sz="1600" dirty="0"/>
              <a:t>правило, не свыше -	</a:t>
            </a:r>
            <a:r>
              <a:rPr lang="ru-RU" sz="1600"/>
              <a:t>	</a:t>
            </a:r>
            <a:r>
              <a:rPr lang="ru-RU" sz="1600" smtClean="0"/>
              <a:t>			4000 </a:t>
            </a:r>
            <a:r>
              <a:rPr lang="ru-RU" sz="1600" dirty="0"/>
              <a:t>чел</a:t>
            </a:r>
            <a:r>
              <a:rPr lang="ru-RU" sz="1600"/>
              <a:t>. </a:t>
            </a:r>
            <a:endParaRPr lang="ru-RU" sz="1600" smtClean="0"/>
          </a:p>
          <a:p>
            <a:pPr>
              <a:defRPr/>
            </a:pPr>
            <a:endParaRPr lang="ru-RU" sz="1600" smtClean="0"/>
          </a:p>
          <a:p>
            <a:pPr algn="just">
              <a:defRPr/>
            </a:pPr>
            <a:r>
              <a:rPr lang="ru-RU" sz="1600" smtClean="0"/>
              <a:t>Однако, официальной комиссией МО РФ при подсчёте потерь ВС СССР в 1941-1945 гг. простой и эффективный способ сопоставления данных о БЧС и пополнении с цифровыми и именными данными о потерях частей, соединений, армий и фронтов </a:t>
            </a:r>
            <a:r>
              <a:rPr lang="ru-RU" sz="1600" b="1" u="sng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был использован глобально</a:t>
            </a:r>
            <a:r>
              <a:rPr lang="ru-RU" sz="1600" smtClean="0"/>
              <a:t> для расчётов потерь по периодам, операциям, формированиям, Вооружённым Силам в целом. Поэтому произошло тотальное занижение потерь л/с более чем в 2 раза. Примеры по Северо-Западному фронту </a:t>
            </a:r>
            <a:r>
              <a:rPr lang="ru-RU" sz="1600" smtClean="0"/>
              <a:t>далее </a:t>
            </a:r>
            <a:r>
              <a:rPr lang="ru-RU" sz="1600" smtClean="0"/>
              <a:t>даны на </a:t>
            </a:r>
            <a:r>
              <a:rPr lang="ru-RU" sz="1600" smtClean="0"/>
              <a:t>слайде 35 и в целом по ВС СССР на слайде 36. 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03846" y="188913"/>
            <a:ext cx="6336506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Правильный способ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определения потерь </a:t>
            </a:r>
            <a:endParaRPr lang="ru-RU" sz="2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личного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состава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военнослужащих</a:t>
            </a:r>
            <a:r>
              <a:rPr lang="ru-RU" sz="2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51520" y="1124744"/>
            <a:ext cx="8569076" cy="243143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Потери 22.06.-09.07.41: официально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87.208</a:t>
            </a:r>
            <a:r>
              <a:rPr lang="ru-RU" sz="1600" dirty="0"/>
              <a:t> чел. ("Книга потерь"), реально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260.298</a:t>
            </a:r>
            <a:r>
              <a:rPr lang="ru-RU" sz="1600" dirty="0"/>
              <a:t> чел.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Потери 22.06.-31.07.41: официально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57.207</a:t>
            </a:r>
            <a:r>
              <a:rPr lang="ru-RU" sz="1600" dirty="0"/>
              <a:t> чел. (документ ЦАМО РФ), реально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377.469</a:t>
            </a:r>
            <a:r>
              <a:rPr lang="ru-RU" sz="1600" dirty="0"/>
              <a:t> чел.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 smtClean="0"/>
              <a:t>Потери 22.06.-31.12.41: </a:t>
            </a:r>
            <a:r>
              <a:rPr lang="ru-RU" sz="1600" dirty="0"/>
              <a:t>официально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270.087 </a:t>
            </a:r>
            <a:r>
              <a:rPr lang="ru-RU" sz="1600" dirty="0"/>
              <a:t>("Книга потерь"), реально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650.743</a:t>
            </a:r>
            <a:r>
              <a:rPr lang="ru-RU" sz="1600" dirty="0"/>
              <a:t> чел.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Пополнение 22.06.-31.12.41: официально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111.917</a:t>
            </a:r>
            <a:r>
              <a:rPr lang="ru-RU" sz="1600" b="1" dirty="0"/>
              <a:t> </a:t>
            </a:r>
            <a:r>
              <a:rPr lang="ru-RU" sz="1600" dirty="0"/>
              <a:t>чел., реально -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341.239</a:t>
            </a:r>
            <a:r>
              <a:rPr lang="ru-RU" sz="1600" dirty="0"/>
              <a:t> чел. </a:t>
            </a:r>
            <a:r>
              <a:rPr lang="ru-RU" sz="1600" dirty="0" smtClean="0"/>
              <a:t>(</a:t>
            </a:r>
            <a:r>
              <a:rPr lang="ru-RU" sz="1600" smtClean="0"/>
              <a:t>все </a:t>
            </a:r>
            <a:r>
              <a:rPr lang="ru-RU" sz="1600" smtClean="0"/>
              <a:t>реальные цифры </a:t>
            </a:r>
            <a:r>
              <a:rPr lang="ru-RU" sz="1600" dirty="0" smtClean="0"/>
              <a:t>из "Умылись кровью?", М.: 2012, с. 438).</a:t>
            </a:r>
            <a:endParaRPr lang="ru-RU" sz="1600" dirty="0"/>
          </a:p>
        </p:txBody>
      </p:sp>
      <p:pic>
        <p:nvPicPr>
          <p:cNvPr id="50179" name="Picture 16" descr="Таблица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82089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99592" y="332656"/>
            <a:ext cx="7128594" cy="6463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Сравнение 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реальных потерь л/с Северо-Западного фронта с официальными данными 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11" idx="3"/>
          </p:cNvCxnSpPr>
          <p:nvPr/>
        </p:nvCxnSpPr>
        <p:spPr>
          <a:xfrm flipV="1">
            <a:off x="7431310" y="5877273"/>
            <a:ext cx="597074" cy="45730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Прямоугольник 10"/>
          <p:cNvSpPr/>
          <p:nvPr/>
        </p:nvSpPr>
        <p:spPr>
          <a:xfrm>
            <a:off x="467544" y="6165304"/>
            <a:ext cx="6963766" cy="338554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600" b="1" dirty="0" smtClean="0"/>
              <a:t>Занижение потерь по </a:t>
            </a:r>
            <a:r>
              <a:rPr lang="ru-RU" sz="1600" b="1" smtClean="0"/>
              <a:t>СЗФ </a:t>
            </a:r>
            <a:r>
              <a:rPr lang="ru-RU" sz="1600" b="1" smtClean="0"/>
              <a:t>за полгода войны - </a:t>
            </a:r>
            <a:r>
              <a:rPr lang="ru-RU" sz="1600" b="1" dirty="0" smtClean="0"/>
              <a:t>в 2,4 раза</a:t>
            </a:r>
            <a:endParaRPr lang="ru-RU" sz="1600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table_2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59830" y="116632"/>
            <a:ext cx="6696546" cy="6463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безвозвратных потерь военнослужащих 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 СССР по 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сведениям 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1 марта 2012 г.</a:t>
            </a: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300192" y="6093296"/>
            <a:ext cx="792088" cy="36004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6881" y="6402814"/>
            <a:ext cx="8587607" cy="338554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600" b="1" smtClean="0"/>
              <a:t>Занижение официальных потерь ВС СССР </a:t>
            </a:r>
            <a:r>
              <a:rPr lang="ru-RU" sz="1600" b="1" smtClean="0"/>
              <a:t>- </a:t>
            </a:r>
            <a:r>
              <a:rPr lang="ru-RU" sz="1600" b="1" smtClean="0"/>
              <a:t>в 2,24 </a:t>
            </a:r>
            <a:r>
              <a:rPr lang="ru-RU" sz="1600" b="1" smtClean="0"/>
              <a:t>раза за 1941-45 гг.</a:t>
            </a:r>
            <a:endParaRPr lang="ru-RU" sz="16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36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3852" y="981077"/>
            <a:ext cx="8569325" cy="193899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Общее число участников </a:t>
            </a:r>
            <a:r>
              <a:rPr lang="ru-RU" sz="1600" dirty="0" smtClean="0"/>
              <a:t>войны выявлено до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40,7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 </a:t>
            </a:r>
            <a:r>
              <a:rPr lang="ru-RU" sz="1600" dirty="0"/>
              <a:t>чел.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Учтено в Книгах Памяти России, Украины, Белоруссии, в статистике других стран не вернувшимися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16.946.478</a:t>
            </a:r>
            <a:r>
              <a:rPr lang="ru-RU" sz="1600" dirty="0"/>
              <a:t> чел.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Средняя доля недоучёта </a:t>
            </a:r>
            <a:r>
              <a:rPr lang="ru-RU" sz="1600" dirty="0" smtClean="0"/>
              <a:t>в КП – </a:t>
            </a:r>
            <a:r>
              <a:rPr lang="ru-RU" sz="1600" dirty="0"/>
              <a:t>более 15 % (в Архангельской области более 23 %), или </a:t>
            </a:r>
            <a:r>
              <a:rPr lang="ru-RU" sz="1600" dirty="0" smtClean="0"/>
              <a:t>минимум 2.541.972 </a:t>
            </a:r>
            <a:r>
              <a:rPr lang="ru-RU" sz="1600" dirty="0"/>
              <a:t>чел.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Всего утрачено 16.946.478 + 2.541.972 =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19.488.450</a:t>
            </a:r>
            <a:r>
              <a:rPr lang="ru-RU" sz="1600" dirty="0"/>
              <a:t> чел.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75854" y="292100"/>
            <a:ext cx="6048474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Данные Книг Памяти регионов и стран</a:t>
            </a: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395288" y="4144963"/>
            <a:ext cx="8424862" cy="2062103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На 22.06.1941 в СССР численность населения без ВС СССР составляла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199.920.100</a:t>
            </a:r>
            <a:r>
              <a:rPr lang="ru-RU" sz="1600" dirty="0"/>
              <a:t> чел. (сведения Госплана СССР).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Численность ВС СССР (НКО, НКВМФ, НКВД</a:t>
            </a:r>
            <a:r>
              <a:rPr lang="ru-RU" sz="1600"/>
              <a:t>, </a:t>
            </a:r>
            <a:r>
              <a:rPr lang="ru-RU" sz="1600" smtClean="0"/>
              <a:t>военизированные </a:t>
            </a:r>
            <a:r>
              <a:rPr lang="ru-RU" sz="1600" dirty="0"/>
              <a:t>формирования других наркоматов) –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5.082.305</a:t>
            </a:r>
            <a:r>
              <a:rPr lang="ru-RU" sz="1600" dirty="0"/>
              <a:t> чел. </a:t>
            </a:r>
            <a:r>
              <a:rPr lang="ru-RU" sz="1600" dirty="0" smtClean="0"/>
              <a:t>(архивные сведения </a:t>
            </a:r>
            <a:r>
              <a:rPr lang="ru-RU" sz="1600" dirty="0"/>
              <a:t>бывшего начальника ГШ ВС СССР М.В. Захарова).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Общая численность граждан СССР к 22.06.1941 –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205.002.405</a:t>
            </a:r>
            <a:r>
              <a:rPr lang="ru-RU" sz="1600" dirty="0"/>
              <a:t> чел</a:t>
            </a:r>
            <a:r>
              <a:rPr lang="ru-RU" sz="1600" dirty="0" smtClean="0"/>
              <a:t>. См. </a:t>
            </a:r>
            <a:r>
              <a:rPr lang="ru-RU" sz="1600" smtClean="0"/>
              <a:t>далее </a:t>
            </a:r>
            <a:r>
              <a:rPr lang="ru-RU" sz="1600" smtClean="0"/>
              <a:t>слайды 38 и 39 </a:t>
            </a:r>
            <a:r>
              <a:rPr lang="ru-RU" sz="1600" dirty="0" smtClean="0"/>
              <a:t>с данными Госплана и других источников.</a:t>
            </a:r>
            <a:endParaRPr lang="ru-RU" sz="16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47664" y="3429000"/>
            <a:ext cx="6120680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Данные Госплана СССР и ГШ ВС СССР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37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D:\DOC\ЦАМО и прочее\000\OPIT\===Он вчера не вернулся из боя\=Он вчера не вернулся из боя=\====Итог - Госдума 14.02.17\===Расчёт убыли населения СССР в период с 22.06.41 по 01.07.45_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00800" cy="5586393"/>
          </a:xfrm>
          <a:prstGeom prst="rect">
            <a:avLst/>
          </a:prstGeom>
          <a:noFill/>
          <a:effectLst>
            <a:outerShdw blurRad="101600" dist="127000" dir="2400000" algn="ctr" rotWithShape="0">
              <a:srgbClr val="000000">
                <a:alpha val="9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3568" y="292100"/>
            <a:ext cx="7704856" cy="38472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9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же Советский Союз утратил своих граждан?</a:t>
            </a:r>
            <a:endParaRPr lang="ru-RU" sz="19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9026" y="6433591"/>
            <a:ext cx="1109599" cy="307777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400" smtClean="0"/>
              <a:t>См. далее</a:t>
            </a:r>
            <a:endParaRPr lang="ru-RU" sz="1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88913"/>
            <a:ext cx="8064896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Инфоцентры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архивы для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розыска судеб воинов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604448" y="116632"/>
            <a:ext cx="432048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1312307"/>
            <a:ext cx="8280920" cy="47089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b="1" dirty="0" smtClean="0"/>
              <a:t>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smtClean="0"/>
              <a:t> </a:t>
            </a:r>
            <a:r>
              <a:rPr lang="ru-RU" b="1" smtClean="0">
                <a:solidFill>
                  <a:srgbClr val="FCF600"/>
                </a:solidFill>
              </a:rPr>
              <a:t>Главный </a:t>
            </a:r>
            <a:r>
              <a:rPr lang="ru-RU" b="1" dirty="0" smtClean="0">
                <a:solidFill>
                  <a:srgbClr val="FCF600"/>
                </a:solidFill>
              </a:rPr>
              <a:t>информационный центр МВД РФ (ГИЦ МВД РФ)</a:t>
            </a:r>
            <a:r>
              <a:rPr lang="ru-RU" dirty="0" smtClean="0"/>
              <a:t>: 117418, г. Москва, ул. </a:t>
            </a:r>
            <a:r>
              <a:rPr lang="ru-RU" dirty="0" err="1" smtClean="0"/>
              <a:t>Новочеремушкинская</a:t>
            </a:r>
            <a:r>
              <a:rPr lang="ru-RU" dirty="0" smtClean="0"/>
              <a:t>, 67.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1200" dirty="0" smtClean="0"/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CF600"/>
                </a:solidFill>
              </a:rPr>
              <a:t>Информационные центры УВД регионов </a:t>
            </a:r>
            <a:r>
              <a:rPr lang="ru-RU" b="1" dirty="0" smtClean="0"/>
              <a:t>- </a:t>
            </a:r>
            <a:r>
              <a:rPr lang="ru-RU" dirty="0" smtClean="0"/>
              <a:t>по месту довоенного жительства или рождения воинов.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smtClean="0">
                <a:solidFill>
                  <a:srgbClr val="FCF600"/>
                </a:solidFill>
              </a:rPr>
              <a:t>Региональные </a:t>
            </a:r>
            <a:r>
              <a:rPr lang="ru-RU" b="1" smtClean="0">
                <a:solidFill>
                  <a:srgbClr val="FCF600"/>
                </a:solidFill>
              </a:rPr>
              <a:t>управления </a:t>
            </a:r>
            <a:r>
              <a:rPr lang="ru-RU" b="1" dirty="0" smtClean="0">
                <a:solidFill>
                  <a:srgbClr val="FCF600"/>
                </a:solidFill>
              </a:rPr>
              <a:t>ФСБ </a:t>
            </a:r>
            <a:r>
              <a:rPr lang="ru-RU" b="1" dirty="0" smtClean="0"/>
              <a:t>- </a:t>
            </a:r>
            <a:r>
              <a:rPr lang="ru-RU" dirty="0" smtClean="0"/>
              <a:t>по месту довоенного жительства или рождения воинов.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smtClean="0"/>
              <a:t> </a:t>
            </a:r>
            <a:r>
              <a:rPr lang="ru-RU" b="1" dirty="0" smtClean="0">
                <a:solidFill>
                  <a:srgbClr val="FCF600"/>
                </a:solidFill>
              </a:rPr>
              <a:t>Региональные государственные архивы, в т.ч. новейшей истории или социально-политической истории </a:t>
            </a:r>
            <a:r>
              <a:rPr lang="ru-RU" b="1" dirty="0" smtClean="0"/>
              <a:t>- </a:t>
            </a:r>
            <a:r>
              <a:rPr lang="ru-RU" dirty="0" smtClean="0"/>
              <a:t>по месту действия партизанских отрядов на их </a:t>
            </a:r>
            <a:r>
              <a:rPr lang="ru-RU" smtClean="0"/>
              <a:t>территории</a:t>
            </a:r>
            <a:r>
              <a:rPr lang="ru-RU" smtClean="0"/>
              <a:t>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mtClean="0"/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smtClean="0"/>
              <a:t> </a:t>
            </a:r>
            <a:r>
              <a:rPr lang="ru-RU" b="1" smtClean="0">
                <a:solidFill>
                  <a:srgbClr val="FCF600"/>
                </a:solidFill>
              </a:rPr>
              <a:t>Международная Служба Розыска Красного Креста</a:t>
            </a:r>
            <a:r>
              <a:rPr lang="ru-RU" b="1" smtClean="0"/>
              <a:t>: </a:t>
            </a:r>
            <a:r>
              <a:rPr lang="ru-RU" smtClean="0"/>
              <a:t>Гроссе Аллее 5-9, 34444 Арользен, Германия (</a:t>
            </a:r>
            <a:r>
              <a:rPr lang="en-US" smtClean="0"/>
              <a:t>Grosse Allee 5-9, 34444 AROLSEN, Bundesrepublik </a:t>
            </a:r>
            <a:r>
              <a:rPr lang="en-US" smtClean="0"/>
              <a:t>Deutschland</a:t>
            </a:r>
            <a:r>
              <a:rPr lang="ru-RU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:\DOC\ЦАМО и прочее\000\OPIT\===Он вчера не вернулся из боя\=Он вчера не вернулся из боя=\====Итог - Госдума 14.02.17\===Расчёт убыли населения СССР в период с 22.06.41 по 01.07.45_0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75169"/>
            <a:ext cx="7272858" cy="5274111"/>
          </a:xfrm>
          <a:prstGeom prst="rect">
            <a:avLst/>
          </a:prstGeom>
          <a:noFill/>
          <a:effectLst>
            <a:outerShdw blurRad="114300" dist="127000" dir="2400000" algn="ctr" rotWithShape="0">
              <a:srgbClr val="000000">
                <a:alpha val="9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3928" y="306896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*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970766"/>
            <a:ext cx="5968301" cy="338554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600" b="1" smtClean="0">
                <a:solidFill>
                  <a:srgbClr val="FF0000"/>
                </a:solidFill>
              </a:rPr>
              <a:t>*</a:t>
            </a:r>
            <a:r>
              <a:rPr lang="ru-RU" sz="1200" smtClean="0"/>
              <a:t> - принята численность по состоянию информации на 1 марта 2012 г. </a:t>
            </a:r>
            <a:endParaRPr lang="ru-RU" sz="120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07340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/>
              <a:t>продолжение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>
            <a:off x="467544" y="908720"/>
            <a:ext cx="8136904" cy="4924425"/>
          </a:xfrm>
          <a:prstGeom prst="rect">
            <a:avLst/>
          </a:prstGeom>
          <a:effectLst>
            <a:outerShdw blurRad="50800" dist="127000" dir="2400000" algn="ctr" rotWithShape="0">
              <a:srgbClr val="000000">
                <a:alpha val="9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r>
              <a:rPr lang="ru-RU" sz="2400" dirty="0" smtClean="0"/>
              <a:t>Из общей убыли населения СССР (52.812.657 ч.) убыль от действия факторов войны (</a:t>
            </a:r>
            <a:r>
              <a:rPr lang="ru-RU" sz="2400" dirty="0" err="1" smtClean="0"/>
              <a:t>пп</a:t>
            </a:r>
            <a:r>
              <a:rPr lang="ru-RU" sz="2400" dirty="0" smtClean="0"/>
              <a:t>. 14-а + 14-в) за вычетом "естественной" смертности (п. 14-б) за 1941-1945 гг. составила: </a:t>
            </a:r>
          </a:p>
          <a:p>
            <a:pPr algn="ctr">
              <a:defRPr/>
            </a:pPr>
            <a:endParaRPr lang="ru-RU" b="1" dirty="0" smtClean="0"/>
          </a:p>
          <a:p>
            <a:pPr algn="ctr">
              <a:defRPr/>
            </a:pPr>
            <a:r>
              <a:rPr lang="ru-RU" sz="3600" dirty="0" smtClean="0"/>
              <a:t>52.812.657 – 10.833.240 = </a:t>
            </a:r>
          </a:p>
          <a:p>
            <a:pPr algn="ctr">
              <a:defRPr/>
            </a:pP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41.979.417</a:t>
            </a:r>
            <a:r>
              <a:rPr lang="ru-RU" sz="3600" dirty="0" smtClean="0"/>
              <a:t> чел.</a:t>
            </a:r>
          </a:p>
          <a:p>
            <a:pPr algn="ctr">
              <a:defRPr/>
            </a:pPr>
            <a:r>
              <a:rPr lang="ru-RU" sz="2800" dirty="0" smtClean="0"/>
              <a:t>(военнослужащих и гражданских лиц)</a:t>
            </a:r>
          </a:p>
          <a:p>
            <a:pPr algn="ctr">
              <a:defRPr/>
            </a:pPr>
            <a:endParaRPr lang="ru-RU" sz="28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251520" y="836712"/>
            <a:ext cx="8640960" cy="5632311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8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200" dirty="0" smtClean="0"/>
              <a:t> - НКО, НКВМФ, НКВД, военизированные формирования на балансе НКО на 22.06.1941 ("Умылись кровью?", М.: "</a:t>
            </a:r>
            <a:r>
              <a:rPr lang="ru-RU" sz="1200" dirty="0" err="1" smtClean="0"/>
              <a:t>Яуза-ЭКСМО</a:t>
            </a:r>
            <a:r>
              <a:rPr lang="ru-RU" sz="1200" dirty="0" smtClean="0"/>
              <a:t>", 2012, с. 500), в т.ч.:</a:t>
            </a:r>
          </a:p>
          <a:p>
            <a:pPr algn="just"/>
            <a:r>
              <a:rPr lang="ru-RU" sz="1200" dirty="0" smtClean="0"/>
              <a:t>а) НКО - 4665855 чел. - ЦАМО РФ, ф. 15-А, оп. 2245, д. 83, л. 1;</a:t>
            </a:r>
          </a:p>
          <a:p>
            <a:pPr algn="just"/>
            <a:r>
              <a:rPr lang="ru-RU" sz="1200" dirty="0" smtClean="0"/>
              <a:t>б) войска НКВД: пограничные войска – 167.600 чел., внутренние войска – 173.900 чел., всего 341.500 чел. - РГВА, ф. 38652, оп. 1, д. 3, </a:t>
            </a:r>
            <a:r>
              <a:rPr lang="ru-RU" sz="1200" dirty="0" err="1" smtClean="0"/>
              <a:t>лл</a:t>
            </a:r>
            <a:r>
              <a:rPr lang="ru-RU" sz="1200" dirty="0" smtClean="0"/>
              <a:t>. 91-93;</a:t>
            </a:r>
          </a:p>
          <a:p>
            <a:pPr algn="just"/>
            <a:r>
              <a:rPr lang="ru-RU" sz="1200" dirty="0" smtClean="0"/>
              <a:t>в) военизированные формирования на довольствии НКО – 74.950 чел. (А.А. </a:t>
            </a:r>
            <a:r>
              <a:rPr lang="ru-RU" sz="1200" dirty="0" err="1" smtClean="0"/>
              <a:t>Шабаев</a:t>
            </a:r>
            <a:r>
              <a:rPr lang="ru-RU" sz="1200" dirty="0" smtClean="0"/>
              <a:t>, С.Н. Михалёв "Трагедия противостояния", М.: МГФ "Ветеран Москвы", 2002, с. 33). 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200" dirty="0" smtClean="0"/>
              <a:t> - общая численность гражданского населения СССР на 01.07.1941 из дела РГАЭ-1562-20-241.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200" dirty="0" smtClean="0"/>
              <a:t> - оценка детской рождаемости на основании сведений из дела РГАЭ-1562-20-262.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200" dirty="0" smtClean="0"/>
              <a:t> - оценка детской естественной смертности на основании сведений из дела РГАЭ-1562-20-264.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200" dirty="0" smtClean="0"/>
              <a:t> - "Великая Отечественная без грифа секретности. Книга потерь", М.: "Вече", 2010, с. 40 – 12.839.800 чел., в т.ч.:</a:t>
            </a:r>
          </a:p>
          <a:p>
            <a:pPr algn="just"/>
            <a:r>
              <a:rPr lang="ru-RU" sz="1200" dirty="0" smtClean="0"/>
              <a:t>а) в строю ВС СССР (РККА, РКВМФ, НКВД) – 11.390.600 чел. (в т.ч. НКВД – 817.642 чел. (РГВА, ф. 38652, оп. 1, д. 3, </a:t>
            </a:r>
            <a:r>
              <a:rPr lang="ru-RU" sz="1200" dirty="0" err="1" smtClean="0"/>
              <a:t>лл</a:t>
            </a:r>
            <a:r>
              <a:rPr lang="ru-RU" sz="1200" dirty="0" smtClean="0"/>
              <a:t>. 91-93)); </a:t>
            </a:r>
          </a:p>
          <a:p>
            <a:pPr algn="just"/>
            <a:r>
              <a:rPr lang="ru-RU" sz="1200" dirty="0" smtClean="0"/>
              <a:t>б) в лечебных учреждениях НКО, НКВМФ, НКВД, НКЗ военнослужащих – 1.046.000 чел.; </a:t>
            </a:r>
          </a:p>
          <a:p>
            <a:pPr algn="just"/>
            <a:r>
              <a:rPr lang="ru-RU" sz="1200" dirty="0" smtClean="0"/>
              <a:t>в) </a:t>
            </a:r>
            <a:r>
              <a:rPr lang="ru-RU" sz="1200" dirty="0" err="1" smtClean="0"/>
              <a:t>в</a:t>
            </a:r>
            <a:r>
              <a:rPr lang="ru-RU" sz="1200" dirty="0" smtClean="0"/>
              <a:t> формированиях иных ведомств на довольствии в НКО – 403.200 чел. 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1200" dirty="0" smtClean="0"/>
              <a:t> - общая численность гражданского населения СССР - сумма сведений </a:t>
            </a:r>
            <a:r>
              <a:rPr lang="ru-RU" sz="1200" dirty="0" err="1" smtClean="0"/>
              <a:t>статуправлений</a:t>
            </a:r>
            <a:r>
              <a:rPr lang="ru-RU" sz="1200" dirty="0" smtClean="0"/>
              <a:t> ЦУНХУ Госплана по республикам на 01.07.1945 (из дел РГАЭ-1562-20-564, 565, 566, 567, 568).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200" dirty="0" smtClean="0"/>
              <a:t> - численность прибывших по репатриации за 1945-1952 гг. и "невозвращенцев" (Земсков В.Н. "Репатриация перемещённых советских граждан и их дальнейшая судьба. 1944-1956 гг." в сборнике " Война и общество, 1941-1945", Книга вторая. - М.: Наука, 2004).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1200" dirty="0" smtClean="0"/>
              <a:t> – там же.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1200" dirty="0" smtClean="0"/>
              <a:t> - из "Умылись кровью?", М.: "</a:t>
            </a:r>
            <a:r>
              <a:rPr lang="ru-RU" sz="1200" dirty="0" err="1" smtClean="0"/>
              <a:t>Яуза-ЭКСМО</a:t>
            </a:r>
            <a:r>
              <a:rPr lang="ru-RU" sz="1200" dirty="0" smtClean="0"/>
              <a:t>", 2012, с. 500 – расчёт по состоянию на </a:t>
            </a:r>
            <a:r>
              <a:rPr lang="ru-RU" sz="1200" b="1" dirty="0" smtClean="0">
                <a:solidFill>
                  <a:srgbClr val="FFFF00"/>
                </a:solidFill>
              </a:rPr>
              <a:t>1 марта 2012 г.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1200" b="1" dirty="0" smtClean="0"/>
              <a:t> </a:t>
            </a:r>
            <a:r>
              <a:rPr lang="ru-RU" sz="1200" dirty="0" smtClean="0"/>
              <a:t>- оценка всей естественной смертности на основании сведений из дела РГАЭ-1562-20-264.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1200" dirty="0" smtClean="0"/>
              <a:t>- насильственная гибель гражданских лиц - из Акта ЧГК от 01.03.1946, в т.ч.: убитых и замученных мирных граждан – 6.074.957 чел., а также 641.803 - погибших от голода вследствие блокады Ленинграда. </a:t>
            </a:r>
          </a:p>
          <a:p>
            <a:pPr algn="just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sz="1200" dirty="0" smtClean="0"/>
              <a:t>- умершие на работах в Германии и не возвратившиеся с Запада 2.164.313 чел. – из Обзорного тома Всероссийской Книги Памяти (с. 406), "невозвращенцы" - 451.561 чел. (Земсков В.Н. "Война и общество, 1941-1945", книга вторая. - М.: Наука, 2004), по другим данным – до 535.000 чел.</a:t>
            </a:r>
            <a:endParaRPr lang="ru-RU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07704" y="188640"/>
            <a:ext cx="5544616" cy="3693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Примечания и источники сведений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table_2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3876"/>
            <a:ext cx="8064896" cy="226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38100" dir="18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 useBgFill="1">
        <p:nvSpPr>
          <p:cNvPr id="120837" name="Rectangle 5"/>
          <p:cNvSpPr>
            <a:spLocks noChangeArrowheads="1"/>
          </p:cNvSpPr>
          <p:nvPr/>
        </p:nvSpPr>
        <p:spPr bwMode="auto">
          <a:xfrm>
            <a:off x="468315" y="4235639"/>
            <a:ext cx="8207375" cy="1569660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>
                <a:latin typeface="Arial" charset="0"/>
              </a:rPr>
              <a:t>Сведения о численности избирателей </a:t>
            </a:r>
            <a:r>
              <a:rPr lang="ru-RU" sz="1600" b="1" u="sng">
                <a:latin typeface="Arial" charset="0"/>
              </a:rPr>
              <a:t>воевавших возрастов 1886-1927 г.р.</a:t>
            </a:r>
            <a:r>
              <a:rPr lang="ru-RU" sz="1600">
                <a:latin typeface="Arial" charset="0"/>
              </a:rPr>
              <a:t> обоих полов </a:t>
            </a:r>
            <a:r>
              <a:rPr lang="ru-RU" sz="1600" smtClean="0">
                <a:latin typeface="Arial" charset="0"/>
              </a:rPr>
              <a:t>приведены на день переписи населения 17 января 1939 г. и на </a:t>
            </a:r>
            <a:r>
              <a:rPr lang="ru-RU" sz="1600">
                <a:latin typeface="Arial" charset="0"/>
              </a:rPr>
              <a:t>10 февраля 1946 г. </a:t>
            </a:r>
            <a:r>
              <a:rPr lang="ru-RU" sz="1600" smtClean="0">
                <a:latin typeface="Arial" charset="0"/>
              </a:rPr>
              <a:t>на </a:t>
            </a:r>
            <a:r>
              <a:rPr lang="ru-RU" sz="1600">
                <a:latin typeface="Arial" charset="0"/>
              </a:rPr>
              <a:t>день выборов в Верховный Совет СССР. </a:t>
            </a:r>
          </a:p>
          <a:p>
            <a:pPr algn="just">
              <a:defRPr/>
            </a:pPr>
            <a:r>
              <a:rPr lang="ru-RU" sz="1600">
                <a:latin typeface="Arial" charset="0"/>
              </a:rPr>
              <a:t>Женщин этих возрастов оказалось в день выборов больше мужчин на </a:t>
            </a:r>
            <a:r>
              <a:rPr lang="ru-RU" sz="1600" b="1">
                <a:latin typeface="Arial" charset="0"/>
              </a:rPr>
              <a:t>26.185.000</a:t>
            </a:r>
            <a:r>
              <a:rPr lang="ru-RU" sz="1600">
                <a:latin typeface="Arial" charset="0"/>
              </a:rPr>
              <a:t> чел., что больше дисбаланса 1939 г. по этим возрастам на 22.763.470 чел. Т.е. потери мужчин этих возрастов могли составить до </a:t>
            </a: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22.763.470 </a:t>
            </a:r>
            <a:r>
              <a:rPr lang="ru-RU" sz="1600">
                <a:latin typeface="Arial" charset="0"/>
              </a:rPr>
              <a:t>чел.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71798" y="406405"/>
            <a:ext cx="7200602" cy="6463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качестве примера - дисбаланс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 мужчинами и женщинами в СССР 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1939 и 1946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гг.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299" name="Rectangle 5"/>
          <p:cNvSpPr>
            <a:spLocks noChangeArrowheads="1"/>
          </p:cNvSpPr>
          <p:nvPr/>
        </p:nvSpPr>
        <p:spPr bwMode="auto">
          <a:xfrm>
            <a:off x="179390" y="692152"/>
            <a:ext cx="8713787" cy="329320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/>
              <a:t>1. </a:t>
            </a:r>
            <a:r>
              <a:rPr lang="ru-RU" sz="1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Награждения медалями по окончании войны</a:t>
            </a:r>
            <a:r>
              <a:rPr lang="ru-RU" sz="1600" dirty="0"/>
              <a:t>: </a:t>
            </a:r>
          </a:p>
          <a:p>
            <a:pPr algn="just">
              <a:defRPr/>
            </a:pPr>
            <a:r>
              <a:rPr lang="ru-RU" sz="1600" dirty="0"/>
              <a:t>- всего в войну (без повторно призванных) официально приняли участие около </a:t>
            </a:r>
            <a:r>
              <a:rPr lang="ru-RU" sz="1600" b="1" dirty="0">
                <a:solidFill>
                  <a:srgbClr val="FFFF00"/>
                </a:solidFill>
              </a:rPr>
              <a:t>35 млн </a:t>
            </a:r>
            <a:r>
              <a:rPr lang="ru-RU" sz="1600"/>
              <a:t>чел</a:t>
            </a:r>
            <a:r>
              <a:rPr lang="ru-RU" sz="1600" smtClean="0"/>
              <a:t>., в реальности по данным Книг Памяти – </a:t>
            </a:r>
            <a:r>
              <a:rPr lang="ru-RU" sz="1600" b="1" smtClean="0">
                <a:solidFill>
                  <a:srgbClr val="FFFF00"/>
                </a:solidFill>
              </a:rPr>
              <a:t>40,7 млн </a:t>
            </a:r>
            <a:r>
              <a:rPr lang="ru-RU" sz="1600" smtClean="0"/>
              <a:t>чел.;</a:t>
            </a:r>
            <a:endParaRPr lang="ru-RU" sz="1600" dirty="0"/>
          </a:p>
          <a:p>
            <a:pPr algn="just">
              <a:buFontTx/>
              <a:buChar char="-"/>
              <a:defRPr/>
            </a:pPr>
            <a:r>
              <a:rPr lang="ru-RU" sz="1600" dirty="0"/>
              <a:t> награждено по окончанию войны медалями "</a:t>
            </a:r>
            <a:r>
              <a:rPr lang="ru-RU" sz="1600" dirty="0">
                <a:solidFill>
                  <a:srgbClr val="FFFF99"/>
                </a:solidFill>
              </a:rPr>
              <a:t>За победу над Германией</a:t>
            </a:r>
            <a:r>
              <a:rPr lang="ru-RU" sz="1600" dirty="0"/>
              <a:t>" – 14,8 млн чел., и "</a:t>
            </a:r>
            <a:r>
              <a:rPr lang="ru-RU" sz="1600" dirty="0">
                <a:solidFill>
                  <a:srgbClr val="FFFF99"/>
                </a:solidFill>
              </a:rPr>
              <a:t>За победу над Японией</a:t>
            </a:r>
            <a:r>
              <a:rPr lang="ru-RU" sz="1600" dirty="0"/>
              <a:t>" – 1,8 млн, всего 16,6 млн чел., из них 0,7 млн – обеими медалями, т.е. уникально –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15,9 млн </a:t>
            </a:r>
            <a:r>
              <a:rPr lang="ru-RU" sz="1600" dirty="0"/>
              <a:t>чел.;</a:t>
            </a:r>
          </a:p>
          <a:p>
            <a:pPr algn="just">
              <a:defRPr/>
            </a:pPr>
            <a:r>
              <a:rPr lang="ru-RU" sz="1600" dirty="0"/>
              <a:t>- разница с </a:t>
            </a:r>
            <a:r>
              <a:rPr lang="ru-RU" sz="1600"/>
              <a:t>числом </a:t>
            </a:r>
            <a:r>
              <a:rPr lang="ru-RU" sz="1600" smtClean="0"/>
              <a:t>воевавших: 40,7 – 15,9 =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24,8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>чел. этих медалей </a:t>
            </a:r>
            <a:r>
              <a:rPr lang="ru-RU" sz="1600" u="sng"/>
              <a:t>не </a:t>
            </a:r>
            <a:r>
              <a:rPr lang="ru-RU" sz="1600" u="sng" smtClean="0"/>
              <a:t>получили</a:t>
            </a:r>
            <a:r>
              <a:rPr lang="ru-RU" sz="1600" smtClean="0"/>
              <a:t>, в т.ч. те, кто вошёл в число официальных потерь (8,7 млн), </a:t>
            </a:r>
            <a:r>
              <a:rPr lang="ru-RU" sz="1600" dirty="0"/>
              <a:t>размера которых ныне придерживается </a:t>
            </a:r>
            <a:r>
              <a:rPr lang="ru-RU" sz="1600"/>
              <a:t>МО </a:t>
            </a:r>
            <a:r>
              <a:rPr lang="ru-RU" sz="1600" smtClean="0"/>
              <a:t>РФ;</a:t>
            </a:r>
            <a:endParaRPr lang="ru-RU" sz="1600" dirty="0"/>
          </a:p>
          <a:p>
            <a:pPr algn="just">
              <a:defRPr/>
            </a:pPr>
            <a:r>
              <a:rPr lang="ru-RU" sz="1600" dirty="0"/>
              <a:t>- </a:t>
            </a:r>
            <a:r>
              <a:rPr lang="ru-RU" sz="1600"/>
              <a:t>вопрос </a:t>
            </a:r>
            <a:r>
              <a:rPr lang="ru-RU" sz="1600" smtClean="0"/>
              <a:t>ребром: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</a:t>
            </a: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делись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 млн </a:t>
            </a: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</a:t>
            </a:r>
            <a:r>
              <a:rPr lang="ru-RU" sz="1600" smtClean="0"/>
              <a:t>. (24,8 - 8,7), </a:t>
            </a:r>
            <a:r>
              <a:rPr lang="ru-RU" sz="1600"/>
              <a:t>которые </a:t>
            </a:r>
            <a:r>
              <a:rPr lang="ru-RU" sz="1600" smtClean="0"/>
              <a:t>не </a:t>
            </a:r>
            <a:r>
              <a:rPr lang="ru-RU" sz="1600" dirty="0"/>
              <a:t>вошли, по </a:t>
            </a:r>
            <a:r>
              <a:rPr lang="ru-RU" sz="1600"/>
              <a:t>мнению </a:t>
            </a:r>
            <a:r>
              <a:rPr lang="ru-RU" sz="1600" smtClean="0"/>
              <a:t>МО РФ, </a:t>
            </a:r>
            <a:r>
              <a:rPr lang="ru-RU" sz="1600" dirty="0"/>
              <a:t>в число убитых, пропавших без вести, умерших - и живыми домой </a:t>
            </a:r>
            <a:r>
              <a:rPr lang="ru-RU" sz="1600"/>
              <a:t>не </a:t>
            </a:r>
            <a:r>
              <a:rPr lang="ru-RU" sz="1600" smtClean="0"/>
              <a:t>вернулись, раз уж не награждены указанными медалями??? Может быть </a:t>
            </a:r>
            <a:r>
              <a:rPr lang="ru-RU" sz="1600" smtClean="0"/>
              <a:t>они всё-таки сгинули </a:t>
            </a:r>
            <a:r>
              <a:rPr lang="ru-RU" sz="1600" smtClean="0"/>
              <a:t>на полях </a:t>
            </a:r>
            <a:r>
              <a:rPr lang="ru-RU" sz="1600" smtClean="0"/>
              <a:t>боёв, </a:t>
            </a:r>
            <a:r>
              <a:rPr lang="ru-RU" sz="1600" smtClean="0"/>
              <a:t>в </a:t>
            </a:r>
            <a:r>
              <a:rPr lang="ru-RU" sz="1600" smtClean="0"/>
              <a:t>плену и умерли от ран до Победы?</a:t>
            </a:r>
            <a:endParaRPr lang="ru-RU" sz="1600" dirty="0"/>
          </a:p>
        </p:txBody>
      </p:sp>
      <p:sp useBgFill="1">
        <p:nvSpPr>
          <p:cNvPr id="118790" name="Rectangle 6"/>
          <p:cNvSpPr>
            <a:spLocks noChangeArrowheads="1"/>
          </p:cNvSpPr>
          <p:nvPr/>
        </p:nvSpPr>
        <p:spPr bwMode="auto">
          <a:xfrm>
            <a:off x="179388" y="4149726"/>
            <a:ext cx="8748712" cy="230832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/>
              <a:t>2. В </a:t>
            </a:r>
            <a:r>
              <a:rPr lang="ru-RU" sz="1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Книгах Памяти регионов</a:t>
            </a:r>
            <a:r>
              <a:rPr lang="ru-RU" sz="1600" dirty="0"/>
              <a:t> отражены цифровые и именные данные о не вернувшихся воинах</a:t>
            </a:r>
            <a:r>
              <a:rPr lang="ru-RU" sz="1600"/>
              <a:t>, </a:t>
            </a:r>
            <a:r>
              <a:rPr lang="ru-RU" sz="1600" smtClean="0"/>
              <a:t>ушедших воевать из </a:t>
            </a:r>
            <a:r>
              <a:rPr lang="ru-RU" sz="1600"/>
              <a:t>этих </a:t>
            </a:r>
            <a:r>
              <a:rPr lang="ru-RU" sz="1600" smtClean="0"/>
              <a:t>регионов. </a:t>
            </a:r>
            <a:r>
              <a:rPr lang="ru-RU" sz="1600" dirty="0"/>
              <a:t>Если сверить их с численностью </a:t>
            </a:r>
            <a:r>
              <a:rPr lang="ru-RU" sz="1600"/>
              <a:t>населения </a:t>
            </a:r>
            <a:r>
              <a:rPr lang="ru-RU" sz="1600" smtClean="0"/>
              <a:t>регионов </a:t>
            </a:r>
            <a:r>
              <a:rPr lang="ru-RU" sz="1600" dirty="0"/>
              <a:t>на 01.07.1941 (данные Госплана СССР), то мы получим долю </a:t>
            </a:r>
            <a:r>
              <a:rPr lang="ru-RU" sz="1600"/>
              <a:t>потерь </a:t>
            </a:r>
            <a:r>
              <a:rPr lang="ru-RU" sz="1600" smtClean="0"/>
              <a:t>воинов </a:t>
            </a:r>
            <a:r>
              <a:rPr lang="ru-RU" sz="1600" dirty="0"/>
              <a:t>от всего населения конкретного региона за войну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до 13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1600" dirty="0"/>
              <a:t>. По меньшей планке примем 10 %. На 01.07.1941 </a:t>
            </a:r>
            <a:r>
              <a:rPr lang="ru-RU" sz="1600"/>
              <a:t>в </a:t>
            </a:r>
            <a:r>
              <a:rPr lang="ru-RU" sz="1600" smtClean="0"/>
              <a:t>СССР, включая численность Вооружённых Сил, было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 млн </a:t>
            </a:r>
            <a:r>
              <a:rPr lang="ru-RU" sz="1600" smtClean="0"/>
              <a:t>чел. 10 </a:t>
            </a:r>
            <a:r>
              <a:rPr lang="ru-RU" sz="1600" dirty="0"/>
              <a:t>% от этой численности </a:t>
            </a:r>
            <a:r>
              <a:rPr lang="ru-RU" sz="1600"/>
              <a:t>составят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20,5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военнослужащих</a:t>
            </a:r>
            <a:r>
              <a:rPr lang="ru-RU" sz="1600" dirty="0"/>
              <a:t>, не вернувшихся с войны, что получены </a:t>
            </a:r>
            <a:r>
              <a:rPr lang="ru-RU" sz="1600"/>
              <a:t>выше </a:t>
            </a:r>
            <a:r>
              <a:rPr lang="ru-RU" sz="1600" smtClean="0"/>
              <a:t>и другими </a:t>
            </a:r>
            <a:r>
              <a:rPr lang="ru-RU" sz="1600" dirty="0"/>
              <a:t>способами. Разница с официальной оценкой потерь - </a:t>
            </a:r>
            <a:r>
              <a:rPr lang="ru-RU" sz="1600"/>
              <a:t>вновь </a:t>
            </a:r>
            <a:r>
              <a:rPr lang="ru-RU" sz="1600" smtClean="0"/>
              <a:t>почти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dirty="0"/>
              <a:t> чел.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712" y="188913"/>
            <a:ext cx="5256386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красноречивые примеры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43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539752" y="1484313"/>
            <a:ext cx="8137525" cy="433041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88900" dir="30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dirty="0"/>
              <a:t>1. Безвозвратных потерь </a:t>
            </a:r>
            <a:r>
              <a:rPr lang="ru-RU" dirty="0" smtClean="0"/>
              <a:t>военнослужащих </a:t>
            </a:r>
            <a:r>
              <a:rPr lang="ru-RU" dirty="0"/>
              <a:t>в период Великой Отечественной войны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менее 19 миллионов человек быть никак не может</a:t>
            </a:r>
            <a:r>
              <a:rPr lang="ru-RU" dirty="0"/>
              <a:t>. </a:t>
            </a:r>
          </a:p>
          <a:p>
            <a:pPr algn="just">
              <a:lnSpc>
                <a:spcPct val="90000"/>
              </a:lnSpc>
              <a:defRPr/>
            </a:pPr>
            <a:endParaRPr lang="ru-RU" dirty="0"/>
          </a:p>
          <a:p>
            <a:pPr algn="just">
              <a:lnSpc>
                <a:spcPct val="90000"/>
              </a:lnSpc>
              <a:defRPr/>
            </a:pPr>
            <a:r>
              <a:rPr lang="ru-RU" dirty="0"/>
              <a:t>2. Налицо очевидная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фатальная ошибка</a:t>
            </a:r>
            <a:r>
              <a:rPr lang="ru-RU" dirty="0"/>
              <a:t> в методике подсчёта безвозвратных потерь военнослужащих официальной комиссией МО РФ. </a:t>
            </a:r>
          </a:p>
          <a:p>
            <a:pPr algn="just">
              <a:lnSpc>
                <a:spcPct val="90000"/>
              </a:lnSpc>
              <a:defRPr/>
            </a:pPr>
            <a:endParaRPr lang="ru-RU" dirty="0"/>
          </a:p>
          <a:p>
            <a:pPr algn="just">
              <a:lnSpc>
                <a:spcPct val="90000"/>
              </a:lnSpc>
              <a:defRPr/>
            </a:pPr>
            <a:r>
              <a:rPr lang="ru-RU" dirty="0"/>
              <a:t>3. В рамках новой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Федеральной целевой программы</a:t>
            </a:r>
            <a:r>
              <a:rPr lang="ru-RU" dirty="0"/>
              <a:t> необходим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повторный запуск работ по определению численности потерь личного состава НКО, НКВМФ, НКВД за период Великой Отечественной войны с учётом данных боевого и численного состава, пополнения, персонального именного учёта потерь личного состава</a:t>
            </a:r>
            <a:r>
              <a:rPr lang="ru-RU" dirty="0"/>
              <a:t> с дополнительным привлечением широкого круга вновь установленных источников сведений, упомянутых в авторской части книги "</a:t>
            </a:r>
            <a:r>
              <a:rPr lang="ru-RU" b="1" dirty="0">
                <a:solidFill>
                  <a:srgbClr val="FFFF00"/>
                </a:solidFill>
              </a:rPr>
              <a:t>Умылись кровью</a:t>
            </a:r>
            <a:r>
              <a:rPr lang="ru-RU" b="1" dirty="0" smtClean="0">
                <a:solidFill>
                  <a:srgbClr val="FFFF00"/>
                </a:solidFill>
              </a:rPr>
              <a:t>?</a:t>
            </a:r>
            <a:r>
              <a:rPr lang="ru-RU" dirty="0" smtClean="0"/>
              <a:t>" и приведённых ниже в следующих слайдах. </a:t>
            </a:r>
            <a:endParaRPr lang="ru-RU" sz="15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79712" y="620688"/>
            <a:ext cx="5184576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Неизбежные выводы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44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68313" y="620714"/>
            <a:ext cx="8208962" cy="611705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  - </a:t>
            </a: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документы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 именному учёту </a:t>
            </a: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людских потерь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архивных </a:t>
            </a: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фондах 				войсковых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частей.</a:t>
            </a:r>
            <a:r>
              <a:rPr lang="ru-RU" sz="1600" dirty="0"/>
              <a:t> </a:t>
            </a:r>
            <a:endParaRPr lang="ru-RU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550" dirty="0" smtClean="0"/>
              <a:t>За </a:t>
            </a:r>
            <a:r>
              <a:rPr lang="ru-RU" sz="1550" dirty="0"/>
              <a:t>период ВОВ в РККА состояло </a:t>
            </a:r>
            <a:r>
              <a:rPr lang="ru-RU" sz="15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1523</a:t>
            </a:r>
            <a:r>
              <a:rPr lang="ru-RU" sz="1550" dirty="0"/>
              <a:t> дивизии всех видов и форм: </a:t>
            </a:r>
          </a:p>
          <a:p>
            <a:pPr>
              <a:defRPr/>
            </a:pPr>
            <a:r>
              <a:rPr lang="ru-RU" sz="1550" dirty="0"/>
              <a:t>- стрелковых дивизий (в т.ч. </a:t>
            </a:r>
            <a:r>
              <a:rPr lang="ru-RU" sz="1550" dirty="0" err="1"/>
              <a:t>гсд</a:t>
            </a:r>
            <a:r>
              <a:rPr lang="ru-RU" sz="1550" dirty="0"/>
              <a:t>, </a:t>
            </a:r>
            <a:r>
              <a:rPr lang="ru-RU" sz="1550" dirty="0" err="1"/>
              <a:t>мсд</a:t>
            </a:r>
            <a:r>
              <a:rPr lang="ru-RU" sz="1550" dirty="0"/>
              <a:t>) - 692 (вступило в ВОВ </a:t>
            </a:r>
            <a:r>
              <a:rPr lang="ru-RU" sz="1550" dirty="0" smtClean="0"/>
              <a:t>- 198</a:t>
            </a:r>
            <a:r>
              <a:rPr lang="ru-RU" sz="1550" dirty="0"/>
              <a:t>); </a:t>
            </a:r>
          </a:p>
          <a:p>
            <a:pPr>
              <a:defRPr/>
            </a:pPr>
            <a:r>
              <a:rPr lang="ru-RU" sz="1550" dirty="0"/>
              <a:t>- кавалерийских дивизий - 100 (вступило в ВОВ </a:t>
            </a:r>
            <a:r>
              <a:rPr lang="ru-RU" sz="1550" dirty="0" smtClean="0"/>
              <a:t>- 13</a:t>
            </a:r>
            <a:r>
              <a:rPr lang="ru-RU" sz="1550" dirty="0"/>
              <a:t>); </a:t>
            </a:r>
          </a:p>
          <a:p>
            <a:pPr>
              <a:defRPr/>
            </a:pPr>
            <a:r>
              <a:rPr lang="ru-RU" sz="1550" dirty="0"/>
              <a:t>- танковых дивизий - 75 (вступило в ВОВ - 61); </a:t>
            </a:r>
          </a:p>
          <a:p>
            <a:pPr>
              <a:defRPr/>
            </a:pPr>
            <a:r>
              <a:rPr lang="ru-RU" sz="1550" dirty="0"/>
              <a:t>- моторизованных дивизий - 31 (вступило в ВОВ - 31); </a:t>
            </a:r>
          </a:p>
          <a:p>
            <a:pPr>
              <a:defRPr/>
            </a:pPr>
            <a:r>
              <a:rPr lang="ru-RU" sz="1550" dirty="0"/>
              <a:t>- авиационных - 289 (вступило в ВОВ </a:t>
            </a:r>
            <a:r>
              <a:rPr lang="ru-RU" sz="1550" dirty="0" smtClean="0"/>
              <a:t>- 79</a:t>
            </a:r>
            <a:r>
              <a:rPr lang="ru-RU" sz="1550" dirty="0"/>
              <a:t>); </a:t>
            </a:r>
          </a:p>
          <a:p>
            <a:pPr>
              <a:defRPr/>
            </a:pPr>
            <a:r>
              <a:rPr lang="ru-RU" sz="1550" dirty="0"/>
              <a:t>- народного ополчения - 70; </a:t>
            </a:r>
          </a:p>
          <a:p>
            <a:pPr>
              <a:defRPr/>
            </a:pPr>
            <a:r>
              <a:rPr lang="ru-RU" sz="1550" dirty="0"/>
              <a:t>- артиллерийские - 49; </a:t>
            </a:r>
          </a:p>
          <a:p>
            <a:pPr>
              <a:defRPr/>
            </a:pPr>
            <a:r>
              <a:rPr lang="ru-RU" sz="1550" dirty="0"/>
              <a:t>- ПВО всех видов - 116; </a:t>
            </a:r>
          </a:p>
          <a:p>
            <a:pPr>
              <a:defRPr/>
            </a:pPr>
            <a:r>
              <a:rPr lang="ru-RU" sz="1550" dirty="0"/>
              <a:t>- минометные и истребительные - 15; </a:t>
            </a:r>
          </a:p>
          <a:p>
            <a:pPr>
              <a:defRPr/>
            </a:pPr>
            <a:r>
              <a:rPr lang="ru-RU" sz="1550" dirty="0"/>
              <a:t>- запасные и учебные - 51; </a:t>
            </a:r>
          </a:p>
          <a:p>
            <a:pPr>
              <a:buFontTx/>
              <a:buChar char="-"/>
              <a:defRPr/>
            </a:pPr>
            <a:r>
              <a:rPr lang="ru-RU" sz="1550" dirty="0"/>
              <a:t> </a:t>
            </a:r>
            <a:r>
              <a:rPr lang="ru-RU" sz="1550" dirty="0" err="1" smtClean="0"/>
              <a:t>сд</a:t>
            </a:r>
            <a:r>
              <a:rPr lang="ru-RU" sz="1550" dirty="0" smtClean="0"/>
              <a:t> войск </a:t>
            </a:r>
            <a:r>
              <a:rPr lang="ru-RU" sz="1550" dirty="0"/>
              <a:t>НКВД, переданных в НКО - 35. </a:t>
            </a:r>
          </a:p>
          <a:p>
            <a:pPr>
              <a:defRPr/>
            </a:pPr>
            <a:endParaRPr lang="ru-RU" sz="1550" dirty="0" smtClean="0"/>
          </a:p>
          <a:p>
            <a:pPr algn="just">
              <a:defRPr/>
            </a:pPr>
            <a:r>
              <a:rPr lang="ru-RU" sz="1550" dirty="0" smtClean="0"/>
              <a:t>Частный </a:t>
            </a:r>
            <a:r>
              <a:rPr lang="ru-RU" sz="1550" dirty="0"/>
              <a:t>пример. Характер наличия учётных документов в фондах </a:t>
            </a:r>
            <a:r>
              <a:rPr lang="ru-RU" sz="1550" dirty="0" smtClean="0"/>
              <a:t>199 стрелковых дивизий </a:t>
            </a:r>
            <a:r>
              <a:rPr lang="ru-RU" sz="1550" dirty="0"/>
              <a:t>в диапазоне номеров 214-329 </a:t>
            </a:r>
            <a:r>
              <a:rPr lang="ru-RU" sz="1550" dirty="0" smtClean="0"/>
              <a:t>всех их формирований: </a:t>
            </a:r>
            <a:endParaRPr lang="ru-RU" sz="1550" dirty="0"/>
          </a:p>
          <a:p>
            <a:pPr algn="just">
              <a:defRPr/>
            </a:pPr>
            <a:r>
              <a:rPr lang="ru-RU" sz="1550" dirty="0"/>
              <a:t>- </a:t>
            </a:r>
            <a:r>
              <a:rPr lang="ru-RU" sz="15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отсутствует учёт л/с и потерь - у 78 </a:t>
            </a:r>
            <a:r>
              <a:rPr lang="ru-RU" sz="155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</a:t>
            </a:r>
            <a:r>
              <a:rPr lang="ru-RU" sz="15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(39 %)</a:t>
            </a:r>
            <a:r>
              <a:rPr lang="ru-RU" sz="1550" dirty="0"/>
              <a:t>;</a:t>
            </a:r>
          </a:p>
          <a:p>
            <a:pPr algn="just">
              <a:buFontTx/>
              <a:buChar char="-"/>
              <a:defRPr/>
            </a:pPr>
            <a:r>
              <a:rPr lang="ru-RU" sz="1550" dirty="0"/>
              <a:t> отсутствуют учётные документы обеих категорий за периоды от 5 </a:t>
            </a:r>
            <a:r>
              <a:rPr lang="ru-RU" sz="1550" dirty="0" smtClean="0"/>
              <a:t>месяцев </a:t>
            </a:r>
            <a:r>
              <a:rPr lang="ru-RU" sz="1550" dirty="0"/>
              <a:t>до 3 лет войны - у </a:t>
            </a:r>
            <a:r>
              <a:rPr lang="ru-RU" sz="15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 </a:t>
            </a:r>
            <a:r>
              <a:rPr lang="ru-RU" sz="155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</a:t>
            </a:r>
            <a:r>
              <a:rPr lang="ru-RU" sz="15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(14 %)</a:t>
            </a:r>
            <a:r>
              <a:rPr lang="ru-RU" sz="1550" dirty="0"/>
              <a:t>; </a:t>
            </a:r>
          </a:p>
          <a:p>
            <a:pPr algn="just">
              <a:buFontTx/>
              <a:buChar char="-"/>
              <a:defRPr/>
            </a:pPr>
            <a:r>
              <a:rPr lang="ru-RU" sz="1550" dirty="0" smtClean="0"/>
              <a:t> сохранён </a:t>
            </a:r>
            <a:r>
              <a:rPr lang="ru-RU" sz="1550" dirty="0"/>
              <a:t>учёт л/с и потерь </a:t>
            </a:r>
            <a:r>
              <a:rPr lang="ru-RU" sz="1550" dirty="0" smtClean="0"/>
              <a:t>– </a:t>
            </a:r>
            <a:r>
              <a:rPr lang="ru-RU" sz="15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</a:t>
            </a:r>
            <a:r>
              <a:rPr lang="ru-RU" sz="15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93 </a:t>
            </a:r>
            <a:r>
              <a:rPr lang="ru-RU" sz="155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</a:t>
            </a:r>
            <a:r>
              <a:rPr lang="ru-RU" sz="15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(47 %). </a:t>
            </a:r>
          </a:p>
          <a:p>
            <a:pPr algn="just">
              <a:defRPr/>
            </a:pPr>
            <a:r>
              <a:rPr lang="ru-RU" sz="1550" dirty="0">
                <a:solidFill>
                  <a:srgbClr val="FFFF00"/>
                </a:solidFill>
              </a:rPr>
              <a:t>В настоящее время часть сведений документов по потерям л/с из фондов стрелковых дивизий введена в базу данных ПН</a:t>
            </a:r>
            <a:r>
              <a:rPr lang="ru-RU" sz="1550" dirty="0" smtClean="0">
                <a:solidFill>
                  <a:srgbClr val="FFFF00"/>
                </a:solidFill>
              </a:rPr>
              <a:t>.</a:t>
            </a:r>
            <a:endParaRPr lang="ru-RU" sz="1550" dirty="0">
              <a:solidFill>
                <a:srgbClr val="FFFF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899592" y="116632"/>
            <a:ext cx="7344618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 искать сведения по учёту  л/с и его потерь?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9552" y="692696"/>
            <a:ext cx="3600400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Дополнительный массив 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11560" y="329163"/>
            <a:ext cx="7920880" cy="597702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76200" dist="38100" dir="1800000" algn="ctr" rotWithShape="0">
              <a:srgbClr val="000000">
                <a:alpha val="94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   - документы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 именному учёту </a:t>
            </a:r>
            <a:endParaRPr 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     людских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потерь в архивных </a:t>
            </a:r>
          </a:p>
          <a:p>
            <a:pPr algn="just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     фондах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войсковых частей. </a:t>
            </a:r>
          </a:p>
          <a:p>
            <a:pPr>
              <a:lnSpc>
                <a:spcPct val="110000"/>
              </a:lnSpc>
              <a:defRPr/>
            </a:pPr>
            <a:endParaRPr lang="ru-RU" sz="1600" dirty="0" smtClean="0"/>
          </a:p>
          <a:p>
            <a:pPr algn="just">
              <a:lnSpc>
                <a:spcPct val="110000"/>
              </a:lnSpc>
              <a:defRPr/>
            </a:pPr>
            <a:r>
              <a:rPr lang="ru-RU" sz="1600" dirty="0" smtClean="0"/>
              <a:t>За </a:t>
            </a:r>
            <a:r>
              <a:rPr lang="ru-RU" sz="1600" dirty="0"/>
              <a:t>период ВОВ в РККА состояло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1547</a:t>
            </a:r>
            <a:r>
              <a:rPr lang="ru-RU" sz="1600" dirty="0"/>
              <a:t> бригад всех видов и </a:t>
            </a:r>
            <a:r>
              <a:rPr lang="ru-RU" sz="1600" dirty="0" smtClean="0"/>
              <a:t>форм </a:t>
            </a:r>
            <a:r>
              <a:rPr lang="ru-RU" sz="1600" dirty="0"/>
              <a:t>(без автомобильных, связи, железнодорожных, дорожно-строительных, ПВО)</a:t>
            </a:r>
            <a:r>
              <a:rPr lang="ru-RU" sz="1600" dirty="0" smtClean="0"/>
              <a:t>. </a:t>
            </a:r>
            <a:endParaRPr lang="ru-RU" sz="1600" dirty="0"/>
          </a:p>
          <a:p>
            <a:pPr algn="just">
              <a:lnSpc>
                <a:spcPct val="110000"/>
              </a:lnSpc>
              <a:defRPr/>
            </a:pPr>
            <a:r>
              <a:rPr lang="ru-RU" sz="1600" dirty="0"/>
              <a:t>Вступили в ВОВ -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43</a:t>
            </a:r>
            <a:r>
              <a:rPr lang="ru-RU" sz="1600" dirty="0"/>
              <a:t> бригады, в т.ч. 2 </a:t>
            </a:r>
            <a:r>
              <a:rPr lang="ru-RU" sz="1600" dirty="0" err="1"/>
              <a:t>осбр</a:t>
            </a:r>
            <a:r>
              <a:rPr lang="ru-RU" sz="1600" dirty="0"/>
              <a:t>, 16 </a:t>
            </a:r>
            <a:r>
              <a:rPr lang="ru-RU" sz="1600" dirty="0" err="1"/>
              <a:t>вдбр</a:t>
            </a:r>
            <a:r>
              <a:rPr lang="ru-RU" sz="1600" dirty="0"/>
              <a:t>, 5 авиабригад, 1 </a:t>
            </a:r>
            <a:r>
              <a:rPr lang="ru-RU" sz="1600" dirty="0" err="1"/>
              <a:t>мотобронебригада</a:t>
            </a:r>
            <a:r>
              <a:rPr lang="ru-RU" sz="1600" dirty="0"/>
              <a:t>, 9 бригад ПВО, 10 </a:t>
            </a:r>
            <a:r>
              <a:rPr lang="ru-RU" sz="1600" dirty="0" err="1"/>
              <a:t>артбригад</a:t>
            </a:r>
            <a:r>
              <a:rPr lang="ru-RU" sz="1600" dirty="0"/>
              <a:t> ПТО. Вновь сформировано за период ВОВ всего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1504</a:t>
            </a:r>
            <a:r>
              <a:rPr lang="ru-RU" sz="1600" dirty="0"/>
              <a:t> </a:t>
            </a:r>
            <a:r>
              <a:rPr lang="ru-RU" sz="1600" dirty="0" smtClean="0"/>
              <a:t>бригады, </a:t>
            </a:r>
            <a:r>
              <a:rPr lang="ru-RU" sz="1600" dirty="0"/>
              <a:t>из них: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/>
              <a:t>	а) отдельных стрелковых, отдельных морских стрелковых, отдельных бригад морской пехоты – 355;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/>
              <a:t>	б) танковых – 285;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/>
              <a:t>	в) воздушно-десантных – 94;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/>
              <a:t>	г) лыжных – 53;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/>
              <a:t>	</a:t>
            </a:r>
            <a:r>
              <a:rPr lang="ru-RU" sz="1600" dirty="0" err="1"/>
              <a:t>д</a:t>
            </a:r>
            <a:r>
              <a:rPr lang="ru-RU" sz="1600" dirty="0"/>
              <a:t>) мотострелковых – 55;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/>
              <a:t>	е) механизированных – 26;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/>
              <a:t>	ж) инженерных – 156;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/>
              <a:t>	</a:t>
            </a:r>
            <a:r>
              <a:rPr lang="ru-RU" sz="1600" dirty="0" err="1"/>
              <a:t>з</a:t>
            </a:r>
            <a:r>
              <a:rPr lang="ru-RU" sz="1600" dirty="0"/>
              <a:t>) артиллерийских – 480.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 smtClean="0"/>
              <a:t>Около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11000</a:t>
            </a:r>
            <a:r>
              <a:rPr lang="ru-RU" sz="1600" dirty="0"/>
              <a:t> полков всех видов имеют свои фонды документов</a:t>
            </a:r>
            <a:r>
              <a:rPr lang="ru-RU" sz="1600"/>
              <a:t>. </a:t>
            </a:r>
            <a:r>
              <a:rPr lang="ru-RU" sz="1600" smtClean="0"/>
              <a:t>Исследования </a:t>
            </a:r>
            <a:r>
              <a:rPr lang="ru-RU" sz="1600" dirty="0" smtClean="0"/>
              <a:t>фондов в/ч показывает огромное количество неучтённых потерь в/с. </a:t>
            </a:r>
            <a:endParaRPr lang="ru-RU" sz="1600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55576" y="329520"/>
            <a:ext cx="3600400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Дополнительный массив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89562"/>
            <a:ext cx="1399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mtClean="0"/>
              <a:t>(продолжение)</a:t>
            </a:r>
            <a:endParaRPr lang="ru-RU" sz="120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1560" y="6378192"/>
            <a:ext cx="7920880" cy="36317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Четверть наших пропавших без вести лежит в наших архивах!</a:t>
            </a:r>
            <a:endParaRPr lang="ru-RU" sz="16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46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68313" y="836712"/>
            <a:ext cx="8208962" cy="563231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ежедневные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донесения тыловых в/ч в санитарные отделы военных округов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травматизме и смертности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dirty="0"/>
              <a:t> </a:t>
            </a:r>
            <a:r>
              <a:rPr lang="ru-RU" dirty="0" smtClean="0"/>
              <a:t>Десятки тысяч неучтённых в потерях в/с упомянуты в них.</a:t>
            </a:r>
            <a:endParaRPr lang="ru-RU" dirty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документы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отделов кадров армий, фронтов, военных округов, </a:t>
            </a:r>
            <a:r>
              <a:rPr lang="ru-RU" dirty="0"/>
              <a:t>в т.ч.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перечни найденных на полях боёв наград</a:t>
            </a:r>
            <a:r>
              <a:rPr lang="ru-RU" dirty="0"/>
              <a:t>, изъятых у погибших солдат и офицеров и возвращаемых в НКО. 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финансовые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документы медсанбатов и госпиталей 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возврату средств умерших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endParaRPr lang="ru-RU" dirty="0"/>
          </a:p>
          <a:p>
            <a:pPr algn="ctr">
              <a:lnSpc>
                <a:spcPct val="120000"/>
              </a:lnSpc>
              <a:defRPr/>
            </a:pPr>
            <a:endParaRPr lang="ru-RU" dirty="0"/>
          </a:p>
          <a:p>
            <a:pPr algn="ctr">
              <a:lnSpc>
                <a:spcPct val="120000"/>
              </a:lnSpc>
              <a:defRPr/>
            </a:pPr>
            <a:r>
              <a:rPr lang="ru-RU" dirty="0"/>
              <a:t>пример - из 18 воинов, умерших в 393 </a:t>
            </a:r>
            <a:r>
              <a:rPr lang="ru-RU" dirty="0" err="1"/>
              <a:t>омсб</a:t>
            </a:r>
            <a:r>
              <a:rPr lang="ru-RU" dirty="0"/>
              <a:t> 302 </a:t>
            </a:r>
            <a:r>
              <a:rPr lang="ru-RU" dirty="0" err="1"/>
              <a:t>сд</a:t>
            </a:r>
            <a:r>
              <a:rPr lang="ru-RU" dirty="0"/>
              <a:t> в апреле 1944 г. в </a:t>
            </a:r>
            <a:r>
              <a:rPr lang="ru-RU" dirty="0" err="1"/>
              <a:t>Тарнопольской</a:t>
            </a:r>
            <a:r>
              <a:rPr lang="ru-RU" dirty="0"/>
              <a:t> области, не значатся в </a:t>
            </a:r>
            <a:r>
              <a:rPr lang="ru-RU" dirty="0" smtClean="0"/>
              <a:t>ПН </a:t>
            </a:r>
            <a:r>
              <a:rPr lang="ru-RU" dirty="0"/>
              <a:t>13, в т.ч. 1 офицер; 2 офицера учтены в 1955 г. без "роду и племени", в/ч, даты и места гибели и погребения. 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771800" y="260648"/>
            <a:ext cx="3600400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Дополнительный массив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771800" y="1866310"/>
            <a:ext cx="3600400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Дополнительный массив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43808" y="3594502"/>
            <a:ext cx="3600400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Дополнительный массив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79512" y="6237312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из списков </a:t>
            </a: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казначея 393 медсанбата на возврат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средств умерших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55650" y="115889"/>
            <a:ext cx="7632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"…А в ответ тишина - он вчера не вернулся из боя!"</a:t>
            </a:r>
          </a:p>
        </p:txBody>
      </p:sp>
      <p:pic>
        <p:nvPicPr>
          <p:cNvPr id="31748" name="Picture 8" descr="Спис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61975"/>
            <a:ext cx="8280400" cy="546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48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72542"/>
            <a:ext cx="266429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63500" dir="30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службе в рядах Вооруженных Сил СССР - РФ 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http://soldat.ru/doc/search/demands/list02.html</a:t>
            </a:r>
            <a:endParaRPr lang="ru-RU" sz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772542"/>
            <a:ext cx="266429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службе в органах ВЧК-ОГПУ-НКВД-НКГБ-МВД СССР - МВД РФ, МГБ-КГБ СССР, ФСБ РФ </a:t>
            </a:r>
            <a:r>
              <a:rPr lang="en-US" sz="1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http://soldat.ru/doc/search/demands/list03.html</a:t>
            </a:r>
            <a:r>
              <a:rPr lang="ru-RU" sz="1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772542"/>
            <a:ext cx="273630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участии в Великой Отечественной войне 1941 - 1945 гг., пребывании в партизанских отрядах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http://soldat.ru/doc/search/demands/list04.html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188913"/>
            <a:ext cx="8064896" cy="35394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Куда отправлять запросы социально-правового характера?</a:t>
            </a:r>
            <a:endParaRPr lang="ru-RU" sz="1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604448" y="116632"/>
            <a:ext cx="432048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68686"/>
            <a:ext cx="54006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Немецко-фашистские и финские лагеря на территории СССР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http://soldat.ru/doc/search/demands/list051.html#1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605841"/>
            <a:ext cx="54006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Немецко-фашистские лагеря, находившиеся на территории Германии и других стран Европы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http://soldat.ru/doc/search/demands/list051.html#2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325921"/>
            <a:ext cx="54006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о насильственном вывозе советских граждан на работы в Германию и др. оккупированные территории Европы и СССР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http://soldat.ru/doc/search/demands/list052.html#1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2068686"/>
            <a:ext cx="2664296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о пребывании военнослужащих и гражданских лиц в концлагерях и других местах принудительного содержания в Германии и странах Европы, проходивших после освобождения </a:t>
            </a:r>
            <a:r>
              <a:rPr lang="ru-RU" sz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проверку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http://soldat.ru/doc/search/demands/list052.html#2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445224"/>
            <a:ext cx="3672408" cy="10081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получении образования, присвоении ученых степеней и званий, стипендиях, выплачиваемых в период обучения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http://soldat.ru/doc/search/demands/list06.html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4084910"/>
            <a:ext cx="3672408" cy="8079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награждении </a:t>
            </a:r>
            <a:r>
              <a:rPr lang="ru-RU" sz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наградами, присвоении почетных званий, присуждении премий СССР - РФ </a:t>
            </a: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http://soldat.ru/doc/search/demands/list07.html</a:t>
            </a:r>
            <a:r>
              <a:rPr lang="ru-R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077072"/>
            <a:ext cx="446449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endParaRPr lang="ru-RU" sz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нахождении на излечении в лечебных учреждениях и нанесении ущерба здоровью, о временной нетрудоспособности, инвалидности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</a:t>
            </a:r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soldat.ru/doc/search/demands/list08.html</a:t>
            </a:r>
            <a:r>
              <a:rPr lang="ru-RU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5445224"/>
            <a:ext cx="4464496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судимости, мере наказания, отбытии наказания, освобождении, применении репрессий, реабилитации и восстановлении прав граждан, пострадавших в период массовых репрессий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http://soldat.ru/doc/search/demands/list09.html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4949006"/>
            <a:ext cx="3672408" cy="4308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762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трудовом стаже и </a:t>
            </a:r>
            <a:r>
              <a:rPr lang="ru-RU" sz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плате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http://soldat.ru/doc/search/demands/list01.html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67544" y="931883"/>
            <a:ext cx="8208962" cy="484440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сводная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картотека учёта раненых и больных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600" dirty="0"/>
              <a:t>созданная в архиве военно-медицинских документов Военно-медицинского музея МО РФ, общим объёмом свыше </a:t>
            </a:r>
            <a:r>
              <a:rPr lang="ru-RU" sz="1600" b="1" dirty="0">
                <a:solidFill>
                  <a:srgbClr val="FFFF00"/>
                </a:solidFill>
              </a:rPr>
              <a:t>32,7 </a:t>
            </a:r>
            <a:r>
              <a:rPr lang="ru-RU" sz="1600" b="1" dirty="0" err="1">
                <a:solidFill>
                  <a:srgbClr val="FFFF00"/>
                </a:solidFill>
              </a:rPr>
              <a:t>млн</a:t>
            </a:r>
            <a:r>
              <a:rPr lang="ru-RU" sz="1600" b="1" dirty="0">
                <a:solidFill>
                  <a:srgbClr val="FFFF00"/>
                </a:solidFill>
              </a:rPr>
              <a:t> карточек</a:t>
            </a:r>
            <a:r>
              <a:rPr lang="ru-RU" sz="1600" dirty="0"/>
              <a:t>, а также около </a:t>
            </a:r>
            <a:r>
              <a:rPr lang="ru-RU" sz="1600" b="1" dirty="0">
                <a:solidFill>
                  <a:srgbClr val="FFFF00"/>
                </a:solidFill>
              </a:rPr>
              <a:t>27,8 </a:t>
            </a:r>
            <a:r>
              <a:rPr lang="ru-RU" sz="1600" b="1" dirty="0" err="1">
                <a:solidFill>
                  <a:srgbClr val="FFFF00"/>
                </a:solidFill>
              </a:rPr>
              <a:t>млн</a:t>
            </a:r>
            <a:r>
              <a:rPr lang="ru-RU" sz="1600" b="1" dirty="0">
                <a:solidFill>
                  <a:srgbClr val="FFFF00"/>
                </a:solidFill>
              </a:rPr>
              <a:t> историй болезни воинов</a:t>
            </a:r>
            <a:r>
              <a:rPr lang="ru-RU" sz="1600" dirty="0"/>
              <a:t>; в них может оказаться лиц, умерших в госпиталях и медсанбатах, общим числом около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2,5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</a:t>
            </a:r>
            <a:r>
              <a:rPr lang="ru-RU" sz="1600" dirty="0"/>
              <a:t> человек. </a:t>
            </a: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lnSpc>
                <a:spcPct val="130000"/>
              </a:lnSpc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  <a:p>
            <a:pPr algn="just">
              <a:defRPr/>
            </a:pPr>
            <a:endParaRPr lang="ru-RU" sz="16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документы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военнопленных: </a:t>
            </a:r>
          </a:p>
          <a:p>
            <a:pPr algn="just">
              <a:defRPr/>
            </a:pPr>
            <a:r>
              <a:rPr lang="ru-RU" sz="1600" dirty="0" smtClean="0"/>
              <a:t>а</a:t>
            </a:r>
            <a:r>
              <a:rPr lang="ru-RU" sz="1600" dirty="0"/>
              <a:t>) "зеленые" карточки в/</a:t>
            </a:r>
            <a:r>
              <a:rPr lang="ru-RU" sz="1600" dirty="0" err="1"/>
              <a:t>пл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региональных управлениях ФСБ – многие сотни тысяч; </a:t>
            </a:r>
          </a:p>
          <a:p>
            <a:pPr algn="just">
              <a:defRPr/>
            </a:pPr>
            <a:r>
              <a:rPr lang="ru-RU" sz="1600" dirty="0" smtClean="0"/>
              <a:t>б</a:t>
            </a:r>
            <a:r>
              <a:rPr lang="ru-RU" sz="1600" dirty="0"/>
              <a:t>) сведения Национального архива США (около 2 </a:t>
            </a:r>
            <a:r>
              <a:rPr lang="ru-RU" sz="1600" dirty="0" err="1"/>
              <a:t>млн</a:t>
            </a:r>
            <a:r>
              <a:rPr lang="ru-RU" sz="1600" dirty="0"/>
              <a:t>);</a:t>
            </a:r>
          </a:p>
          <a:p>
            <a:pPr algn="just">
              <a:defRPr/>
            </a:pPr>
            <a:r>
              <a:rPr lang="ru-RU" sz="1600" dirty="0" smtClean="0"/>
              <a:t>в</a:t>
            </a:r>
            <a:r>
              <a:rPr lang="ru-RU" sz="1600" dirty="0"/>
              <a:t>) данные РГВА по репатриантам (до 4 </a:t>
            </a:r>
            <a:r>
              <a:rPr lang="ru-RU" sz="1600" err="1"/>
              <a:t>млн</a:t>
            </a:r>
            <a:r>
              <a:rPr lang="ru-RU" sz="1600" smtClean="0"/>
              <a:t>).</a:t>
            </a:r>
          </a:p>
          <a:p>
            <a:pPr algn="just">
              <a:defRPr/>
            </a:pPr>
            <a:endParaRPr lang="ru-RU" sz="1600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771800" y="1340768"/>
            <a:ext cx="3600400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Дополнительный массив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843808" y="3573016"/>
            <a:ext cx="3600400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Дополнительный массив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49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39750" y="694438"/>
            <a:ext cx="7994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smtClean="0"/>
              <a:t>многомиллионный </a:t>
            </a:r>
            <a:r>
              <a:rPr lang="ru-RU" b="1" dirty="0"/>
              <a:t>массив сведений Центрального банка России по лицевым счетам военнослужащих</a:t>
            </a:r>
            <a:r>
              <a:rPr lang="ru-RU" dirty="0"/>
              <a:t>.</a:t>
            </a:r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323852" y="1412876"/>
            <a:ext cx="8569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u="sng">
                <a:solidFill>
                  <a:srgbClr val="FFFF00"/>
                </a:solidFill>
              </a:rPr>
              <a:t>Официальный адрес</a:t>
            </a:r>
            <a:r>
              <a:rPr lang="ru-RU" sz="1600"/>
              <a:t>: </a:t>
            </a:r>
          </a:p>
          <a:p>
            <a:pPr>
              <a:defRPr/>
            </a:pPr>
            <a:r>
              <a:rPr lang="ru-RU" sz="1600"/>
              <a:t>Центральный Банк России, Полевое учреждение «Красноармейское», 107016, г. Москва, ул. </a:t>
            </a:r>
            <a:r>
              <a:rPr lang="ru-RU" sz="1600" err="1"/>
              <a:t>Неглинная</a:t>
            </a:r>
            <a:r>
              <a:rPr lang="ru-RU" sz="1600"/>
              <a:t>, 12, БИК 044580002. </a:t>
            </a:r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 b="1" u="sng">
                <a:solidFill>
                  <a:srgbClr val="FFFF00"/>
                </a:solidFill>
              </a:rPr>
              <a:t>Реальный адрес</a:t>
            </a:r>
            <a:r>
              <a:rPr lang="ru-RU" sz="1600"/>
              <a:t>: г. Москва, Селиверстов переулок, д. 4, строение 1. </a:t>
            </a:r>
            <a:endParaRPr lang="ru-RU"/>
          </a:p>
        </p:txBody>
      </p:sp>
      <p:pic>
        <p:nvPicPr>
          <p:cNvPr id="33796" name="Picture 9" descr="Селиверстов переулок, 4, строеие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996953"/>
            <a:ext cx="5329238" cy="34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99792" y="260648"/>
            <a:ext cx="3600400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Дополнительный массив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476377" y="317470"/>
            <a:ext cx="6311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ctr" rotWithShape="0">
              <a:srgbClr val="000000">
                <a:alpha val="99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Технологический центр "Нудоль" ЦБ РФ</a:t>
            </a:r>
            <a:r>
              <a:rPr lang="ru-RU" sz="2000"/>
              <a:t> </a:t>
            </a:r>
          </a:p>
        </p:txBody>
      </p:sp>
      <p:pic>
        <p:nvPicPr>
          <p:cNvPr id="34819" name="Picture 8" descr="Объект Нуд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708275"/>
            <a:ext cx="44656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820" name="Picture 9" descr="Объект Нудоль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60439"/>
            <a:ext cx="42497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5003802" y="1203325"/>
            <a:ext cx="3744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rgbClr val="FFFF00"/>
                </a:solidFill>
              </a:rPr>
              <a:t>Московская обл., </a:t>
            </a:r>
            <a:r>
              <a:rPr lang="ru-RU" err="1">
                <a:solidFill>
                  <a:srgbClr val="FFFF00"/>
                </a:solidFill>
              </a:rPr>
              <a:t>Клинский</a:t>
            </a:r>
            <a:r>
              <a:rPr lang="ru-RU">
                <a:solidFill>
                  <a:srgbClr val="FFFF00"/>
                </a:solidFill>
              </a:rPr>
              <a:t> район, п. </a:t>
            </a:r>
            <a:r>
              <a:rPr lang="ru-RU" err="1">
                <a:solidFill>
                  <a:srgbClr val="FFFF00"/>
                </a:solidFill>
              </a:rPr>
              <a:t>Нудоль</a:t>
            </a:r>
            <a:r>
              <a:rPr lang="ru-RU">
                <a:solidFill>
                  <a:srgbClr val="FFFF00"/>
                </a:solidFill>
              </a:rPr>
              <a:t>, архив Центрального банка РФ. </a:t>
            </a:r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250827" y="3933825"/>
            <a:ext cx="33131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rgbClr val="FFFF00"/>
                </a:solidFill>
              </a:rPr>
              <a:t>Крупнейшее хранилище конфиденциальной информации Центробанка РФ, состоящей из документов различной направленности, вида и формата, в т.ч. полевых касс, отделений и контор Госбанка за период ВОВ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51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Схема банковского обслуживания вой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6"/>
            <a:ext cx="7848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52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79390" y="4521201"/>
            <a:ext cx="46434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700"/>
              <a:t>К концу Великой Отечественной войны сумма остатков вкладов на лицевых счетах воинов насчитывала </a:t>
            </a:r>
          </a:p>
          <a:p>
            <a:pPr>
              <a:spcBef>
                <a:spcPts val="0"/>
              </a:spcBef>
              <a:defRPr/>
            </a:pPr>
            <a:r>
              <a:rPr lang="ru-RU" sz="17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миллиарда рублей</a:t>
            </a:r>
            <a:r>
              <a:rPr lang="ru-RU" sz="1700">
                <a:solidFill>
                  <a:srgbClr val="FFFF99"/>
                </a:solidFill>
              </a:rPr>
              <a:t>. </a:t>
            </a:r>
            <a:r>
              <a:rPr lang="ru-RU" sz="1700"/>
              <a:t>Из них </a:t>
            </a:r>
            <a:r>
              <a:rPr lang="ru-RU" sz="1700" err="1"/>
              <a:t>бОльшую</a:t>
            </a:r>
            <a:r>
              <a:rPr lang="ru-RU" sz="1700"/>
              <a:t> часть суммы составили невостребованные вклады.</a:t>
            </a:r>
            <a:r>
              <a:rPr lang="ru-RU" sz="160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535488" y="549275"/>
            <a:ext cx="460851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700"/>
              <a:t>Выплата завещанных и незавещанных вкладов наследникам производится </a:t>
            </a:r>
            <a:r>
              <a:rPr lang="ru-RU" sz="17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полевым учреждением «Красноармейское»</a:t>
            </a:r>
            <a:r>
              <a:rPr lang="ru-RU" sz="1700"/>
              <a:t> Центрального   банка Российской Федерации в г.  Москве</a:t>
            </a:r>
            <a:r>
              <a:rPr lang="ru-RU" sz="1700">
                <a:solidFill>
                  <a:srgbClr val="FFFF99"/>
                </a:solidFill>
              </a:rPr>
              <a:t> </a:t>
            </a:r>
            <a:r>
              <a:rPr lang="ru-RU" sz="1700"/>
              <a:t>(адрес дан выше).</a:t>
            </a:r>
          </a:p>
        </p:txBody>
      </p:sp>
      <p:pic>
        <p:nvPicPr>
          <p:cNvPr id="36868" name="Picture 10" descr="Вкладная книжка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84213"/>
            <a:ext cx="4176713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869" name="Picture 11" descr="Вкладная книжка-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768601"/>
            <a:ext cx="40322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1800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53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68313" y="620688"/>
            <a:ext cx="8208962" cy="575542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ru-RU" sz="1600" smtClean="0"/>
          </a:p>
          <a:p>
            <a:pPr algn="just">
              <a:spcBef>
                <a:spcPct val="50000"/>
              </a:spcBef>
              <a:defRPr/>
            </a:pPr>
            <a:r>
              <a:rPr lang="ru-RU" sz="1600" smtClean="0"/>
              <a:t>Остатки </a:t>
            </a:r>
            <a:r>
              <a:rPr lang="ru-RU" sz="1600" dirty="0"/>
              <a:t>вкладов времён войны аккуратно индексировались, деноминировались и выдавались владельцам и их наследникам весь послевоенный период. К февралю 2014 г. после всех выплат и деноминаций они насчитывали всего </a:t>
            </a:r>
            <a:r>
              <a:rPr lang="ru-RU" sz="1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69 тысяч рублей</a:t>
            </a:r>
            <a:r>
              <a:rPr lang="ru-RU" sz="1600" dirty="0"/>
              <a:t>. </a:t>
            </a:r>
          </a:p>
          <a:p>
            <a:pPr algn="just">
              <a:spcBef>
                <a:spcPct val="50000"/>
              </a:spcBef>
              <a:defRPr/>
            </a:pPr>
            <a:endParaRPr lang="ru-RU" sz="1600" dirty="0"/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В связи с отсутствием на руках у наследников погибших воинов их вкладных книжек наследники не имеют возможности не только знать о наличии вкладов, но и вообще иметь сведения о номере в/ч, где был открыт вклад (вклады), сделанный их погибшим или пропавшим без вести родственником.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Персональные данные этого архива могут насчитывать не менее</a:t>
            </a:r>
            <a:r>
              <a:rPr lang="ru-RU" sz="1600" dirty="0">
                <a:solidFill>
                  <a:srgbClr val="FFFF99"/>
                </a:solidFill>
              </a:rPr>
              <a:t>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нескольких миллионов записей</a:t>
            </a:r>
            <a:r>
              <a:rPr lang="ru-RU" sz="1600" dirty="0">
                <a:solidFill>
                  <a:srgbClr val="FFFF99"/>
                </a:solidFill>
              </a:rPr>
              <a:t> </a:t>
            </a:r>
            <a:r>
              <a:rPr lang="ru-RU" sz="1600" dirty="0"/>
              <a:t>о погибших и пропавших воинах</a:t>
            </a:r>
            <a:r>
              <a:rPr lang="ru-RU" sz="1600" dirty="0">
                <a:solidFill>
                  <a:srgbClr val="FFFF99"/>
                </a:solidFill>
              </a:rPr>
              <a:t>.</a:t>
            </a:r>
            <a:r>
              <a:rPr lang="ru-RU" sz="1600" dirty="0"/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1600" dirty="0"/>
              <a:t>При открытии возможности наведения справок в этом массиве (без доступа к финансовой информации) наши граждане получат ключи к</a:t>
            </a:r>
            <a:r>
              <a:rPr lang="ru-RU" sz="1600" dirty="0">
                <a:solidFill>
                  <a:srgbClr val="FFFF99"/>
                </a:solidFill>
              </a:rPr>
              <a:t>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установлению судеб своих миллионов пропавших без вести родственников, выявив</a:t>
            </a:r>
            <a:r>
              <a:rPr lang="ru-RU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номера их воинских частей</a:t>
            </a:r>
            <a:r>
              <a:rPr lang="ru-RU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последние даты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произведения вкладов или получения денежного содержания</a:t>
            </a:r>
            <a:r>
              <a:rPr lang="ru-RU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жизни</a:t>
            </a:r>
            <a:r>
              <a:rPr lang="ru-RU" sz="1600"/>
              <a:t>. </a:t>
            </a:r>
            <a:endParaRPr lang="ru-RU" sz="1600" smtClean="0"/>
          </a:p>
          <a:p>
            <a:pPr algn="just">
              <a:spcBef>
                <a:spcPct val="50000"/>
              </a:spcBef>
              <a:defRPr/>
            </a:pPr>
            <a:endParaRPr lang="ru-RU" sz="16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54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67543" y="1188548"/>
            <a:ext cx="8208913" cy="523835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defRPr/>
            </a:pPr>
            <a:endParaRPr lang="ru-RU" sz="1600" b="1" smtClean="0">
              <a:solidFill>
                <a:srgbClr val="FFFF00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sz="1600" b="1" smtClean="0">
                <a:solidFill>
                  <a:srgbClr val="FFFF00"/>
                </a:solidFill>
              </a:rPr>
              <a:t>Данные </a:t>
            </a:r>
            <a:r>
              <a:rPr lang="ru-RU" sz="1600" b="1" dirty="0">
                <a:solidFill>
                  <a:srgbClr val="FFFF00"/>
                </a:solidFill>
              </a:rPr>
              <a:t>партийного и комсомольского учёта</a:t>
            </a:r>
            <a:r>
              <a:rPr lang="ru-RU" sz="1600" dirty="0"/>
              <a:t>. С 1 июля 1941 г. по 1 июля 1945 г. кандидатами в члены ВКП (б) стали около 5,1 миллиона человек, членами партии - свыше 3,3 миллионов дополнительно к имевшимся до войны. На фронт ушли около 3,5 миллионов комсомольцев. За годы войны в члены ВЛКСМ было принято около 12 миллионов человек. Свыше 40 процентов общего состава комсомола находилось в годы войны в Действующей армии. За годы войны </a:t>
            </a:r>
            <a:r>
              <a:rPr lang="ru-RU" sz="1600" b="1" dirty="0">
                <a:solidFill>
                  <a:srgbClr val="FFFF00"/>
                </a:solidFill>
              </a:rPr>
              <a:t>погибло свыше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FFFF00"/>
                </a:solidFill>
              </a:rPr>
              <a:t>3 миллионов коммунистов</a:t>
            </a:r>
            <a:r>
              <a:rPr lang="ru-RU" sz="1600" dirty="0"/>
              <a:t>.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600" dirty="0"/>
              <a:t>В случае отсутствия сведений об уплате членских взносов в течение длительного времени и других сведений о человеке его партийные или комсомольские документы погашались в установленном порядке с сохранением учётной карточки. </a:t>
            </a:r>
            <a:r>
              <a:rPr lang="ru-RU" sz="1600" dirty="0">
                <a:solidFill>
                  <a:srgbClr val="FFFF00"/>
                </a:solidFill>
              </a:rPr>
              <a:t>Централизованный учёт членов партии и комсомола вёлся согласно номеров их партийных и комсомольских билетов (а не персонально)</a:t>
            </a:r>
            <a:r>
              <a:rPr lang="ru-RU" sz="1600" dirty="0"/>
              <a:t> и ныне сохранён в Российском государственном архиве социально-политической истории (РГАСПИ), созданном на базе бывших Центрального партийного архива Института марксизма-ленинизма при ЦК КПСС и Центрального архива ЦК ВЛКСМ</a:t>
            </a:r>
            <a:r>
              <a:rPr lang="ru-RU" sz="1600"/>
              <a:t>. </a:t>
            </a:r>
            <a:endParaRPr lang="ru-RU" sz="1600" smtClean="0"/>
          </a:p>
          <a:p>
            <a:pPr algn="just">
              <a:lnSpc>
                <a:spcPct val="110000"/>
              </a:lnSpc>
              <a:defRPr/>
            </a:pPr>
            <a:endParaRPr lang="ru-RU" sz="1600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843808" y="332656"/>
            <a:ext cx="3600400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Дополнительный массив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55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Тонкий Иван Алексе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805971"/>
            <a:ext cx="5472608" cy="39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38100" dir="18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 useBgFill="1">
        <p:nvSpPr>
          <p:cNvPr id="39939" name="Rectangle 8"/>
          <p:cNvSpPr>
            <a:spLocks noChangeArrowheads="1"/>
          </p:cNvSpPr>
          <p:nvPr/>
        </p:nvSpPr>
        <p:spPr bwMode="auto">
          <a:xfrm>
            <a:off x="323850" y="5207349"/>
            <a:ext cx="8352606" cy="107721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600" dirty="0"/>
              <a:t>Комментарий к фото извещения: </a:t>
            </a:r>
            <a:r>
              <a:rPr lang="ru-RU" sz="1600" b="1" dirty="0"/>
              <a:t>Тонкий Иван Алексеевич</a:t>
            </a:r>
            <a:r>
              <a:rPr lang="ru-RU" sz="1600" dirty="0"/>
              <a:t>, умерший в составе 33-й </a:t>
            </a:r>
            <a:r>
              <a:rPr lang="ru-RU" sz="1600" dirty="0" err="1"/>
              <a:t>осбр</a:t>
            </a:r>
            <a:r>
              <a:rPr lang="ru-RU" sz="1600" dirty="0"/>
              <a:t> 54-й армии </a:t>
            </a:r>
            <a:r>
              <a:rPr lang="ru-RU" sz="1600" dirty="0" err="1"/>
              <a:t>Волховского</a:t>
            </a:r>
            <a:r>
              <a:rPr lang="ru-RU" sz="1600" dirty="0"/>
              <a:t> фронта в марте-апреле 1942 г., в централизованном учёте потерь отсутствует, в </a:t>
            </a:r>
            <a:r>
              <a:rPr lang="ru-RU" sz="1600" dirty="0" smtClean="0"/>
              <a:t>ПН </a:t>
            </a:r>
            <a:r>
              <a:rPr lang="ru-RU" sz="1600" dirty="0"/>
              <a:t>появился только после передачи </a:t>
            </a:r>
            <a:r>
              <a:rPr lang="ru-RU" sz="1600" dirty="0" smtClean="0"/>
              <a:t>в корпорацию ЭЛАР автором </a:t>
            </a:r>
            <a:r>
              <a:rPr lang="ru-RU" sz="1600" dirty="0"/>
              <a:t>этих строк скана извещения.</a:t>
            </a:r>
          </a:p>
        </p:txBody>
      </p:sp>
      <p:sp useBgFill="1">
        <p:nvSpPr>
          <p:cNvPr id="95241" name="Rectangle 9"/>
          <p:cNvSpPr>
            <a:spLocks noChangeArrowheads="1"/>
          </p:cNvSpPr>
          <p:nvPr/>
        </p:nvSpPr>
        <p:spPr bwMode="auto">
          <a:xfrm>
            <a:off x="395538" y="963012"/>
            <a:ext cx="2592387" cy="280076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Извещения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судьбах воинов</a:t>
            </a:r>
            <a:r>
              <a:rPr lang="ru-RU" sz="1600" dirty="0"/>
              <a:t>, находящиеся в военкоматах, на руках у населения и в Пенсионном фонде РФ. 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В официальных расчётах потерь в/с массив не учтён.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11760" y="260648"/>
            <a:ext cx="4248472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Дополнительный массив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56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395290" y="692696"/>
            <a:ext cx="8353425" cy="6001643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rgbClr val="FFFF00"/>
                </a:solidFill>
              </a:rPr>
              <a:t>Убыль населения страны в результате войны</a:t>
            </a:r>
            <a:r>
              <a:rPr lang="ru-RU" sz="1200" dirty="0"/>
              <a:t> – необратимое уменьшение численности граждан страны в результате </a:t>
            </a:r>
            <a:r>
              <a:rPr lang="ru-RU" sz="1200"/>
              <a:t>обоюдного </a:t>
            </a:r>
            <a:r>
              <a:rPr lang="ru-RU" sz="1200" smtClean="0"/>
              <a:t>воздействия факторов и причин, усугубляющих друг друга:</a:t>
            </a:r>
            <a:endParaRPr lang="ru-RU" sz="1200" dirty="0"/>
          </a:p>
          <a:p>
            <a:pPr algn="just">
              <a:defRPr/>
            </a:pPr>
            <a:r>
              <a:rPr lang="ru-RU" sz="1200" dirty="0"/>
              <a:t>1. </a:t>
            </a:r>
            <a:r>
              <a:rPr lang="ru-RU" sz="1200" dirty="0">
                <a:solidFill>
                  <a:srgbClr val="FFFF00"/>
                </a:solidFill>
              </a:rPr>
              <a:t>Факторов войны</a:t>
            </a:r>
            <a:r>
              <a:rPr lang="ru-RU" sz="1200" dirty="0"/>
              <a:t> - боевые действия, насилие противника и невыносимое ухудшение условий жизни (от голода, болезней, отсутствия мед. помощи, разрушения жилья, прочего).</a:t>
            </a:r>
          </a:p>
          <a:p>
            <a:pPr algn="just">
              <a:defRPr/>
            </a:pPr>
            <a:r>
              <a:rPr lang="ru-RU" sz="1200" dirty="0"/>
              <a:t>2. </a:t>
            </a:r>
            <a:r>
              <a:rPr lang="ru-RU" sz="1200" dirty="0">
                <a:solidFill>
                  <a:srgbClr val="FFFF00"/>
                </a:solidFill>
              </a:rPr>
              <a:t>Естественных причин </a:t>
            </a:r>
            <a:r>
              <a:rPr lang="ru-RU" sz="1200" dirty="0"/>
              <a:t>- по возрасту, по болезни, по приговорам судов, по случайности и т.п.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b="1" dirty="0">
                <a:solidFill>
                  <a:srgbClr val="FFFF00"/>
                </a:solidFill>
              </a:rPr>
              <a:t>Безвозвратные потери</a:t>
            </a:r>
            <a:r>
              <a:rPr lang="ru-RU" sz="1200" dirty="0"/>
              <a:t> военнослужащих и гражданских лиц – необратимая утрата граждан страны в результате воздействия только факторов войны. В научной среде их называют демографическими.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b="1" dirty="0">
                <a:solidFill>
                  <a:srgbClr val="FFFF00"/>
                </a:solidFill>
              </a:rPr>
              <a:t>Рождаемость</a:t>
            </a:r>
            <a:r>
              <a:rPr lang="ru-RU" sz="1200" dirty="0"/>
              <a:t> – численность вновь родившихся детей за определённый период.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FFFF00"/>
                </a:solidFill>
              </a:rPr>
              <a:t>Естественная смертность</a:t>
            </a:r>
            <a:r>
              <a:rPr lang="ru-RU" sz="1200" dirty="0"/>
              <a:t> – численность лиц, умерших по естественным причинам за определённый период, в т.ч. военнослужащих и детей.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b="1" dirty="0">
                <a:solidFill>
                  <a:srgbClr val="FFFF00"/>
                </a:solidFill>
              </a:rPr>
              <a:t>Пропавший без вести военнослужащий</a:t>
            </a:r>
            <a:r>
              <a:rPr lang="ru-RU" sz="1200" dirty="0"/>
              <a:t> – воин, о котором в течение 15 суток для командования в/ч и 2 года для гражданских инстанций (или до решения суда) не стало известно о его судьбе.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b="1" dirty="0">
                <a:solidFill>
                  <a:srgbClr val="FFFF00"/>
                </a:solidFill>
              </a:rPr>
              <a:t>Военнослужащий</a:t>
            </a:r>
            <a:r>
              <a:rPr lang="ru-RU" sz="1200" dirty="0"/>
              <a:t> – лицо, находящееся на военной службе и довольствии в Вооружённых Силах страны, на которое распространяется действие воинских Уставов.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b="1" dirty="0">
                <a:solidFill>
                  <a:srgbClr val="FFFF00"/>
                </a:solidFill>
              </a:rPr>
              <a:t>Вольнонаёмный состав</a:t>
            </a:r>
            <a:r>
              <a:rPr lang="ru-RU" sz="1200" dirty="0"/>
              <a:t> – лица, находящиеся в Вооружённых Силах по вольному найму для исполнения гражданских функций. Действие воинских Уставов на них не распространяется.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b="1" dirty="0">
                <a:solidFill>
                  <a:srgbClr val="FFFF00"/>
                </a:solidFill>
              </a:rPr>
              <a:t>Инвалид</a:t>
            </a:r>
            <a:r>
              <a:rPr lang="ru-RU" sz="1200" dirty="0"/>
              <a:t> – бывший военнослужащий, потерявший дееспособность к военной службе и на основании официального врачебного заключения исключённый из списков личного состава Вооружённых Сил и снятый с довольствия с направлением по месту жительства.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b="1" dirty="0">
                <a:solidFill>
                  <a:srgbClr val="FFFF00"/>
                </a:solidFill>
              </a:rPr>
              <a:t>Дезертир</a:t>
            </a:r>
            <a:r>
              <a:rPr lang="ru-RU" sz="1200" dirty="0"/>
              <a:t> – военнослужащий, покинувший место расположения войсковой части по своему усмотрению и тем самым нарушивший военную присягу и воинские Уставы.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r>
              <a:rPr lang="ru-RU" sz="1200" b="1" dirty="0">
                <a:solidFill>
                  <a:srgbClr val="FFFF00"/>
                </a:solidFill>
              </a:rPr>
              <a:t>Невозвращенцы с Запада</a:t>
            </a:r>
            <a:r>
              <a:rPr lang="ru-RU" sz="1200" dirty="0"/>
              <a:t> – бывшие военнослужащие Вооружённых Сил СССР, попавшие в период войны в плен к противнику, по разным причинам освобождённые из плена и не пожелавшие вернуться в СССР. К ним же относятся и не возвратившиеся гражданские лица.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27784" y="116632"/>
            <a:ext cx="4176266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Терминология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57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Прямоугольник 3"/>
          <p:cNvSpPr/>
          <p:nvPr/>
        </p:nvSpPr>
        <p:spPr>
          <a:xfrm>
            <a:off x="827584" y="764704"/>
            <a:ext cx="7488832" cy="5170646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Убыль населения СССР в 1941-1945 гг. – материал 2017-2018 гг.:</a:t>
            </a:r>
          </a:p>
          <a:p>
            <a:pPr algn="ctr">
              <a:defRPr/>
            </a:pP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http://soldat.ru/news/1064.html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pPr algn="ctr"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2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http://soldat.ru/news/1065.html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3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http://soldat.ru/news/106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6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.html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4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http://soldat.ru/news/106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7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.html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5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http://soldat.ru/news/106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8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.html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6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http://soldat.ru/news/1069.html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7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http://soldat.ru/news/1070.html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 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https://youtu.be/HFY6-YfnkN8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общей убыли ВС СССР – материал 2012 г.:</a:t>
            </a:r>
          </a:p>
          <a:p>
            <a:pPr algn="ctr"/>
            <a:r>
              <a:rPr lang="en-US" sz="1500" dirty="0" smtClean="0">
                <a:hlinkClick r:id="rId6"/>
              </a:rPr>
              <a:t>http://www.soldat.ru/news/865.html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>
                <a:hlinkClick r:id="rId7"/>
              </a:rPr>
              <a:t>http://www.soldat.ru/news/866.html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>
                <a:hlinkClick r:id="rId8"/>
              </a:rPr>
              <a:t>http://www.soldat.ru/news/878.html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>
                <a:hlinkClick r:id="rId9"/>
              </a:rPr>
              <a:t>http://www.soldat.ru/news/880.html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>
                <a:hlinkClick r:id="rId10"/>
              </a:rPr>
              <a:t>http://www.soldat.ru/news/897.html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>
                <a:hlinkClick r:id="rId11"/>
              </a:rPr>
              <a:t>http://www.soldat.ru/news/899.html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>
                <a:hlinkClick r:id="rId12"/>
              </a:rPr>
              <a:t>http://www.soldat.ru/news/902.html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>
                <a:hlinkClick r:id="rId13"/>
              </a:rPr>
              <a:t>http://www.soldat.ru/news/928.html</a:t>
            </a:r>
            <a:endParaRPr lang="en-US" sz="1500" dirty="0" smtClean="0"/>
          </a:p>
          <a:p>
            <a:pPr algn="ctr"/>
            <a:r>
              <a:rPr lang="en-US" sz="1500" dirty="0" smtClean="0">
                <a:hlinkClick r:id="rId14"/>
              </a:rPr>
              <a:t>http://www.soldat.ru/news/933.html</a:t>
            </a:r>
            <a:endParaRPr lang="ru-RU" sz="1500" dirty="0" smtClean="0"/>
          </a:p>
          <a:p>
            <a:pPr algn="ctr"/>
            <a:r>
              <a:rPr lang="en-US" sz="1500" dirty="0" smtClean="0">
                <a:hlinkClick r:id="rId15"/>
              </a:rPr>
              <a:t>http://www.soldat.ru/news/93</a:t>
            </a:r>
            <a:r>
              <a:rPr lang="ru-RU" sz="1500" dirty="0" smtClean="0">
                <a:hlinkClick r:id="rId15"/>
              </a:rPr>
              <a:t>7</a:t>
            </a:r>
            <a:r>
              <a:rPr lang="en-US" sz="1500" dirty="0" smtClean="0">
                <a:hlinkClick r:id="rId15"/>
              </a:rPr>
              <a:t>.html</a:t>
            </a:r>
            <a:endParaRPr lang="ru-RU" sz="1500" dirty="0" smtClean="0"/>
          </a:p>
          <a:p>
            <a:pPr algn="ctr"/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печати </a:t>
            </a:r>
            <a:r>
              <a:rPr lang="ru-RU" sz="1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"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Умылись кровью?", М.: "</a:t>
            </a:r>
            <a:r>
              <a:rPr lang="ru-RU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Яуза-ЭКСМО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2012 г.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03846" y="220578"/>
            <a:ext cx="6336506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Ссылки на источники сведений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475656" y="6053226"/>
            <a:ext cx="6336704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И.И. Ивлев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декабря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года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32440" y="116632"/>
            <a:ext cx="50405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6453336"/>
            <a:ext cx="6552728" cy="253916"/>
          </a:xfrm>
          <a:prstGeom prst="rect">
            <a:avLst/>
          </a:prstGeom>
          <a:effectLst>
            <a:outerShdw blurRad="50800" dist="76200" dir="2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ru-RU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Копируйте, цитируйте, используйте, разве что автора не забудьте упомянуть.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043608" y="332656"/>
            <a:ext cx="6984776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учёта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личного состава ВС СССР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период Великой Отечественной войны</a:t>
            </a:r>
          </a:p>
        </p:txBody>
      </p:sp>
      <p:sp useBgFill="1"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83568" y="1638667"/>
            <a:ext cx="7704856" cy="39087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defRPr/>
            </a:pPr>
            <a:endParaRPr lang="ru-RU" sz="1600" b="1" smtClean="0"/>
          </a:p>
          <a:p>
            <a:pPr marL="342900" indent="-342900" algn="ctr">
              <a:spcBef>
                <a:spcPts val="0"/>
              </a:spcBef>
              <a:defRPr/>
            </a:pPr>
            <a:r>
              <a:rPr lang="ru-RU" sz="1600" b="1" smtClean="0"/>
              <a:t>Действовавшие </a:t>
            </a:r>
            <a:r>
              <a:rPr lang="ru-RU" sz="1600" b="1" dirty="0"/>
              <a:t>нормативные документы </a:t>
            </a:r>
            <a:endParaRPr lang="ru-RU" sz="1600" b="1" dirty="0" smtClean="0"/>
          </a:p>
          <a:p>
            <a:pPr marL="342900" indent="-342900" algn="ctr">
              <a:spcBef>
                <a:spcPts val="0"/>
              </a:spcBef>
              <a:defRPr/>
            </a:pPr>
            <a:r>
              <a:rPr lang="ru-RU" sz="1600" b="1" dirty="0" smtClean="0"/>
              <a:t>НКО СССР с начала войны до </a:t>
            </a:r>
            <a:r>
              <a:rPr lang="ru-RU" sz="1600" b="1" dirty="0"/>
              <a:t>04.02.1944: </a:t>
            </a:r>
            <a:endParaRPr lang="ru-RU" sz="1600" b="1" dirty="0" smtClean="0"/>
          </a:p>
          <a:p>
            <a:pPr marL="342900" indent="-342900" algn="ctr">
              <a:spcBef>
                <a:spcPts val="0"/>
              </a:spcBef>
              <a:defRPr/>
            </a:pPr>
            <a:endParaRPr lang="ru-RU" sz="1600" b="1" dirty="0"/>
          </a:p>
          <a:p>
            <a:pPr marL="342900" indent="-342900" algn="just">
              <a:spcBef>
                <a:spcPts val="0"/>
              </a:spcBef>
              <a:defRPr/>
            </a:pPr>
            <a:r>
              <a:rPr lang="ru-RU" sz="1600" b="1" dirty="0"/>
              <a:t>1. По учёту личного состава РККА с начала войны – "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Наставление по учёту и отчётности в Красной Армии</a:t>
            </a:r>
            <a:r>
              <a:rPr lang="ru-RU" sz="1600" b="1" dirty="0"/>
              <a:t>". Введено Приказом </a:t>
            </a:r>
            <a:r>
              <a:rPr lang="ru-RU" sz="1600" b="1"/>
              <a:t>НКО </a:t>
            </a:r>
            <a:r>
              <a:rPr lang="ru-RU" sz="1600" b="1" smtClean="0"/>
              <a:t>СССР № </a:t>
            </a:r>
            <a:r>
              <a:rPr lang="ru-RU" sz="1600" b="1" dirty="0"/>
              <a:t>450 от 09.12.1940.</a:t>
            </a:r>
          </a:p>
          <a:p>
            <a:pPr marL="342900" indent="-342900" algn="just">
              <a:spcBef>
                <a:spcPct val="50000"/>
              </a:spcBef>
              <a:defRPr/>
            </a:pPr>
            <a:endParaRPr lang="ru-RU" sz="1600" b="1" dirty="0"/>
          </a:p>
          <a:p>
            <a:pPr marL="342900" indent="-342900" algn="just">
              <a:spcBef>
                <a:spcPts val="0"/>
              </a:spcBef>
              <a:defRPr/>
            </a:pPr>
            <a:r>
              <a:rPr lang="ru-RU" sz="1600" b="1" dirty="0"/>
              <a:t>2. По учёту </a:t>
            </a:r>
            <a:r>
              <a:rPr lang="ru-RU" sz="1600" b="1" u="sng" dirty="0"/>
              <a:t>потерь</a:t>
            </a:r>
            <a:r>
              <a:rPr lang="ru-RU" sz="1600" b="1" dirty="0"/>
              <a:t> личного состава РККА с начала войны – "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Положение о персональном учете потерь и погребении личного состава Красной Армии в военное время</a:t>
            </a:r>
            <a:r>
              <a:rPr lang="ru-RU" sz="1600" b="1" dirty="0"/>
              <a:t>". Введено Приказом </a:t>
            </a:r>
            <a:r>
              <a:rPr lang="ru-RU" sz="1600" b="1"/>
              <a:t>НКО </a:t>
            </a:r>
            <a:r>
              <a:rPr lang="ru-RU" sz="1600" b="1" smtClean="0"/>
              <a:t>СССР № </a:t>
            </a:r>
            <a:r>
              <a:rPr lang="ru-RU" sz="1600" b="1" dirty="0"/>
              <a:t>138 от </a:t>
            </a:r>
            <a:r>
              <a:rPr lang="ru-RU" sz="1600" b="1"/>
              <a:t>15.03.1941</a:t>
            </a:r>
            <a:r>
              <a:rPr lang="ru-RU" sz="1600" b="1" smtClean="0"/>
              <a:t>.</a:t>
            </a:r>
          </a:p>
          <a:p>
            <a:pPr marL="342900" indent="-342900" algn="just">
              <a:spcBef>
                <a:spcPts val="0"/>
              </a:spcBef>
              <a:defRPr/>
            </a:pPr>
            <a:endParaRPr lang="ru-RU" sz="1600" b="1" dirty="0" smtClean="0"/>
          </a:p>
          <a:p>
            <a:pPr marL="342900" indent="-342900" algn="ctr">
              <a:spcBef>
                <a:spcPts val="0"/>
              </a:spcBef>
              <a:defRPr/>
            </a:pPr>
            <a:r>
              <a:rPr lang="en-US" sz="1600" b="1" dirty="0" smtClean="0">
                <a:hlinkClick r:id="rId2"/>
              </a:rPr>
              <a:t>http</a:t>
            </a:r>
            <a:r>
              <a:rPr lang="en-US" sz="1600" b="1" smtClean="0">
                <a:hlinkClick r:id="rId2"/>
              </a:rPr>
              <a:t>://</a:t>
            </a:r>
            <a:r>
              <a:rPr lang="en-US" sz="1600" b="1" smtClean="0">
                <a:hlinkClick r:id="rId2"/>
              </a:rPr>
              <a:t>soldat.ru/doc/nko/1941.html</a:t>
            </a:r>
            <a:endParaRPr lang="ru-RU" sz="1600" b="1" smtClean="0"/>
          </a:p>
          <a:p>
            <a:pPr marL="342900" indent="-342900" algn="ctr">
              <a:spcBef>
                <a:spcPts val="0"/>
              </a:spcBef>
              <a:defRPr/>
            </a:pPr>
            <a:endParaRPr lang="ru-RU" sz="1600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04448" y="116632"/>
            <a:ext cx="432048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304" y="5805264"/>
            <a:ext cx="55258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СССР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Вооружённые Силы СССР</a:t>
            </a:r>
          </a:p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НКО СССР – Народный Комиссариат Обороны СССР</a:t>
            </a:r>
          </a:p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РККА – Рабоче-Крестьянская Красная Армия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971600" y="1268760"/>
            <a:ext cx="7200800" cy="426270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ru-RU" sz="2200" b="1" dirty="0" smtClean="0"/>
          </a:p>
          <a:p>
            <a:pPr algn="just">
              <a:spcBef>
                <a:spcPct val="50000"/>
              </a:spcBef>
              <a:defRPr/>
            </a:pPr>
            <a:r>
              <a:rPr lang="ru-RU" b="1" dirty="0" smtClean="0"/>
              <a:t>С </a:t>
            </a:r>
            <a:r>
              <a:rPr lang="ru-RU" b="1" dirty="0"/>
              <a:t>4 февраля 1944 г. Приказом НКО </a:t>
            </a:r>
            <a:r>
              <a:rPr lang="ru-RU" b="1" dirty="0" smtClean="0"/>
              <a:t>СССР № </a:t>
            </a:r>
            <a:r>
              <a:rPr lang="ru-RU" b="1" dirty="0"/>
              <a:t>023 введено до конца войны "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Наставление по учёту личного состава Красной Армии в военное время</a:t>
            </a:r>
            <a:r>
              <a:rPr lang="ru-RU" b="1" dirty="0"/>
              <a:t>" </a:t>
            </a:r>
            <a:r>
              <a:rPr lang="ru-RU" b="1" dirty="0" smtClean="0"/>
              <a:t>– с объединением учёта </a:t>
            </a:r>
            <a:r>
              <a:rPr lang="ru-RU" b="1" dirty="0"/>
              <a:t>личного состава </a:t>
            </a:r>
            <a:r>
              <a:rPr lang="ru-RU" b="1" dirty="0" smtClean="0"/>
              <a:t>РККА и его потерь</a:t>
            </a:r>
            <a:endParaRPr lang="en-US" b="1" dirty="0"/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http://soldat.ru/doc/nko/1944s.html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endParaRPr lang="en-US" b="1" dirty="0"/>
          </a:p>
          <a:p>
            <a:pPr algn="just">
              <a:spcBef>
                <a:spcPct val="50000"/>
              </a:spcBef>
              <a:defRPr/>
            </a:pPr>
            <a:r>
              <a:rPr lang="ru-RU" b="1" dirty="0" smtClean="0"/>
              <a:t>С введением </a:t>
            </a:r>
            <a:r>
              <a:rPr lang="ru-RU" b="1" dirty="0"/>
              <a:t>этого Наставления </a:t>
            </a:r>
            <a:r>
              <a:rPr lang="ru-RU" b="1" dirty="0" smtClean="0"/>
              <a:t>действие обоих </a:t>
            </a:r>
            <a:r>
              <a:rPr lang="ru-RU" b="1" dirty="0"/>
              <a:t>предыдущих нормативных </a:t>
            </a:r>
            <a:r>
              <a:rPr lang="ru-RU" b="1" dirty="0" smtClean="0"/>
              <a:t>документов </a:t>
            </a:r>
            <a:r>
              <a:rPr lang="ru-RU" b="1" dirty="0"/>
              <a:t>от 1940 и 1941 гг. </a:t>
            </a:r>
            <a:r>
              <a:rPr lang="ru-RU" b="1" dirty="0" smtClean="0"/>
              <a:t>было отменено </a:t>
            </a:r>
            <a:r>
              <a:rPr lang="ru-RU" b="1" dirty="0"/>
              <a:t>с 01.05.1944</a:t>
            </a:r>
            <a:r>
              <a:rPr lang="ru-RU" b="1" dirty="0" smtClean="0"/>
              <a:t>.</a:t>
            </a:r>
          </a:p>
          <a:p>
            <a:pPr algn="just">
              <a:spcBef>
                <a:spcPct val="50000"/>
              </a:spcBef>
              <a:defRPr/>
            </a:pPr>
            <a:endParaRPr lang="ru-RU" sz="2200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04448" y="116632"/>
            <a:ext cx="432048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82" name="Rectangle 478"/>
          <p:cNvSpPr>
            <a:spLocks noChangeArrowheads="1"/>
          </p:cNvSpPr>
          <p:nvPr/>
        </p:nvSpPr>
        <p:spPr bwMode="auto">
          <a:xfrm>
            <a:off x="755575" y="397113"/>
            <a:ext cx="7560841" cy="10156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Формы основных учётных документов согласно "Наставления по учёту и отчётности в Красной Армии" (Приказ НКО № 450 от 09.12.1940)</a:t>
            </a:r>
          </a:p>
        </p:txBody>
      </p:sp>
      <p:graphicFrame>
        <p:nvGraphicFramePr>
          <p:cNvPr id="98839" name="Group 535"/>
          <p:cNvGraphicFramePr>
            <a:graphicFrameLocks noGrp="1"/>
          </p:cNvGraphicFramePr>
          <p:nvPr>
            <p:ph/>
          </p:nvPr>
        </p:nvGraphicFramePr>
        <p:xfrm>
          <a:off x="467544" y="1772816"/>
          <a:ext cx="8229600" cy="4176465"/>
        </p:xfrm>
        <a:graphic>
          <a:graphicData uri="http://schemas.openxmlformats.org/drawingml/2006/table">
            <a:tbl>
              <a:tblPr/>
              <a:tblGrid>
                <a:gridCol w="1162050"/>
                <a:gridCol w="7067550"/>
              </a:tblGrid>
              <a:tr h="661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№№ форм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Наименование форм по учёту л/с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1/УВ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л/с отделения, взвода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87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2/УР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Книга учёта: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а) рядового и сержантского состава роты, в батальоне – л/с штаба, взвода связи, взвода снабжения, санвзвода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б) рядового и сержантского состава полка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3/УР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Штатно-должностной список роты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2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4/УП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Алфавитная книга учёта рядового и сержантского состава полка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5/УП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Штатно-должностная книга офицерского состава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6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6/УП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Алфавитная книга учёта офицерского состава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6165304"/>
            <a:ext cx="4439036" cy="307777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87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- в ЦАМО РФ на хранении отсутствуют.</a:t>
            </a:r>
            <a:endParaRPr lang="ru-RU" sz="14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604448" y="116632"/>
            <a:ext cx="432048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11559" y="116632"/>
            <a:ext cx="7848873" cy="132343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Формы основных учётных документов согласно "Положения о персональном учете потерь и погребении личного состава Красной Армии в военное время" (Приказ НКО № 138 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</a:t>
            </a: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15.03.1941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graphicFrame>
        <p:nvGraphicFramePr>
          <p:cNvPr id="103501" name="Group 77"/>
          <p:cNvGraphicFramePr>
            <a:graphicFrameLocks noGrp="1"/>
          </p:cNvGraphicFramePr>
          <p:nvPr>
            <p:ph/>
          </p:nvPr>
        </p:nvGraphicFramePr>
        <p:xfrm>
          <a:off x="323528" y="1628800"/>
          <a:ext cx="8496944" cy="4337253"/>
        </p:xfrm>
        <a:graphic>
          <a:graphicData uri="http://schemas.openxmlformats.org/drawingml/2006/table">
            <a:tbl>
              <a:tblPr/>
              <a:tblGrid>
                <a:gridCol w="878293"/>
                <a:gridCol w="7618651"/>
              </a:tblGrid>
              <a:tr h="54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№№ форм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Наименование форм по учёту потерь л/с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потерь л/с взвода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потерь л/с роты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потерь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л/с батальона</a:t>
                      </a:r>
                      <a:r>
                        <a:rPr kumimoji="0" lang="ru-RU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***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потерь начальствующего и рядового состава полка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потерь начальствующего и рядового состава дивизии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потерь начальствующего и рядового состава, умерших от ран в период боевых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действий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***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Извещение о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смерти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5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Именной список военнослужащих, сданных на пункт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погребения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***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7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Книга погребения штаба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дивизии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***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39216"/>
                            <a:invGamma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04448" y="116632"/>
            <a:ext cx="432048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gamma/>
                  <a:shade val="39216"/>
                  <a:invGamma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021288"/>
            <a:ext cx="4690708" cy="307777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ЦАМО РФ на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хранении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отсутствуют;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453336"/>
            <a:ext cx="6183103" cy="307777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ЦАМО РФ на хранении, как правило, отсутствуют.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237312"/>
            <a:ext cx="7119257" cy="307777"/>
          </a:xfrm>
          <a:prstGeom prst="rect">
            <a:avLst/>
          </a:prstGeom>
          <a:effectLst>
            <a:outerShdw blurRad="50800" dist="38100" dir="1800000" algn="ctr" rotWithShape="0">
              <a:srgbClr val="000000">
                <a:alpha val="99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  -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ЦАМО РФ на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хранении </a:t>
            </a:r>
            <a:r>
              <a:rPr lang="ru-RU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отсутствуют, хранятся в РВК и ПФР;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4682</TotalTime>
  <Words>6384</Words>
  <Application>Microsoft Office PowerPoint</Application>
  <PresentationFormat>Экран (4:3)</PresentationFormat>
  <Paragraphs>626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Глобус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"…А в ответ тишина - он вчера не вернулся из боя!"</dc:title>
  <dc:subject>Учёт личного состава ВС СССР 1941-1945 гг.</dc:subject>
  <dc:creator>Игорь Иванович Ивлев</dc:creator>
  <cp:lastModifiedBy>Компьютер</cp:lastModifiedBy>
  <cp:revision>433</cp:revision>
  <dcterms:created xsi:type="dcterms:W3CDTF">2011-02-12T13:45:38Z</dcterms:created>
  <dcterms:modified xsi:type="dcterms:W3CDTF">2018-12-06T13:34:27Z</dcterms:modified>
</cp:coreProperties>
</file>