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5E2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C0C0C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5E2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C0C0C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5E2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5E2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98437"/>
            <a:ext cx="12192000" cy="66595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82116" y="289687"/>
            <a:ext cx="6097270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5E2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77441" y="1624711"/>
            <a:ext cx="9185275" cy="412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C0C0C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2.png"/><Relationship Id="rId4" Type="http://schemas.openxmlformats.org/officeDocument/2006/relationships/image" Target="../media/image23.jpg"/><Relationship Id="rId5" Type="http://schemas.openxmlformats.org/officeDocument/2006/relationships/image" Target="../media/image24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Relationship Id="rId4" Type="http://schemas.openxmlformats.org/officeDocument/2006/relationships/image" Target="../media/image27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125" y="0"/>
            <a:ext cx="11826875" cy="68580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702932" y="6646874"/>
            <a:ext cx="90487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0C0C0C"/>
                </a:solidFill>
                <a:latin typeface="Calibri"/>
                <a:cs typeface="Calibri"/>
              </a:rPr>
              <a:t>RUS1344883</a:t>
            </a:r>
            <a:r>
              <a:rPr dirty="0" sz="900" spc="45">
                <a:solidFill>
                  <a:srgbClr val="0C0C0C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0C0C0C"/>
                </a:solidFill>
                <a:latin typeface="Calibri"/>
                <a:cs typeface="Calibri"/>
              </a:rPr>
              <a:t>(v1.0)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5440" y="2259279"/>
            <a:ext cx="6651625" cy="13061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/>
              <a:t>Федеральный</a:t>
            </a:r>
            <a:r>
              <a:rPr dirty="0" sz="4200" spc="-15"/>
              <a:t> </a:t>
            </a:r>
            <a:r>
              <a:rPr dirty="0" sz="4200" spc="-10"/>
              <a:t>проект</a:t>
            </a:r>
            <a:endParaRPr sz="4200"/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059430" algn="l"/>
              </a:tabLst>
            </a:pPr>
            <a:r>
              <a:rPr dirty="0" sz="4200" spc="-10"/>
              <a:t>«Здоровье</a:t>
            </a:r>
            <a:r>
              <a:rPr dirty="0" sz="4200"/>
              <a:t>	для</a:t>
            </a:r>
            <a:r>
              <a:rPr dirty="0" sz="4200" spc="-35"/>
              <a:t> </a:t>
            </a:r>
            <a:r>
              <a:rPr dirty="0" sz="4200" spc="-10"/>
              <a:t>каждого»</a:t>
            </a:r>
            <a:endParaRPr sz="4200"/>
          </a:p>
        </p:txBody>
      </p:sp>
      <p:sp>
        <p:nvSpPr>
          <p:cNvPr id="5" name="object 5" descr=""/>
          <p:cNvSpPr txBox="1"/>
          <p:nvPr/>
        </p:nvSpPr>
        <p:spPr>
          <a:xfrm>
            <a:off x="345440" y="4492244"/>
            <a:ext cx="4028440" cy="1100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C0C0C"/>
                </a:solidFill>
                <a:latin typeface="Arial"/>
                <a:cs typeface="Arial"/>
              </a:rPr>
              <a:t>Центры</a:t>
            </a:r>
            <a:r>
              <a:rPr dirty="0" sz="2400" spc="-35" b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C0C0C"/>
                </a:solidFill>
                <a:latin typeface="Arial"/>
                <a:cs typeface="Arial"/>
              </a:rPr>
              <a:t>здоровья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750" b="1">
                <a:solidFill>
                  <a:srgbClr val="0C0C0C"/>
                </a:solidFill>
                <a:latin typeface="Arial"/>
                <a:cs typeface="Arial"/>
              </a:rPr>
              <a:t>ФГБУ</a:t>
            </a:r>
            <a:r>
              <a:rPr dirty="0" sz="1750" spc="-65" b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1750" b="1">
                <a:solidFill>
                  <a:srgbClr val="0C0C0C"/>
                </a:solidFill>
                <a:latin typeface="Arial"/>
                <a:cs typeface="Arial"/>
              </a:rPr>
              <a:t>НМИЦ</a:t>
            </a:r>
            <a:r>
              <a:rPr dirty="0" sz="1750" spc="-80" b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1750" b="1">
                <a:solidFill>
                  <a:srgbClr val="0C0C0C"/>
                </a:solidFill>
                <a:latin typeface="Arial"/>
                <a:cs typeface="Arial"/>
              </a:rPr>
              <a:t>ТПМ</a:t>
            </a:r>
            <a:r>
              <a:rPr dirty="0" sz="1750" spc="-75" b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1750" spc="-10" b="1">
                <a:solidFill>
                  <a:srgbClr val="0C0C0C"/>
                </a:solidFill>
                <a:latin typeface="Arial"/>
                <a:cs typeface="Arial"/>
              </a:rPr>
              <a:t>Минздрава</a:t>
            </a:r>
            <a:r>
              <a:rPr dirty="0" sz="1750" spc="-90" b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1750" spc="-10" b="1">
                <a:solidFill>
                  <a:srgbClr val="0C0C0C"/>
                </a:solidFill>
                <a:latin typeface="Arial"/>
                <a:cs typeface="Arial"/>
              </a:rPr>
              <a:t>России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98437"/>
            <a:ext cx="12192000" cy="6659880"/>
            <a:chOff x="0" y="198437"/>
            <a:chExt cx="12192000" cy="66598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5463" y="1176527"/>
              <a:ext cx="9332976" cy="36728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5463" y="1510283"/>
              <a:ext cx="9447276" cy="130759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519" y="3073907"/>
              <a:ext cx="9761220" cy="136245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519" y="5045964"/>
              <a:ext cx="7583424" cy="28803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31123" y="5081015"/>
              <a:ext cx="3329939" cy="30327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731519" y="3343655"/>
              <a:ext cx="10829290" cy="2059939"/>
            </a:xfrm>
            <a:custGeom>
              <a:avLst/>
              <a:gdLst/>
              <a:ahLst/>
              <a:cxnLst/>
              <a:rect l="l" t="t" r="r" b="b"/>
              <a:pathLst>
                <a:path w="10829290" h="2059939">
                  <a:moveTo>
                    <a:pt x="0" y="2059940"/>
                  </a:moveTo>
                  <a:lnTo>
                    <a:pt x="10829163" y="2040636"/>
                  </a:lnTo>
                </a:path>
                <a:path w="10829290" h="2059939">
                  <a:moveTo>
                    <a:pt x="5865876" y="2413"/>
                  </a:moveTo>
                  <a:lnTo>
                    <a:pt x="7170038" y="0"/>
                  </a:lnTo>
                </a:path>
                <a:path w="10829290" h="2059939">
                  <a:moveTo>
                    <a:pt x="5865876" y="740029"/>
                  </a:moveTo>
                  <a:lnTo>
                    <a:pt x="8194548" y="737616"/>
                  </a:lnTo>
                </a:path>
              </a:pathLst>
            </a:custGeom>
            <a:ln w="579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955164" algn="l"/>
              </a:tabLst>
            </a:pPr>
            <a:r>
              <a:rPr dirty="0" spc="-10"/>
              <a:t>МОНИТОРИНГ</a:t>
            </a:r>
            <a:r>
              <a:rPr dirty="0"/>
              <a:t>	</a:t>
            </a:r>
            <a:r>
              <a:rPr dirty="0" spc="-10"/>
              <a:t>ПОКАЗАТЕЛЕЙ</a:t>
            </a:r>
            <a:r>
              <a:rPr dirty="0" spc="-60"/>
              <a:t> </a:t>
            </a:r>
            <a:r>
              <a:rPr dirty="0" spc="-20"/>
              <a:t>ФЕДЕРАЛЬНОГО </a:t>
            </a:r>
            <a:r>
              <a:rPr dirty="0" spc="-10"/>
              <a:t>ПРОЕКТА</a:t>
            </a:r>
            <a:r>
              <a:rPr dirty="0" spc="-55"/>
              <a:t> </a:t>
            </a:r>
            <a:r>
              <a:rPr dirty="0"/>
              <a:t>«ЗДОРОВЬЕ</a:t>
            </a:r>
            <a:r>
              <a:rPr dirty="0" spc="-75"/>
              <a:t> </a:t>
            </a:r>
            <a:r>
              <a:rPr dirty="0"/>
              <a:t>ДЛЯ</a:t>
            </a:r>
            <a:r>
              <a:rPr dirty="0" spc="-55"/>
              <a:t> </a:t>
            </a:r>
            <a:r>
              <a:rPr dirty="0" spc="-10"/>
              <a:t>КАЖДОГО»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01511" y="0"/>
              <a:ext cx="6041136" cy="497890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559" y="1257300"/>
              <a:ext cx="6280403" cy="446836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41019" y="2670048"/>
              <a:ext cx="5902960" cy="2418715"/>
            </a:xfrm>
            <a:custGeom>
              <a:avLst/>
              <a:gdLst/>
              <a:ahLst/>
              <a:cxnLst/>
              <a:rect l="l" t="t" r="r" b="b"/>
              <a:pathLst>
                <a:path w="5902960" h="2418715">
                  <a:moveTo>
                    <a:pt x="1135380" y="0"/>
                  </a:moveTo>
                  <a:lnTo>
                    <a:pt x="2337943" y="6096"/>
                  </a:lnTo>
                </a:path>
                <a:path w="5902960" h="2418715">
                  <a:moveTo>
                    <a:pt x="0" y="202691"/>
                  </a:moveTo>
                  <a:lnTo>
                    <a:pt x="5825363" y="208787"/>
                  </a:lnTo>
                </a:path>
                <a:path w="5902960" h="2418715">
                  <a:moveTo>
                    <a:pt x="9143" y="397763"/>
                  </a:moveTo>
                  <a:lnTo>
                    <a:pt x="5876925" y="403860"/>
                  </a:lnTo>
                </a:path>
                <a:path w="5902960" h="2418715">
                  <a:moveTo>
                    <a:pt x="0" y="609600"/>
                  </a:moveTo>
                  <a:lnTo>
                    <a:pt x="5867781" y="615696"/>
                  </a:lnTo>
                </a:path>
                <a:path w="5902960" h="2418715">
                  <a:moveTo>
                    <a:pt x="35051" y="819912"/>
                  </a:moveTo>
                  <a:lnTo>
                    <a:pt x="5902833" y="826007"/>
                  </a:lnTo>
                </a:path>
                <a:path w="5902960" h="2418715">
                  <a:moveTo>
                    <a:pt x="25907" y="1608708"/>
                  </a:moveTo>
                  <a:lnTo>
                    <a:pt x="3133471" y="1606295"/>
                  </a:lnTo>
                </a:path>
                <a:path w="5902960" h="2418715">
                  <a:moveTo>
                    <a:pt x="25907" y="2412491"/>
                  </a:moveTo>
                  <a:lnTo>
                    <a:pt x="1313180" y="2418588"/>
                  </a:lnTo>
                </a:path>
              </a:pathLst>
            </a:custGeom>
            <a:ln w="579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01511" y="0"/>
              <a:ext cx="6041136" cy="497890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327" y="1066800"/>
              <a:ext cx="6443472" cy="31394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091" y="1405127"/>
              <a:ext cx="6400800" cy="90678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8036" y="3425952"/>
              <a:ext cx="6451092" cy="191719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955164" algn="l"/>
              </a:tabLst>
            </a:pPr>
            <a:r>
              <a:rPr dirty="0" spc="-10"/>
              <a:t>МОНИТОРИНГ</a:t>
            </a:r>
            <a:r>
              <a:rPr dirty="0"/>
              <a:t>	</a:t>
            </a:r>
            <a:r>
              <a:rPr dirty="0" spc="-10"/>
              <a:t>ПОКАЗАТЕЛЕЙ</a:t>
            </a:r>
            <a:r>
              <a:rPr dirty="0" spc="-60"/>
              <a:t> </a:t>
            </a:r>
            <a:r>
              <a:rPr dirty="0" spc="-20"/>
              <a:t>ФЕДЕРАЛЬНОГО </a:t>
            </a:r>
            <a:r>
              <a:rPr dirty="0" spc="-10"/>
              <a:t>ПРОЕКТА</a:t>
            </a:r>
            <a:r>
              <a:rPr dirty="0" spc="-55"/>
              <a:t> </a:t>
            </a:r>
            <a:r>
              <a:rPr dirty="0"/>
              <a:t>«ЗДОРОВЬЕ</a:t>
            </a:r>
            <a:r>
              <a:rPr dirty="0" spc="-75"/>
              <a:t> </a:t>
            </a:r>
            <a:r>
              <a:rPr dirty="0"/>
              <a:t>ДЛЯ</a:t>
            </a:r>
            <a:r>
              <a:rPr dirty="0" spc="-55"/>
              <a:t> </a:t>
            </a:r>
            <a:r>
              <a:rPr dirty="0" spc="-10"/>
              <a:t>КАЖДОГО»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384047" y="2321051"/>
            <a:ext cx="6296025" cy="1022985"/>
          </a:xfrm>
          <a:prstGeom prst="rect">
            <a:avLst/>
          </a:prstGeom>
          <a:solidFill>
            <a:srgbClr val="DCEBD1"/>
          </a:solidFill>
        </p:spPr>
        <p:txBody>
          <a:bodyPr wrap="square" lIns="0" tIns="40640" rIns="0" bIns="0" rtlCol="0" vert="horz">
            <a:spAutoFit/>
          </a:bodyPr>
          <a:lstStyle/>
          <a:p>
            <a:pPr marL="90805" marR="323215">
              <a:lnSpc>
                <a:spcPct val="100000"/>
              </a:lnSpc>
              <a:spcBef>
                <a:spcPts val="320"/>
              </a:spcBef>
            </a:pPr>
            <a:r>
              <a:rPr dirty="0" sz="1800" b="1">
                <a:solidFill>
                  <a:srgbClr val="005E22"/>
                </a:solidFill>
                <a:latin typeface="Arial"/>
                <a:cs typeface="Arial"/>
              </a:rPr>
              <a:t>Из</a:t>
            </a:r>
            <a:r>
              <a:rPr dirty="0" sz="1800" spc="-90" b="1">
                <a:solidFill>
                  <a:srgbClr val="005E2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5E22"/>
                </a:solidFill>
                <a:latin typeface="Arial"/>
                <a:cs typeface="Arial"/>
              </a:rPr>
              <a:t>Отчетной</a:t>
            </a:r>
            <a:r>
              <a:rPr dirty="0" sz="1800" spc="-45" b="1">
                <a:solidFill>
                  <a:srgbClr val="005E2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5E22"/>
                </a:solidFill>
                <a:latin typeface="Arial"/>
                <a:cs typeface="Arial"/>
              </a:rPr>
              <a:t>формы</a:t>
            </a:r>
            <a:r>
              <a:rPr dirty="0" sz="1800" spc="-65" b="1">
                <a:solidFill>
                  <a:srgbClr val="005E2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5E22"/>
                </a:solidFill>
                <a:latin typeface="Arial"/>
                <a:cs typeface="Arial"/>
              </a:rPr>
              <a:t>131/о,</a:t>
            </a:r>
            <a:r>
              <a:rPr dirty="0" sz="1800" spc="-85" b="1">
                <a:solidFill>
                  <a:srgbClr val="005E2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5E22"/>
                </a:solidFill>
                <a:latin typeface="Arial"/>
                <a:cs typeface="Arial"/>
              </a:rPr>
              <a:t>утвержденной</a:t>
            </a:r>
            <a:r>
              <a:rPr dirty="0" sz="1800" spc="-55" b="1">
                <a:solidFill>
                  <a:srgbClr val="005E22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5E22"/>
                </a:solidFill>
                <a:latin typeface="Arial"/>
                <a:cs typeface="Arial"/>
              </a:rPr>
              <a:t>приказом Минздрава</a:t>
            </a:r>
            <a:r>
              <a:rPr dirty="0" sz="1800" spc="-45" b="1">
                <a:solidFill>
                  <a:srgbClr val="005E2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5E22"/>
                </a:solidFill>
                <a:latin typeface="Arial"/>
                <a:cs typeface="Arial"/>
              </a:rPr>
              <a:t>России</a:t>
            </a:r>
            <a:r>
              <a:rPr dirty="0" sz="1800" spc="-30" b="1">
                <a:solidFill>
                  <a:srgbClr val="005E2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5E22"/>
                </a:solidFill>
                <a:latin typeface="Arial"/>
                <a:cs typeface="Arial"/>
              </a:rPr>
              <a:t>от</a:t>
            </a:r>
            <a:r>
              <a:rPr dirty="0" sz="1800" spc="405" b="1">
                <a:solidFill>
                  <a:srgbClr val="005E2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5E22"/>
                </a:solidFill>
                <a:latin typeface="Arial"/>
                <a:cs typeface="Arial"/>
              </a:rPr>
              <a:t>20</a:t>
            </a:r>
            <a:r>
              <a:rPr dirty="0" sz="1800" spc="-55" b="1">
                <a:solidFill>
                  <a:srgbClr val="005E2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5E22"/>
                </a:solidFill>
                <a:latin typeface="Arial"/>
                <a:cs typeface="Arial"/>
              </a:rPr>
              <a:t>ноября</a:t>
            </a:r>
            <a:r>
              <a:rPr dirty="0" sz="1800" spc="-60" b="1">
                <a:solidFill>
                  <a:srgbClr val="005E2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5E22"/>
                </a:solidFill>
                <a:latin typeface="Arial"/>
                <a:cs typeface="Arial"/>
              </a:rPr>
              <a:t>2020</a:t>
            </a:r>
            <a:r>
              <a:rPr dirty="0" sz="1800" spc="-40" b="1">
                <a:solidFill>
                  <a:srgbClr val="005E22"/>
                </a:solidFill>
                <a:latin typeface="Arial"/>
                <a:cs typeface="Arial"/>
              </a:rPr>
              <a:t> </a:t>
            </a:r>
            <a:r>
              <a:rPr dirty="0" sz="1800" spc="-80" b="1">
                <a:solidFill>
                  <a:srgbClr val="005E22"/>
                </a:solidFill>
                <a:latin typeface="Arial"/>
                <a:cs typeface="Arial"/>
              </a:rPr>
              <a:t>г.</a:t>
            </a:r>
            <a:r>
              <a:rPr dirty="0" sz="1800" spc="-45" b="1">
                <a:solidFill>
                  <a:srgbClr val="005E22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5E22"/>
                </a:solidFill>
                <a:latin typeface="Arial"/>
                <a:cs typeface="Arial"/>
              </a:rPr>
              <a:t>№1207н</a:t>
            </a:r>
            <a:endParaRPr sz="18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tabLst>
                <a:tab pos="3773804" algn="l"/>
              </a:tabLst>
            </a:pPr>
            <a:r>
              <a:rPr dirty="0" u="sng" sz="1800" b="1">
                <a:solidFill>
                  <a:srgbClr val="005E22"/>
                </a:solidFill>
                <a:uFill>
                  <a:solidFill>
                    <a:srgbClr val="005E22"/>
                  </a:solidFill>
                </a:uFill>
                <a:latin typeface="Arial"/>
                <a:cs typeface="Arial"/>
              </a:rPr>
              <a:t>таблица 1000,</a:t>
            </a:r>
            <a:r>
              <a:rPr dirty="0" u="sng" sz="1800" spc="-30" b="1">
                <a:solidFill>
                  <a:srgbClr val="005E22"/>
                </a:solidFill>
                <a:uFill>
                  <a:solidFill>
                    <a:srgbClr val="005E22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005E22"/>
                </a:solidFill>
                <a:uFill>
                  <a:solidFill>
                    <a:srgbClr val="005E22"/>
                  </a:solidFill>
                </a:uFill>
                <a:latin typeface="Arial"/>
                <a:cs typeface="Arial"/>
              </a:rPr>
              <a:t>сумма</a:t>
            </a:r>
            <a:r>
              <a:rPr dirty="0" u="sng" sz="1800" spc="-10" b="1">
                <a:solidFill>
                  <a:srgbClr val="005E22"/>
                </a:solidFill>
                <a:uFill>
                  <a:solidFill>
                    <a:srgbClr val="005E22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005E22"/>
                </a:solidFill>
                <a:uFill>
                  <a:solidFill>
                    <a:srgbClr val="005E22"/>
                  </a:solidFill>
                </a:uFill>
                <a:latin typeface="Arial"/>
                <a:cs typeface="Arial"/>
              </a:rPr>
              <a:t>граф</a:t>
            </a:r>
            <a:r>
              <a:rPr dirty="0" u="sng" sz="1800" spc="-40" b="1">
                <a:solidFill>
                  <a:srgbClr val="005E22"/>
                </a:solidFill>
                <a:uFill>
                  <a:solidFill>
                    <a:srgbClr val="005E22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005E22"/>
                </a:solidFill>
                <a:uFill>
                  <a:solidFill>
                    <a:srgbClr val="005E22"/>
                  </a:solidFill>
                </a:uFill>
                <a:latin typeface="Arial"/>
                <a:cs typeface="Arial"/>
              </a:rPr>
              <a:t>5</a:t>
            </a:r>
            <a:r>
              <a:rPr dirty="0" u="sng" sz="1800" spc="-40" b="1">
                <a:solidFill>
                  <a:srgbClr val="005E22"/>
                </a:solidFill>
                <a:uFill>
                  <a:solidFill>
                    <a:srgbClr val="005E22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005E22"/>
                </a:solidFill>
                <a:uFill>
                  <a:solidFill>
                    <a:srgbClr val="005E22"/>
                  </a:solidFill>
                </a:uFill>
                <a:latin typeface="Arial"/>
                <a:cs typeface="Arial"/>
              </a:rPr>
              <a:t>и</a:t>
            </a:r>
            <a:r>
              <a:rPr dirty="0" u="sng" sz="1800" spc="-45" b="1">
                <a:solidFill>
                  <a:srgbClr val="005E22"/>
                </a:solidFill>
                <a:uFill>
                  <a:solidFill>
                    <a:srgbClr val="005E22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50" b="1">
                <a:solidFill>
                  <a:srgbClr val="005E22"/>
                </a:solidFill>
                <a:uFill>
                  <a:solidFill>
                    <a:srgbClr val="005E22"/>
                  </a:solidFill>
                </a:uFill>
                <a:latin typeface="Arial"/>
                <a:cs typeface="Arial"/>
              </a:rPr>
              <a:t>6</a:t>
            </a:r>
            <a:r>
              <a:rPr dirty="0" u="sng" sz="1800" b="1">
                <a:solidFill>
                  <a:srgbClr val="005E22"/>
                </a:solidFill>
                <a:uFill>
                  <a:solidFill>
                    <a:srgbClr val="005E22"/>
                  </a:solidFill>
                </a:uFill>
                <a:latin typeface="Arial"/>
                <a:cs typeface="Arial"/>
              </a:rPr>
              <a:t>	строки</a:t>
            </a:r>
            <a:r>
              <a:rPr dirty="0" u="sng" sz="1800" spc="-50" b="1">
                <a:solidFill>
                  <a:srgbClr val="005E22"/>
                </a:solidFill>
                <a:uFill>
                  <a:solidFill>
                    <a:srgbClr val="005E22"/>
                  </a:solidFill>
                </a:uFill>
                <a:latin typeface="Arial"/>
                <a:cs typeface="Arial"/>
              </a:rPr>
              <a:t> 8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58140" y="5301996"/>
            <a:ext cx="6297295" cy="1022985"/>
          </a:xfrm>
          <a:prstGeom prst="rect">
            <a:avLst/>
          </a:prstGeom>
          <a:solidFill>
            <a:srgbClr val="DCEBD1"/>
          </a:solidFill>
        </p:spPr>
        <p:txBody>
          <a:bodyPr wrap="square" lIns="0" tIns="40640" rIns="0" bIns="0" rtlCol="0" vert="horz">
            <a:spAutoFit/>
          </a:bodyPr>
          <a:lstStyle/>
          <a:p>
            <a:pPr marL="90805" marR="326390">
              <a:lnSpc>
                <a:spcPct val="100000"/>
              </a:lnSpc>
              <a:spcBef>
                <a:spcPts val="320"/>
              </a:spcBef>
            </a:pPr>
            <a:r>
              <a:rPr dirty="0" sz="1800" b="1">
                <a:solidFill>
                  <a:srgbClr val="005E22"/>
                </a:solidFill>
                <a:latin typeface="Arial"/>
                <a:cs typeface="Arial"/>
              </a:rPr>
              <a:t>Из</a:t>
            </a:r>
            <a:r>
              <a:rPr dirty="0" sz="1800" spc="-85" b="1">
                <a:solidFill>
                  <a:srgbClr val="005E2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5E22"/>
                </a:solidFill>
                <a:latin typeface="Arial"/>
                <a:cs typeface="Arial"/>
              </a:rPr>
              <a:t>Отчетной</a:t>
            </a:r>
            <a:r>
              <a:rPr dirty="0" sz="1800" spc="-35" b="1">
                <a:solidFill>
                  <a:srgbClr val="005E2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5E22"/>
                </a:solidFill>
                <a:latin typeface="Arial"/>
                <a:cs typeface="Arial"/>
              </a:rPr>
              <a:t>формы</a:t>
            </a:r>
            <a:r>
              <a:rPr dirty="0" sz="1800" spc="-55" b="1">
                <a:solidFill>
                  <a:srgbClr val="005E2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5E22"/>
                </a:solidFill>
                <a:latin typeface="Arial"/>
                <a:cs typeface="Arial"/>
              </a:rPr>
              <a:t>131/о,</a:t>
            </a:r>
            <a:r>
              <a:rPr dirty="0" sz="1800" spc="-85" b="1">
                <a:solidFill>
                  <a:srgbClr val="005E2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5E22"/>
                </a:solidFill>
                <a:latin typeface="Arial"/>
                <a:cs typeface="Arial"/>
              </a:rPr>
              <a:t>утвержденной</a:t>
            </a:r>
            <a:r>
              <a:rPr dirty="0" sz="1800" spc="-50" b="1">
                <a:solidFill>
                  <a:srgbClr val="005E22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5E22"/>
                </a:solidFill>
                <a:latin typeface="Arial"/>
                <a:cs typeface="Arial"/>
              </a:rPr>
              <a:t>приказом Минздрава</a:t>
            </a:r>
            <a:r>
              <a:rPr dirty="0" sz="1800" spc="-45" b="1">
                <a:solidFill>
                  <a:srgbClr val="005E2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5E22"/>
                </a:solidFill>
                <a:latin typeface="Arial"/>
                <a:cs typeface="Arial"/>
              </a:rPr>
              <a:t>России</a:t>
            </a:r>
            <a:r>
              <a:rPr dirty="0" sz="1800" spc="-30" b="1">
                <a:solidFill>
                  <a:srgbClr val="005E2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5E22"/>
                </a:solidFill>
                <a:latin typeface="Arial"/>
                <a:cs typeface="Arial"/>
              </a:rPr>
              <a:t>от</a:t>
            </a:r>
            <a:r>
              <a:rPr dirty="0" sz="1800" spc="405" b="1">
                <a:solidFill>
                  <a:srgbClr val="005E2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5E22"/>
                </a:solidFill>
                <a:latin typeface="Arial"/>
                <a:cs typeface="Arial"/>
              </a:rPr>
              <a:t>20</a:t>
            </a:r>
            <a:r>
              <a:rPr dirty="0" sz="1800" spc="-55" b="1">
                <a:solidFill>
                  <a:srgbClr val="005E2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5E22"/>
                </a:solidFill>
                <a:latin typeface="Arial"/>
                <a:cs typeface="Arial"/>
              </a:rPr>
              <a:t>ноября</a:t>
            </a:r>
            <a:r>
              <a:rPr dirty="0" sz="1800" spc="-60" b="1">
                <a:solidFill>
                  <a:srgbClr val="005E2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5E22"/>
                </a:solidFill>
                <a:latin typeface="Arial"/>
                <a:cs typeface="Arial"/>
              </a:rPr>
              <a:t>2020</a:t>
            </a:r>
            <a:r>
              <a:rPr dirty="0" sz="1800" spc="-40" b="1">
                <a:solidFill>
                  <a:srgbClr val="005E22"/>
                </a:solidFill>
                <a:latin typeface="Arial"/>
                <a:cs typeface="Arial"/>
              </a:rPr>
              <a:t> </a:t>
            </a:r>
            <a:r>
              <a:rPr dirty="0" sz="1800" spc="-80" b="1">
                <a:solidFill>
                  <a:srgbClr val="005E22"/>
                </a:solidFill>
                <a:latin typeface="Arial"/>
                <a:cs typeface="Arial"/>
              </a:rPr>
              <a:t>г.</a:t>
            </a:r>
            <a:r>
              <a:rPr dirty="0" sz="1800" spc="-45" b="1">
                <a:solidFill>
                  <a:srgbClr val="005E22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5E22"/>
                </a:solidFill>
                <a:latin typeface="Arial"/>
                <a:cs typeface="Arial"/>
              </a:rPr>
              <a:t>№1207н </a:t>
            </a:r>
            <a:r>
              <a:rPr dirty="0" u="sng" sz="1800" b="1">
                <a:solidFill>
                  <a:srgbClr val="005E22"/>
                </a:solidFill>
                <a:uFill>
                  <a:solidFill>
                    <a:srgbClr val="005E22"/>
                  </a:solidFill>
                </a:uFill>
                <a:latin typeface="Arial"/>
                <a:cs typeface="Arial"/>
              </a:rPr>
              <a:t>строка</a:t>
            </a:r>
            <a:r>
              <a:rPr dirty="0" u="sng" sz="1800" spc="-30" b="1">
                <a:solidFill>
                  <a:srgbClr val="005E22"/>
                </a:solidFill>
                <a:uFill>
                  <a:solidFill>
                    <a:srgbClr val="005E22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20" b="1">
                <a:solidFill>
                  <a:srgbClr val="005E22"/>
                </a:solidFill>
                <a:uFill>
                  <a:solidFill>
                    <a:srgbClr val="005E22"/>
                  </a:solidFill>
                </a:uFill>
                <a:latin typeface="Arial"/>
                <a:cs typeface="Arial"/>
              </a:rPr>
              <a:t>4001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6315" y="0"/>
              <a:ext cx="6615684" cy="463905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859536"/>
              <a:ext cx="5596128" cy="360730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336" y="4451603"/>
              <a:ext cx="5394960" cy="101803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14527" y="2980944"/>
              <a:ext cx="5224780" cy="1946910"/>
            </a:xfrm>
            <a:custGeom>
              <a:avLst/>
              <a:gdLst/>
              <a:ahLst/>
              <a:cxnLst/>
              <a:rect l="l" t="t" r="r" b="b"/>
              <a:pathLst>
                <a:path w="5224780" h="1946910">
                  <a:moveTo>
                    <a:pt x="1821179" y="0"/>
                  </a:moveTo>
                  <a:lnTo>
                    <a:pt x="5224780" y="8508"/>
                  </a:lnTo>
                </a:path>
                <a:path w="5224780" h="1946910">
                  <a:moveTo>
                    <a:pt x="42671" y="295782"/>
                  </a:moveTo>
                  <a:lnTo>
                    <a:pt x="3624072" y="278891"/>
                  </a:lnTo>
                </a:path>
                <a:path w="5224780" h="1946910">
                  <a:moveTo>
                    <a:pt x="1716024" y="1658111"/>
                  </a:moveTo>
                  <a:lnTo>
                    <a:pt x="5207381" y="1675002"/>
                  </a:lnTo>
                </a:path>
                <a:path w="5224780" h="1946910">
                  <a:moveTo>
                    <a:pt x="0" y="1946528"/>
                  </a:moveTo>
                  <a:lnTo>
                    <a:pt x="2667000" y="1912619"/>
                  </a:lnTo>
                </a:path>
              </a:pathLst>
            </a:custGeom>
            <a:ln w="579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98437"/>
            <a:ext cx="12192000" cy="6659880"/>
            <a:chOff x="0" y="198437"/>
            <a:chExt cx="12192000" cy="66598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995" y="1331975"/>
              <a:ext cx="5544312" cy="109575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219" y="4783835"/>
              <a:ext cx="5622036" cy="153009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955164" algn="l"/>
              </a:tabLst>
            </a:pPr>
            <a:r>
              <a:rPr dirty="0" spc="-10"/>
              <a:t>МОНИТОРИНГ</a:t>
            </a:r>
            <a:r>
              <a:rPr dirty="0"/>
              <a:t>	</a:t>
            </a:r>
            <a:r>
              <a:rPr dirty="0" spc="-10"/>
              <a:t>ПОКАЗАТЕЛЕЙ</a:t>
            </a:r>
            <a:r>
              <a:rPr dirty="0" spc="-60"/>
              <a:t> </a:t>
            </a:r>
            <a:r>
              <a:rPr dirty="0" spc="-20"/>
              <a:t>ФЕДЕРАЛЬНОГО </a:t>
            </a:r>
            <a:r>
              <a:rPr dirty="0" spc="-10"/>
              <a:t>ПРОЕКТА</a:t>
            </a:r>
            <a:r>
              <a:rPr dirty="0" spc="-55"/>
              <a:t> </a:t>
            </a:r>
            <a:r>
              <a:rPr dirty="0"/>
              <a:t>«ЗДОРОВЬЕ</a:t>
            </a:r>
            <a:r>
              <a:rPr dirty="0" spc="-75"/>
              <a:t> </a:t>
            </a:r>
            <a:r>
              <a:rPr dirty="0"/>
              <a:t>ДЛЯ</a:t>
            </a:r>
            <a:r>
              <a:rPr dirty="0" spc="-55"/>
              <a:t> </a:t>
            </a:r>
            <a:r>
              <a:rPr dirty="0" spc="-10"/>
              <a:t>КАЖДОГО»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725423" y="2482595"/>
            <a:ext cx="11170920" cy="2032000"/>
          </a:xfrm>
          <a:prstGeom prst="rect">
            <a:avLst/>
          </a:prstGeom>
          <a:solidFill>
            <a:srgbClr val="CAE2BA"/>
          </a:solidFill>
        </p:spPr>
        <p:txBody>
          <a:bodyPr wrap="square" lIns="0" tIns="4064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dirty="0" sz="1800" b="1">
                <a:solidFill>
                  <a:srgbClr val="0C0C0C"/>
                </a:solidFill>
                <a:latin typeface="Arial"/>
                <a:cs typeface="Arial"/>
              </a:rPr>
              <a:t>Оперативный</a:t>
            </a:r>
            <a:r>
              <a:rPr dirty="0" sz="1800" spc="-30" b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C0C0C"/>
                </a:solidFill>
                <a:latin typeface="Arial"/>
                <a:cs typeface="Arial"/>
              </a:rPr>
              <a:t>мониторинг</a:t>
            </a:r>
            <a:r>
              <a:rPr dirty="0" sz="1800" spc="-45" b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C0C0C"/>
                </a:solidFill>
                <a:latin typeface="Arial"/>
                <a:cs typeface="Arial"/>
              </a:rPr>
              <a:t>составляем</a:t>
            </a:r>
            <a:r>
              <a:rPr dirty="0" sz="1800" spc="-20" b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C0C0C"/>
                </a:solidFill>
                <a:latin typeface="Arial"/>
                <a:cs typeface="Arial"/>
              </a:rPr>
              <a:t>на</a:t>
            </a:r>
            <a:r>
              <a:rPr dirty="0" sz="1800" spc="-80" b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C0C0C"/>
                </a:solidFill>
                <a:latin typeface="Arial"/>
                <a:cs typeface="Arial"/>
              </a:rPr>
              <a:t>основании</a:t>
            </a:r>
            <a:r>
              <a:rPr dirty="0" sz="1800" spc="-70" b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C0C0C"/>
                </a:solidFill>
                <a:latin typeface="Arial"/>
                <a:cs typeface="Arial"/>
              </a:rPr>
              <a:t>данных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8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Учетной</a:t>
            </a:r>
            <a:r>
              <a:rPr dirty="0" sz="1800" spc="-4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формы</a:t>
            </a:r>
            <a:r>
              <a:rPr dirty="0" sz="1800" spc="-2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50">
                <a:solidFill>
                  <a:srgbClr val="0C0C0C"/>
                </a:solidFill>
                <a:latin typeface="Microsoft Sans Serif"/>
                <a:cs typeface="Microsoft Sans Serif"/>
              </a:rPr>
              <a:t>ДОГВН</a:t>
            </a:r>
            <a:r>
              <a:rPr dirty="0" sz="1800" spc="-4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и</a:t>
            </a:r>
            <a:r>
              <a:rPr dirty="0" sz="1800" spc="-4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ПМО</a:t>
            </a:r>
            <a:r>
              <a:rPr dirty="0" sz="1800" spc="-3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№131/у</a:t>
            </a:r>
            <a:r>
              <a:rPr dirty="0" sz="1800" spc="-10">
                <a:solidFill>
                  <a:srgbClr val="0C0C0C"/>
                </a:solidFill>
                <a:latin typeface="Arial MT"/>
                <a:cs typeface="Arial MT"/>
              </a:rPr>
              <a:t>:</a:t>
            </a:r>
            <a:endParaRPr sz="1800">
              <a:latin typeface="Arial MT"/>
              <a:cs typeface="Arial MT"/>
            </a:endParaRPr>
          </a:p>
          <a:p>
            <a:pPr marL="434975" marR="595630" indent="-342900">
              <a:lnSpc>
                <a:spcPct val="100000"/>
              </a:lnSpc>
              <a:buFont typeface="Arial MT"/>
              <a:buAutoNum type="arabicParenR"/>
              <a:tabLst>
                <a:tab pos="434975" algn="l"/>
              </a:tabLst>
            </a:pP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В</a:t>
            </a:r>
            <a:r>
              <a:rPr dirty="0" sz="1800" spc="-5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0">
                <a:solidFill>
                  <a:srgbClr val="0C0C0C"/>
                </a:solidFill>
                <a:latin typeface="Microsoft Sans Serif"/>
                <a:cs typeface="Microsoft Sans Serif"/>
              </a:rPr>
              <a:t>пункте</a:t>
            </a:r>
            <a:r>
              <a:rPr dirty="0" sz="1800" spc="-3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17</a:t>
            </a:r>
            <a:r>
              <a:rPr dirty="0" sz="1800" spc="-5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C0C0C"/>
                </a:solidFill>
                <a:latin typeface="Arial MT"/>
                <a:cs typeface="Arial MT"/>
              </a:rPr>
              <a:t>-</a:t>
            </a:r>
            <a:r>
              <a:rPr dirty="0" sz="1800" spc="-60">
                <a:solidFill>
                  <a:srgbClr val="0C0C0C"/>
                </a:solidFill>
                <a:latin typeface="Arial MT"/>
                <a:cs typeface="Arial MT"/>
              </a:rPr>
              <a:t> </a:t>
            </a:r>
            <a:r>
              <a:rPr dirty="0" sz="1800" spc="-25">
                <a:solidFill>
                  <a:srgbClr val="0C0C0C"/>
                </a:solidFill>
                <a:latin typeface="Microsoft Sans Serif"/>
                <a:cs typeface="Microsoft Sans Serif"/>
              </a:rPr>
              <a:t>отметка</a:t>
            </a:r>
            <a:r>
              <a:rPr dirty="0" sz="1800" spc="-4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о</a:t>
            </a:r>
            <a:r>
              <a:rPr dirty="0" sz="1800" spc="-5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наличии</a:t>
            </a:r>
            <a:r>
              <a:rPr dirty="0" sz="1800" spc="-8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одного</a:t>
            </a:r>
            <a:r>
              <a:rPr dirty="0" sz="1800" spc="-4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факторов</a:t>
            </a:r>
            <a:r>
              <a:rPr dirty="0" sz="1800" spc="-5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риска</a:t>
            </a:r>
            <a:r>
              <a:rPr dirty="0" sz="1800">
                <a:solidFill>
                  <a:srgbClr val="0C0C0C"/>
                </a:solidFill>
                <a:latin typeface="Arial MT"/>
                <a:cs typeface="Arial MT"/>
              </a:rPr>
              <a:t>:</a:t>
            </a:r>
            <a:r>
              <a:rPr dirty="0" sz="1800" spc="-70">
                <a:solidFill>
                  <a:srgbClr val="0C0C0C"/>
                </a:solidFill>
                <a:latin typeface="Arial MT"/>
                <a:cs typeface="Arial MT"/>
              </a:rPr>
              <a:t> </a:t>
            </a:r>
            <a:r>
              <a:rPr dirty="0" sz="1800" spc="-20">
                <a:solidFill>
                  <a:srgbClr val="0C0C0C"/>
                </a:solidFill>
                <a:latin typeface="Microsoft Sans Serif"/>
                <a:cs typeface="Microsoft Sans Serif"/>
              </a:rPr>
              <a:t>избыточная</a:t>
            </a:r>
            <a:r>
              <a:rPr dirty="0" sz="1800" spc="-5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масса</a:t>
            </a:r>
            <a:r>
              <a:rPr dirty="0" sz="1800" spc="-3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тела,</a:t>
            </a:r>
            <a:r>
              <a:rPr dirty="0" sz="1800" spc="-5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курение,</a:t>
            </a:r>
            <a:r>
              <a:rPr dirty="0" sz="1800" spc="-3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0">
                <a:solidFill>
                  <a:srgbClr val="0C0C0C"/>
                </a:solidFill>
                <a:latin typeface="Microsoft Sans Serif"/>
                <a:cs typeface="Microsoft Sans Serif"/>
              </a:rPr>
              <a:t>риск </a:t>
            </a: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пагубного </a:t>
            </a:r>
            <a:r>
              <a:rPr dirty="0" sz="1800" spc="-20">
                <a:solidFill>
                  <a:srgbClr val="0C0C0C"/>
                </a:solidFill>
                <a:latin typeface="Microsoft Sans Serif"/>
                <a:cs typeface="Microsoft Sans Serif"/>
              </a:rPr>
              <a:t>потребления </a:t>
            </a: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алкоголя</a:t>
            </a:r>
            <a:r>
              <a:rPr dirty="0" sz="1800" spc="-4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или</a:t>
            </a:r>
            <a:r>
              <a:rPr dirty="0" sz="1800" spc="-4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0">
                <a:solidFill>
                  <a:srgbClr val="0C0C0C"/>
                </a:solidFill>
                <a:latin typeface="Microsoft Sans Serif"/>
                <a:cs typeface="Microsoft Sans Serif"/>
              </a:rPr>
              <a:t>комбинации</a:t>
            </a:r>
            <a:r>
              <a:rPr dirty="0" sz="1800" spc="-3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2х</a:t>
            </a:r>
            <a:r>
              <a:rPr dirty="0" sz="1800" spc="-2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45">
                <a:solidFill>
                  <a:srgbClr val="0C0C0C"/>
                </a:solidFill>
                <a:latin typeface="Microsoft Sans Serif"/>
                <a:cs typeface="Microsoft Sans Serif"/>
              </a:rPr>
              <a:t>ФР</a:t>
            </a:r>
            <a:r>
              <a:rPr dirty="0" sz="1800" spc="-45">
                <a:solidFill>
                  <a:srgbClr val="0C0C0C"/>
                </a:solidFill>
                <a:latin typeface="Arial MT"/>
                <a:cs typeface="Arial MT"/>
              </a:rPr>
              <a:t>:</a:t>
            </a:r>
            <a:r>
              <a:rPr dirty="0" sz="1800" spc="-65">
                <a:solidFill>
                  <a:srgbClr val="0C0C0C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нерациональное</a:t>
            </a:r>
            <a:r>
              <a:rPr dirty="0" sz="1800" spc="-4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питание</a:t>
            </a:r>
            <a:r>
              <a:rPr dirty="0" sz="1800" spc="-4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+</a:t>
            </a:r>
            <a:r>
              <a:rPr dirty="0" sz="1800" spc="-2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низкая </a:t>
            </a:r>
            <a:r>
              <a:rPr dirty="0" sz="1800" spc="-20">
                <a:solidFill>
                  <a:srgbClr val="0C0C0C"/>
                </a:solidFill>
                <a:latin typeface="Microsoft Sans Serif"/>
                <a:cs typeface="Microsoft Sans Serif"/>
              </a:rPr>
              <a:t>физическая</a:t>
            </a:r>
            <a:r>
              <a:rPr dirty="0" sz="1800" spc="-2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активность</a:t>
            </a:r>
            <a:r>
              <a:rPr dirty="0" sz="1800" spc="-10">
                <a:solidFill>
                  <a:srgbClr val="0C0C0C"/>
                </a:solidFill>
                <a:latin typeface="Arial MT"/>
                <a:cs typeface="Arial MT"/>
              </a:rPr>
              <a:t>;</a:t>
            </a:r>
            <a:endParaRPr sz="1800">
              <a:latin typeface="Arial MT"/>
              <a:cs typeface="Arial MT"/>
            </a:endParaRPr>
          </a:p>
          <a:p>
            <a:pPr marL="434975" indent="-342900">
              <a:lnSpc>
                <a:spcPct val="100000"/>
              </a:lnSpc>
              <a:buFont typeface="Arial MT"/>
              <a:buAutoNum type="arabicParenR"/>
              <a:tabLst>
                <a:tab pos="434975" algn="l"/>
              </a:tabLst>
            </a:pP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Из</a:t>
            </a:r>
            <a:r>
              <a:rPr dirty="0" sz="1800" spc="-2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0">
                <a:solidFill>
                  <a:srgbClr val="0C0C0C"/>
                </a:solidFill>
                <a:latin typeface="Microsoft Sans Serif"/>
                <a:cs typeface="Microsoft Sans Serif"/>
              </a:rPr>
              <a:t>пункта 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11</a:t>
            </a:r>
            <a:r>
              <a:rPr dirty="0" sz="1800" spc="-2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470">
                <a:solidFill>
                  <a:srgbClr val="0C0C0C"/>
                </a:solidFill>
                <a:latin typeface="Microsoft Sans Serif"/>
                <a:cs typeface="Microsoft Sans Serif"/>
              </a:rPr>
              <a:t>–</a:t>
            </a:r>
            <a:r>
              <a:rPr dirty="0" sz="1800" spc="-3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индекс</a:t>
            </a:r>
            <a:r>
              <a:rPr dirty="0" sz="1800" spc="-5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массы</a:t>
            </a:r>
            <a:r>
              <a:rPr dirty="0" sz="1800" spc="-1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тела</a:t>
            </a:r>
            <a:r>
              <a:rPr dirty="0" sz="1800" spc="-2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470">
                <a:solidFill>
                  <a:srgbClr val="0C0C0C"/>
                </a:solidFill>
                <a:latin typeface="Microsoft Sans Serif"/>
                <a:cs typeface="Microsoft Sans Serif"/>
              </a:rPr>
              <a:t>–</a:t>
            </a:r>
            <a:r>
              <a:rPr dirty="0" sz="1800" spc="-2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C0C0C"/>
                </a:solidFill>
                <a:latin typeface="Arial MT"/>
                <a:cs typeface="Arial MT"/>
              </a:rPr>
              <a:t>30-</a:t>
            </a:r>
            <a:r>
              <a:rPr dirty="0" sz="1800">
                <a:solidFill>
                  <a:srgbClr val="0C0C0C"/>
                </a:solidFill>
                <a:latin typeface="Arial MT"/>
                <a:cs typeface="Arial MT"/>
              </a:rPr>
              <a:t>39,9</a:t>
            </a:r>
            <a:r>
              <a:rPr dirty="0" sz="1800" spc="-40">
                <a:solidFill>
                  <a:srgbClr val="0C0C0C"/>
                </a:solidFill>
                <a:latin typeface="Arial MT"/>
                <a:cs typeface="Arial MT"/>
              </a:rPr>
              <a:t> </a:t>
            </a:r>
            <a:r>
              <a:rPr dirty="0" sz="1800" spc="470">
                <a:solidFill>
                  <a:srgbClr val="0C0C0C"/>
                </a:solidFill>
                <a:latin typeface="Microsoft Sans Serif"/>
                <a:cs typeface="Microsoft Sans Serif"/>
              </a:rPr>
              <a:t>–</a:t>
            </a:r>
            <a:r>
              <a:rPr dirty="0" sz="1800" spc="-2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0">
                <a:solidFill>
                  <a:srgbClr val="0C0C0C"/>
                </a:solidFill>
                <a:latin typeface="Microsoft Sans Serif"/>
                <a:cs typeface="Microsoft Sans Serif"/>
              </a:rPr>
              <a:t>ожирение</a:t>
            </a:r>
            <a:r>
              <a:rPr dirty="0" sz="1800" spc="-4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1</a:t>
            </a:r>
            <a:r>
              <a:rPr dirty="0" sz="1800" spc="-10">
                <a:solidFill>
                  <a:srgbClr val="0C0C0C"/>
                </a:solidFill>
                <a:latin typeface="Arial MT"/>
                <a:cs typeface="Arial MT"/>
              </a:rPr>
              <a:t>-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2</a:t>
            </a:r>
            <a:r>
              <a:rPr dirty="0" sz="1800" spc="-3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5">
                <a:solidFill>
                  <a:srgbClr val="0C0C0C"/>
                </a:solidFill>
                <a:latin typeface="Microsoft Sans Serif"/>
                <a:cs typeface="Microsoft Sans Serif"/>
              </a:rPr>
              <a:t>ст.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803135" y="4710684"/>
            <a:ext cx="4114800" cy="1201420"/>
          </a:xfrm>
          <a:prstGeom prst="rect">
            <a:avLst/>
          </a:prstGeom>
          <a:solidFill>
            <a:srgbClr val="CAE2BA"/>
          </a:solidFill>
        </p:spPr>
        <p:txBody>
          <a:bodyPr wrap="square" lIns="0" tIns="41275" rIns="0" bIns="0" rtlCol="0" vert="horz">
            <a:spAutoFit/>
          </a:bodyPr>
          <a:lstStyle/>
          <a:p>
            <a:pPr algn="ctr" marL="170180" marR="163195">
              <a:lnSpc>
                <a:spcPct val="100000"/>
              </a:lnSpc>
              <a:spcBef>
                <a:spcPts val="325"/>
              </a:spcBef>
            </a:pPr>
            <a:r>
              <a:rPr dirty="0" sz="1800" b="1">
                <a:solidFill>
                  <a:srgbClr val="0C0C0C"/>
                </a:solidFill>
                <a:latin typeface="Arial"/>
                <a:cs typeface="Arial"/>
              </a:rPr>
              <a:t>Строка</a:t>
            </a:r>
            <a:r>
              <a:rPr dirty="0" sz="1800" spc="-10" b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C0C0C"/>
                </a:solidFill>
                <a:latin typeface="Arial"/>
                <a:cs typeface="Arial"/>
              </a:rPr>
              <a:t>2010</a:t>
            </a:r>
            <a:r>
              <a:rPr dirty="0" sz="1800" spc="-30" b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C0C0C"/>
                </a:solidFill>
                <a:latin typeface="Arial"/>
                <a:cs typeface="Arial"/>
              </a:rPr>
              <a:t>в</a:t>
            </a:r>
            <a:r>
              <a:rPr dirty="0" sz="1800" spc="-35" b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C0C0C"/>
                </a:solidFill>
                <a:latin typeface="Arial"/>
                <a:cs typeface="Arial"/>
              </a:rPr>
              <a:t>мониторинге </a:t>
            </a:r>
            <a:r>
              <a:rPr dirty="0" sz="1800" b="1">
                <a:solidFill>
                  <a:srgbClr val="0C0C0C"/>
                </a:solidFill>
                <a:latin typeface="Arial"/>
                <a:cs typeface="Arial"/>
              </a:rPr>
              <a:t>деятельности</a:t>
            </a:r>
            <a:r>
              <a:rPr dirty="0" sz="1800" spc="-75" b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C0C0C"/>
                </a:solidFill>
                <a:latin typeface="Arial"/>
                <a:cs typeface="Arial"/>
              </a:rPr>
              <a:t>Центров</a:t>
            </a:r>
            <a:r>
              <a:rPr dirty="0" sz="1800" spc="-90" b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C0C0C"/>
                </a:solidFill>
                <a:latin typeface="Arial"/>
                <a:cs typeface="Arial"/>
              </a:rPr>
              <a:t>здоровья </a:t>
            </a:r>
            <a:r>
              <a:rPr dirty="0" sz="1800" b="1">
                <a:solidFill>
                  <a:srgbClr val="0C0C0C"/>
                </a:solidFill>
                <a:latin typeface="Arial"/>
                <a:cs typeface="Arial"/>
              </a:rPr>
              <a:t>на</a:t>
            </a:r>
            <a:r>
              <a:rPr dirty="0" sz="1800" spc="-70" b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C0C0C"/>
                </a:solidFill>
                <a:latin typeface="Arial"/>
                <a:cs typeface="Arial"/>
              </a:rPr>
              <a:t>портале</a:t>
            </a:r>
            <a:r>
              <a:rPr dirty="0" sz="1800" spc="-45" b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C0C0C"/>
                </a:solidFill>
                <a:latin typeface="Arial"/>
                <a:cs typeface="Arial"/>
              </a:rPr>
              <a:t>asmms.mednet.ru</a:t>
            </a:r>
            <a:endParaRPr sz="1800">
              <a:latin typeface="Arial"/>
              <a:cs typeface="Arial"/>
            </a:endParaRPr>
          </a:p>
          <a:p>
            <a:pPr algn="ctr" marL="2540">
              <a:lnSpc>
                <a:spcPct val="100000"/>
              </a:lnSpc>
            </a:pP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вносился</a:t>
            </a:r>
            <a:r>
              <a:rPr dirty="0" sz="1800" spc="-25">
                <a:solidFill>
                  <a:srgbClr val="0C0C0C"/>
                </a:solidFill>
                <a:latin typeface="Microsoft Sans Serif"/>
                <a:cs typeface="Microsoft Sans Serif"/>
              </a:rPr>
              <a:t> субъектами</a:t>
            </a:r>
            <a:r>
              <a:rPr dirty="0" sz="1800" spc="1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и</a:t>
            </a: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 ранее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725423" y="1600200"/>
            <a:ext cx="5369560" cy="3776345"/>
          </a:xfrm>
          <a:custGeom>
            <a:avLst/>
            <a:gdLst/>
            <a:ahLst/>
            <a:cxnLst/>
            <a:rect l="l" t="t" r="r" b="b"/>
            <a:pathLst>
              <a:path w="5369560" h="3776345">
                <a:moveTo>
                  <a:pt x="3791712" y="3474720"/>
                </a:moveTo>
                <a:lnTo>
                  <a:pt x="5369433" y="3476371"/>
                </a:lnTo>
              </a:path>
              <a:path w="5369560" h="3776345">
                <a:moveTo>
                  <a:pt x="0" y="3744468"/>
                </a:moveTo>
                <a:lnTo>
                  <a:pt x="2394585" y="3776218"/>
                </a:lnTo>
              </a:path>
              <a:path w="5369560" h="3776345">
                <a:moveTo>
                  <a:pt x="3383279" y="3683"/>
                </a:moveTo>
                <a:lnTo>
                  <a:pt x="5062728" y="0"/>
                </a:lnTo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2116" y="289382"/>
            <a:ext cx="9196070" cy="787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440305" algn="l"/>
              </a:tabLst>
            </a:pPr>
            <a:r>
              <a:rPr dirty="0" sz="2500" spc="-10"/>
              <a:t>МОНИТОРИНГ</a:t>
            </a:r>
            <a:r>
              <a:rPr dirty="0" sz="2500"/>
              <a:t>	</a:t>
            </a:r>
            <a:r>
              <a:rPr dirty="0" sz="2500" spc="-10"/>
              <a:t>ПОКАЗАТЕЛЕЙ</a:t>
            </a:r>
            <a:r>
              <a:rPr dirty="0" sz="2500" spc="-150"/>
              <a:t> </a:t>
            </a:r>
            <a:r>
              <a:rPr dirty="0" sz="2500"/>
              <a:t>ДЕЯТЕЛЬНОСТИ</a:t>
            </a:r>
            <a:r>
              <a:rPr dirty="0" sz="2500" spc="-140"/>
              <a:t> </a:t>
            </a:r>
            <a:r>
              <a:rPr dirty="0" sz="2500" spc="-10"/>
              <a:t>ЦЕНТРОВ </a:t>
            </a:r>
            <a:r>
              <a:rPr dirty="0" sz="2500" spc="-20"/>
              <a:t>ЗДОРОВЬЯ</a:t>
            </a:r>
            <a:r>
              <a:rPr dirty="0" sz="2500" spc="-70"/>
              <a:t> </a:t>
            </a:r>
            <a:r>
              <a:rPr dirty="0" sz="2500"/>
              <a:t>ДЛЯ</a:t>
            </a:r>
            <a:r>
              <a:rPr dirty="0" sz="2500" spc="-80"/>
              <a:t> </a:t>
            </a:r>
            <a:r>
              <a:rPr dirty="0" sz="2500" spc="-10"/>
              <a:t>ВЗРОСЛЫХ</a:t>
            </a:r>
            <a:endParaRPr sz="25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1036" y="1673438"/>
            <a:ext cx="8834437" cy="38493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947674" y="160909"/>
          <a:ext cx="11159490" cy="6273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7465"/>
                <a:gridCol w="1797685"/>
                <a:gridCol w="1680845"/>
                <a:gridCol w="1842770"/>
                <a:gridCol w="1911984"/>
                <a:gridCol w="1258570"/>
              </a:tblGrid>
              <a:tr h="1739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81940">
                        <a:lnSpc>
                          <a:spcPct val="100000"/>
                        </a:lnSpc>
                      </a:pPr>
                      <a:r>
                        <a:rPr dirty="0" sz="1200" spc="-10" b="1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dirty="0" sz="1200" spc="30" b="1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показателя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62560" marR="153670">
                        <a:lnSpc>
                          <a:spcPct val="114999"/>
                        </a:lnSpc>
                      </a:pPr>
                      <a:r>
                        <a:rPr dirty="0" sz="1200" b="1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Направлено</a:t>
                      </a:r>
                      <a:r>
                        <a:rPr dirty="0" sz="1200" spc="-80" b="1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по </a:t>
                      </a:r>
                      <a:r>
                        <a:rPr dirty="0" sz="1200" spc="-20" b="1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результатам</a:t>
                      </a:r>
                      <a:r>
                        <a:rPr dirty="0" sz="1200" b="1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ПМО</a:t>
                      </a:r>
                      <a:r>
                        <a:rPr dirty="0" sz="1200" spc="-20" b="1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 b="1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и </a:t>
                      </a:r>
                      <a:r>
                        <a:rPr dirty="0" sz="1200" spc="-10" b="1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ДОГВН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200" spc="-10" b="1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(чел.)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 marL="431165" marR="421640" indent="160020">
                        <a:lnSpc>
                          <a:spcPct val="114999"/>
                        </a:lnSpc>
                        <a:spcBef>
                          <a:spcPts val="885"/>
                        </a:spcBef>
                      </a:pPr>
                      <a:r>
                        <a:rPr dirty="0" sz="1200" b="1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Из</a:t>
                      </a:r>
                      <a:r>
                        <a:rPr dirty="0" sz="1200" spc="-20" b="1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них </a:t>
                      </a:r>
                      <a:r>
                        <a:rPr dirty="0" sz="1200" spc="-10" b="1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проведено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 marL="121920" marR="114935">
                        <a:lnSpc>
                          <a:spcPct val="114999"/>
                        </a:lnSpc>
                      </a:pPr>
                      <a:r>
                        <a:rPr dirty="0" sz="1200" spc="-10" b="1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углубленное профилактическое консультирование </a:t>
                      </a:r>
                      <a:r>
                        <a:rPr dirty="0" sz="1200" b="1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(далее</a:t>
                      </a:r>
                      <a:r>
                        <a:rPr dirty="0" sz="1200" spc="-35" b="1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200" spc="-25" b="1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УПК)</a:t>
                      </a:r>
                      <a:r>
                        <a:rPr dirty="0" sz="1200" spc="500" b="1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(чел.)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23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62255" marR="255270" indent="2540">
                        <a:lnSpc>
                          <a:spcPct val="115100"/>
                        </a:lnSpc>
                        <a:spcBef>
                          <a:spcPts val="55"/>
                        </a:spcBef>
                      </a:pPr>
                      <a:r>
                        <a:rPr dirty="0" sz="1200" spc="-10" b="1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Назначены индивидуальные программы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 marL="53340" marR="45720">
                        <a:lnSpc>
                          <a:spcPct val="114999"/>
                        </a:lnSpc>
                      </a:pPr>
                      <a:r>
                        <a:rPr dirty="0" sz="1200" b="1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dirty="0" sz="1200" spc="-40" b="1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ведению</a:t>
                      </a:r>
                      <a:r>
                        <a:rPr dirty="0" sz="1200" spc="-35" b="1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здорового образа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200" spc="-10" b="1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жизни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 marL="167640" marR="159385">
                        <a:lnSpc>
                          <a:spcPts val="1660"/>
                        </a:lnSpc>
                        <a:spcBef>
                          <a:spcPts val="85"/>
                        </a:spcBef>
                      </a:pPr>
                      <a:r>
                        <a:rPr dirty="0" sz="1200" b="1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dirty="0" sz="1200" spc="-10" b="1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результатам</a:t>
                      </a:r>
                      <a:r>
                        <a:rPr dirty="0" sz="1200" spc="10" b="1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 b="1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УПК </a:t>
                      </a:r>
                      <a:r>
                        <a:rPr dirty="0" sz="1200" spc="-10" b="1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(чел.)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02235" marR="92075">
                        <a:lnSpc>
                          <a:spcPct val="114999"/>
                        </a:lnSpc>
                      </a:pPr>
                      <a:r>
                        <a:rPr dirty="0" sz="1200" spc="-10" b="1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Назначены индивидуальные </a:t>
                      </a:r>
                      <a:r>
                        <a:rPr dirty="0" sz="1200" b="1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программы</a:t>
                      </a:r>
                      <a:r>
                        <a:rPr dirty="0" sz="1200" spc="-80" b="1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здорового питания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200" spc="-10" b="1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(чел.)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73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92075" marR="83820" indent="1905">
                        <a:lnSpc>
                          <a:spcPct val="114999"/>
                        </a:lnSpc>
                      </a:pPr>
                      <a:r>
                        <a:rPr dirty="0" sz="1200" spc="-10" b="1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Установлено диспансерное наблюдение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200" spc="-10" b="1">
                          <a:solidFill>
                            <a:srgbClr val="0C0C0C"/>
                          </a:solidFill>
                          <a:latin typeface="Arial"/>
                          <a:cs typeface="Arial"/>
                        </a:rPr>
                        <a:t>(чел.)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</a:tr>
              <a:tr h="2171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50">
                          <a:solidFill>
                            <a:srgbClr val="0C0C0C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50">
                          <a:solidFill>
                            <a:srgbClr val="0C0C0C"/>
                          </a:solidFill>
                          <a:latin typeface="Arial MT"/>
                          <a:cs typeface="Arial MT"/>
                        </a:rPr>
                        <a:t>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50">
                          <a:solidFill>
                            <a:srgbClr val="0C0C0C"/>
                          </a:solidFill>
                          <a:latin typeface="Arial MT"/>
                          <a:cs typeface="Arial MT"/>
                        </a:rPr>
                        <a:t>4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50">
                          <a:solidFill>
                            <a:srgbClr val="0C0C0C"/>
                          </a:solidFill>
                          <a:latin typeface="Arial MT"/>
                          <a:cs typeface="Arial MT"/>
                        </a:rPr>
                        <a:t>5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50">
                          <a:solidFill>
                            <a:srgbClr val="0C0C0C"/>
                          </a:solidFill>
                          <a:latin typeface="Arial MT"/>
                          <a:cs typeface="Arial MT"/>
                        </a:rPr>
                        <a:t>6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50">
                          <a:solidFill>
                            <a:srgbClr val="0C0C0C"/>
                          </a:solidFill>
                          <a:latin typeface="Arial MT"/>
                          <a:cs typeface="Arial MT"/>
                        </a:rPr>
                        <a:t>7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marL="43180" marR="77470">
                        <a:lnSpc>
                          <a:spcPts val="166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Обратившиеся</a:t>
                      </a:r>
                      <a:r>
                        <a:rPr dirty="0" sz="1200" spc="-3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dirty="0" sz="1200" spc="-2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Центр</a:t>
                      </a:r>
                      <a:r>
                        <a:rPr dirty="0" sz="1200" spc="-2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1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здоровья</a:t>
                      </a:r>
                      <a:r>
                        <a:rPr dirty="0" sz="1200" spc="-3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50">
                          <a:solidFill>
                            <a:srgbClr val="0C0C0C"/>
                          </a:solidFill>
                          <a:latin typeface="Arial MT"/>
                          <a:cs typeface="Arial MT"/>
                        </a:rPr>
                        <a:t>- </a:t>
                      </a:r>
                      <a:r>
                        <a:rPr dirty="0" sz="1200" spc="-1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всего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6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</a:tr>
              <a:tr h="283210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20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Из</a:t>
                      </a:r>
                      <a:r>
                        <a:rPr dirty="0" sz="1200" spc="-4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них</a:t>
                      </a:r>
                      <a:r>
                        <a:rPr dirty="0" sz="1200" spc="-4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работающих</a:t>
                      </a:r>
                      <a:r>
                        <a:rPr dirty="0" sz="1200" spc="-55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1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граждан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800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</a:tr>
              <a:tr h="217170">
                <a:tc gridSpan="6"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dirty="0" sz="1200" spc="-5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том</a:t>
                      </a:r>
                      <a:r>
                        <a:rPr dirty="0" sz="1200" spc="-15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числе</a:t>
                      </a:r>
                      <a:r>
                        <a:rPr dirty="0" sz="1200" spc="-5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dirty="0" sz="1200" spc="-5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2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фактором</a:t>
                      </a:r>
                      <a:r>
                        <a:rPr dirty="0" sz="1200" spc="-4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1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риска: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3210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200" spc="-1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Ожирением</a:t>
                      </a:r>
                      <a:r>
                        <a:rPr dirty="0" sz="1200" spc="-25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dirty="0" sz="1200">
                          <a:solidFill>
                            <a:srgbClr val="0C0C0C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20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dirty="0" sz="1200" spc="-15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степени</a:t>
                      </a:r>
                      <a:r>
                        <a:rPr dirty="0" sz="1200" spc="-5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>
                          <a:solidFill>
                            <a:srgbClr val="0C0C0C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200" spc="-25">
                          <a:solidFill>
                            <a:srgbClr val="0C0C0C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всего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800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</a:tr>
              <a:tr h="283210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20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Из</a:t>
                      </a:r>
                      <a:r>
                        <a:rPr dirty="0" sz="1200" spc="-4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них</a:t>
                      </a:r>
                      <a:r>
                        <a:rPr dirty="0" sz="1200" spc="-4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работающих</a:t>
                      </a:r>
                      <a:r>
                        <a:rPr dirty="0" sz="1200" spc="-55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1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граждан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800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</a:tr>
              <a:tr h="283210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200" spc="-1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Избыточной</a:t>
                      </a:r>
                      <a:r>
                        <a:rPr dirty="0" sz="1200" spc="-5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массой</a:t>
                      </a:r>
                      <a:r>
                        <a:rPr dirty="0" sz="1200" spc="-35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тела</a:t>
                      </a:r>
                      <a:r>
                        <a:rPr dirty="0" sz="1200" spc="-3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>
                          <a:solidFill>
                            <a:srgbClr val="0C0C0C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dirty="0" sz="1200" spc="-30">
                          <a:solidFill>
                            <a:srgbClr val="0C0C0C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всего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800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</a:tr>
              <a:tr h="283210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20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Из</a:t>
                      </a:r>
                      <a:r>
                        <a:rPr dirty="0" sz="1200" spc="-4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них</a:t>
                      </a:r>
                      <a:r>
                        <a:rPr dirty="0" sz="1200" spc="-4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работающих</a:t>
                      </a:r>
                      <a:r>
                        <a:rPr dirty="0" sz="1200" spc="-55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1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граждан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800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</a:tr>
              <a:tr h="283210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200" spc="-1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Курением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800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200" spc="-5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Х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800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</a:tr>
              <a:tr h="283210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20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Из</a:t>
                      </a:r>
                      <a:r>
                        <a:rPr dirty="0" sz="1200" spc="-4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них</a:t>
                      </a:r>
                      <a:r>
                        <a:rPr dirty="0" sz="1200" spc="-4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работающих</a:t>
                      </a:r>
                      <a:r>
                        <a:rPr dirty="0" sz="1200" spc="-55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1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граждан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800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200" spc="-5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Х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800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marL="43180" marR="318135">
                        <a:lnSpc>
                          <a:spcPts val="1660"/>
                        </a:lnSpc>
                      </a:pPr>
                      <a:r>
                        <a:rPr dirty="0" sz="1200" spc="-1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Риском</a:t>
                      </a:r>
                      <a:r>
                        <a:rPr dirty="0" sz="1200" spc="-45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1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пагубного</a:t>
                      </a:r>
                      <a:r>
                        <a:rPr dirty="0" sz="1200" spc="-35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1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потребления алкоголя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3175">
                        <a:lnSpc>
                          <a:spcPct val="100000"/>
                        </a:lnSpc>
                      </a:pPr>
                      <a:r>
                        <a:rPr dirty="0" sz="1200" spc="-5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Х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</a:tr>
              <a:tr h="283210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20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Из</a:t>
                      </a:r>
                      <a:r>
                        <a:rPr dirty="0" sz="1200" spc="-4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них</a:t>
                      </a:r>
                      <a:r>
                        <a:rPr dirty="0" sz="1200" spc="-4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работающих</a:t>
                      </a:r>
                      <a:r>
                        <a:rPr dirty="0" sz="1200" spc="-55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1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граждан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806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200" spc="-5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Х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806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algn="just" marL="43180" marR="575310">
                        <a:lnSpc>
                          <a:spcPct val="114999"/>
                        </a:lnSpc>
                        <a:spcBef>
                          <a:spcPts val="250"/>
                        </a:spcBef>
                      </a:pPr>
                      <a:r>
                        <a:rPr dirty="0" sz="120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dirty="0" sz="1200" spc="-1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2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факторами</a:t>
                      </a:r>
                      <a:r>
                        <a:rPr dirty="0" sz="1200" spc="-35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риска:</a:t>
                      </a:r>
                      <a:r>
                        <a:rPr dirty="0" sz="1200" spc="-5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1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низкой </a:t>
                      </a:r>
                      <a:r>
                        <a:rPr dirty="0" sz="1200" spc="-2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физической</a:t>
                      </a:r>
                      <a:r>
                        <a:rPr dirty="0" sz="1200" spc="15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1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активностью</a:t>
                      </a:r>
                      <a:r>
                        <a:rPr dirty="0" sz="1200" spc="2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5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dirty="0" sz="1200" spc="-1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нерациональным</a:t>
                      </a:r>
                      <a:r>
                        <a:rPr dirty="0" sz="1200" spc="2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1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питанием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3175">
                        <a:lnSpc>
                          <a:spcPct val="100000"/>
                        </a:lnSpc>
                      </a:pPr>
                      <a:r>
                        <a:rPr dirty="0" sz="1200" spc="-5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Х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</a:tr>
              <a:tr h="283210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20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Из</a:t>
                      </a:r>
                      <a:r>
                        <a:rPr dirty="0" sz="1200" spc="-4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них</a:t>
                      </a:r>
                      <a:r>
                        <a:rPr dirty="0" sz="1200" spc="-4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работающих</a:t>
                      </a:r>
                      <a:r>
                        <a:rPr dirty="0" sz="1200" spc="-55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200" spc="-1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граждан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806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200" spc="-50">
                          <a:solidFill>
                            <a:srgbClr val="0C0C0C"/>
                          </a:solidFill>
                          <a:latin typeface="Microsoft Sans Serif"/>
                          <a:cs typeface="Microsoft Sans Serif"/>
                        </a:rPr>
                        <a:t>Х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806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E2B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2116" y="289382"/>
            <a:ext cx="9196070" cy="787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440305" algn="l"/>
              </a:tabLst>
            </a:pPr>
            <a:r>
              <a:rPr dirty="0" sz="2500" spc="-10"/>
              <a:t>МОНИТОРИНГ</a:t>
            </a:r>
            <a:r>
              <a:rPr dirty="0" sz="2500"/>
              <a:t>	</a:t>
            </a:r>
            <a:r>
              <a:rPr dirty="0" sz="2500" spc="-10"/>
              <a:t>ПОКАЗАТЕЛЕЙ</a:t>
            </a:r>
            <a:r>
              <a:rPr dirty="0" sz="2500" spc="-150"/>
              <a:t> </a:t>
            </a:r>
            <a:r>
              <a:rPr dirty="0" sz="2500"/>
              <a:t>ДЕЯТЕЛЬНОСТИ</a:t>
            </a:r>
            <a:r>
              <a:rPr dirty="0" sz="2500" spc="-140"/>
              <a:t> </a:t>
            </a:r>
            <a:r>
              <a:rPr dirty="0" sz="2500" spc="-10"/>
              <a:t>ЦЕНТРОВ </a:t>
            </a:r>
            <a:r>
              <a:rPr dirty="0" sz="2500" spc="-20"/>
              <a:t>ЗДОРОВЬЯ</a:t>
            </a:r>
            <a:r>
              <a:rPr dirty="0" sz="2500" spc="-70"/>
              <a:t> </a:t>
            </a:r>
            <a:r>
              <a:rPr dirty="0" sz="2500"/>
              <a:t>ДЛЯ</a:t>
            </a:r>
            <a:r>
              <a:rPr dirty="0" sz="2500" spc="-80"/>
              <a:t> </a:t>
            </a:r>
            <a:r>
              <a:rPr dirty="0" sz="2500" spc="-10"/>
              <a:t>ВЗРОСЛЫХ</a:t>
            </a:r>
            <a:endParaRPr sz="2500"/>
          </a:p>
        </p:txBody>
      </p:sp>
      <p:sp>
        <p:nvSpPr>
          <p:cNvPr id="3" name="object 3" descr=""/>
          <p:cNvSpPr/>
          <p:nvPr/>
        </p:nvSpPr>
        <p:spPr>
          <a:xfrm>
            <a:off x="1298447" y="1624583"/>
            <a:ext cx="9281160" cy="4223385"/>
          </a:xfrm>
          <a:custGeom>
            <a:avLst/>
            <a:gdLst/>
            <a:ahLst/>
            <a:cxnLst/>
            <a:rect l="l" t="t" r="r" b="b"/>
            <a:pathLst>
              <a:path w="9281160" h="4223385">
                <a:moveTo>
                  <a:pt x="9281160" y="0"/>
                </a:moveTo>
                <a:lnTo>
                  <a:pt x="0" y="0"/>
                </a:lnTo>
                <a:lnTo>
                  <a:pt x="0" y="4223004"/>
                </a:lnTo>
                <a:lnTo>
                  <a:pt x="9281160" y="4223004"/>
                </a:lnTo>
                <a:lnTo>
                  <a:pt x="9281160" y="0"/>
                </a:lnTo>
                <a:close/>
              </a:path>
            </a:pathLst>
          </a:custGeom>
          <a:solidFill>
            <a:srgbClr val="CAE2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297180" marR="5080" indent="-285115">
              <a:lnSpc>
                <a:spcPct val="114999"/>
              </a:lnSpc>
              <a:spcBef>
                <a:spcPts val="100"/>
              </a:spcBef>
              <a:buChar char="•"/>
              <a:tabLst>
                <a:tab pos="299085" algn="l"/>
                <a:tab pos="9171940" algn="l"/>
              </a:tabLst>
            </a:pPr>
            <a:r>
              <a:rPr dirty="0"/>
              <a:t>Число</a:t>
            </a:r>
            <a:r>
              <a:rPr dirty="0" spc="175"/>
              <a:t> </a:t>
            </a:r>
            <a:r>
              <a:rPr dirty="0"/>
              <a:t>граждан,</a:t>
            </a:r>
            <a:r>
              <a:rPr dirty="0" spc="180"/>
              <a:t> </a:t>
            </a:r>
            <a:r>
              <a:rPr dirty="0"/>
              <a:t>которым</a:t>
            </a:r>
            <a:r>
              <a:rPr dirty="0" spc="185"/>
              <a:t> </a:t>
            </a:r>
            <a:r>
              <a:rPr dirty="0"/>
              <a:t>Центром</a:t>
            </a:r>
            <a:r>
              <a:rPr dirty="0" spc="185"/>
              <a:t> </a:t>
            </a:r>
            <a:r>
              <a:rPr dirty="0"/>
              <a:t>здоровья</a:t>
            </a:r>
            <a:r>
              <a:rPr dirty="0" spc="175"/>
              <a:t> </a:t>
            </a:r>
            <a:r>
              <a:rPr dirty="0"/>
              <a:t>для</a:t>
            </a:r>
            <a:r>
              <a:rPr dirty="0" spc="180"/>
              <a:t> </a:t>
            </a:r>
            <a:r>
              <a:rPr dirty="0"/>
              <a:t>взрослых</a:t>
            </a:r>
            <a:r>
              <a:rPr dirty="0" spc="175"/>
              <a:t> </a:t>
            </a:r>
            <a:r>
              <a:rPr dirty="0"/>
              <a:t>проведено</a:t>
            </a:r>
            <a:r>
              <a:rPr dirty="0" spc="185"/>
              <a:t> </a:t>
            </a:r>
            <a:r>
              <a:rPr dirty="0" spc="-10"/>
              <a:t>групповое </a:t>
            </a:r>
            <a:r>
              <a:rPr dirty="0" spc="-10"/>
              <a:t>	</a:t>
            </a:r>
            <a:r>
              <a:rPr dirty="0"/>
              <a:t>углубленное</a:t>
            </a:r>
            <a:r>
              <a:rPr dirty="0" spc="440"/>
              <a:t> </a:t>
            </a:r>
            <a:r>
              <a:rPr dirty="0"/>
              <a:t>профилактическое</a:t>
            </a:r>
            <a:r>
              <a:rPr dirty="0" spc="455"/>
              <a:t> </a:t>
            </a:r>
            <a:r>
              <a:rPr dirty="0" spc="-10"/>
              <a:t>консультирование</a:t>
            </a:r>
            <a:r>
              <a:rPr dirty="0" spc="459"/>
              <a:t> </a:t>
            </a:r>
            <a:r>
              <a:rPr dirty="0"/>
              <a:t>(школы</a:t>
            </a:r>
            <a:r>
              <a:rPr dirty="0" spc="459"/>
              <a:t> </a:t>
            </a:r>
            <a:r>
              <a:rPr dirty="0"/>
              <a:t>здоровья)</a:t>
            </a:r>
            <a:r>
              <a:rPr dirty="0" spc="459"/>
              <a:t> </a:t>
            </a:r>
            <a:r>
              <a:rPr dirty="0">
                <a:latin typeface="Arial MT"/>
                <a:cs typeface="Arial MT"/>
              </a:rPr>
              <a:t>-</a:t>
            </a:r>
            <a:r>
              <a:rPr dirty="0" spc="440">
                <a:latin typeface="Arial MT"/>
                <a:cs typeface="Arial MT"/>
              </a:rPr>
              <a:t> </a:t>
            </a:r>
            <a:r>
              <a:rPr dirty="0" u="sng">
                <a:uFill>
                  <a:solidFill>
                    <a:srgbClr val="0B0B0B"/>
                  </a:solidFill>
                </a:uFill>
                <a:latin typeface="Arial MT"/>
                <a:cs typeface="Arial MT"/>
              </a:rPr>
              <a:t>	</a:t>
            </a:r>
            <a:r>
              <a:rPr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	</a:t>
            </a:r>
            <a:r>
              <a:rPr dirty="0" spc="-10"/>
              <a:t>человек,</a:t>
            </a:r>
          </a:p>
          <a:p>
            <a:pPr>
              <a:lnSpc>
                <a:spcPct val="100000"/>
              </a:lnSpc>
              <a:spcBef>
                <a:spcPts val="770"/>
              </a:spcBef>
              <a:buClr>
                <a:srgbClr val="0C0C0C"/>
              </a:buClr>
              <a:buFont typeface="Microsoft Sans Serif"/>
              <a:buChar char="•"/>
            </a:pPr>
          </a:p>
          <a:p>
            <a:pPr marL="12700">
              <a:lnSpc>
                <a:spcPct val="100000"/>
              </a:lnSpc>
              <a:tabLst>
                <a:tab pos="4393565" algn="l"/>
              </a:tabLst>
            </a:pPr>
            <a:r>
              <a:rPr dirty="0"/>
              <a:t>Из них</a:t>
            </a:r>
            <a:r>
              <a:rPr dirty="0" spc="-10"/>
              <a:t> </a:t>
            </a:r>
            <a:r>
              <a:rPr dirty="0" spc="470"/>
              <a:t>–</a:t>
            </a:r>
            <a:r>
              <a:rPr dirty="0" spc="10"/>
              <a:t> </a:t>
            </a:r>
            <a:r>
              <a:rPr dirty="0"/>
              <a:t>работающих </a:t>
            </a:r>
            <a:r>
              <a:rPr dirty="0" spc="-10"/>
              <a:t>граждан </a:t>
            </a:r>
            <a:r>
              <a:rPr dirty="0">
                <a:latin typeface="Arial MT"/>
                <a:cs typeface="Arial MT"/>
              </a:rPr>
              <a:t>-</a:t>
            </a:r>
            <a:r>
              <a:rPr dirty="0" spc="-20">
                <a:latin typeface="Arial MT"/>
                <a:cs typeface="Arial MT"/>
              </a:rPr>
              <a:t> </a:t>
            </a:r>
            <a:r>
              <a:rPr dirty="0" u="sng">
                <a:uFill>
                  <a:solidFill>
                    <a:srgbClr val="0B0B0B"/>
                  </a:solidFill>
                </a:uFill>
                <a:latin typeface="Arial MT"/>
                <a:cs typeface="Arial MT"/>
              </a:rPr>
              <a:t>	</a:t>
            </a:r>
            <a:r>
              <a:rPr dirty="0" spc="-10"/>
              <a:t>человек</a:t>
            </a:r>
            <a:r>
              <a:rPr dirty="0" spc="-10">
                <a:latin typeface="Arial MT"/>
                <a:cs typeface="Arial MT"/>
              </a:rPr>
              <a:t>.</a:t>
            </a:r>
          </a:p>
          <a:p>
            <a:pPr>
              <a:lnSpc>
                <a:spcPct val="100000"/>
              </a:lnSpc>
              <a:spcBef>
                <a:spcPts val="415"/>
              </a:spcBef>
            </a:pPr>
          </a:p>
          <a:p>
            <a:pPr algn="just" marL="297180" marR="5080" indent="-285115">
              <a:lnSpc>
                <a:spcPct val="114999"/>
              </a:lnSpc>
              <a:buChar char="•"/>
              <a:tabLst>
                <a:tab pos="299085" algn="l"/>
                <a:tab pos="9171940" algn="l"/>
              </a:tabLst>
            </a:pPr>
            <a:r>
              <a:rPr dirty="0"/>
              <a:t>Число</a:t>
            </a:r>
            <a:r>
              <a:rPr dirty="0" spc="300"/>
              <a:t>    </a:t>
            </a:r>
            <a:r>
              <a:rPr dirty="0"/>
              <a:t>граждан,</a:t>
            </a:r>
            <a:r>
              <a:rPr dirty="0" spc="300"/>
              <a:t>    </a:t>
            </a:r>
            <a:r>
              <a:rPr dirty="0"/>
              <a:t>которым</a:t>
            </a:r>
            <a:r>
              <a:rPr dirty="0" spc="300"/>
              <a:t>    </a:t>
            </a:r>
            <a:r>
              <a:rPr dirty="0"/>
              <a:t>проведено</a:t>
            </a:r>
            <a:r>
              <a:rPr dirty="0" spc="300"/>
              <a:t>    </a:t>
            </a:r>
            <a:r>
              <a:rPr dirty="0"/>
              <a:t>индивидуальное</a:t>
            </a:r>
            <a:r>
              <a:rPr dirty="0" spc="305"/>
              <a:t>    </a:t>
            </a:r>
            <a:r>
              <a:rPr dirty="0" spc="-10"/>
              <a:t>углубленное </a:t>
            </a:r>
            <a:r>
              <a:rPr dirty="0" spc="-10"/>
              <a:t>	</a:t>
            </a:r>
            <a:r>
              <a:rPr dirty="0"/>
              <a:t>профилактическое</a:t>
            </a:r>
            <a:r>
              <a:rPr dirty="0" spc="90"/>
              <a:t> </a:t>
            </a:r>
            <a:r>
              <a:rPr dirty="0" spc="-10"/>
              <a:t>консультирование</a:t>
            </a:r>
            <a:r>
              <a:rPr dirty="0" spc="85"/>
              <a:t> </a:t>
            </a:r>
            <a:r>
              <a:rPr dirty="0"/>
              <a:t>и</a:t>
            </a:r>
            <a:r>
              <a:rPr dirty="0" spc="80"/>
              <a:t> </a:t>
            </a:r>
            <a:r>
              <a:rPr dirty="0"/>
              <a:t>разработана</a:t>
            </a:r>
            <a:r>
              <a:rPr dirty="0" spc="85"/>
              <a:t> </a:t>
            </a:r>
            <a:r>
              <a:rPr dirty="0"/>
              <a:t>индивидуальная</a:t>
            </a:r>
            <a:r>
              <a:rPr dirty="0" spc="75"/>
              <a:t> </a:t>
            </a:r>
            <a:r>
              <a:rPr dirty="0" spc="-10"/>
              <a:t>программа </a:t>
            </a:r>
            <a:r>
              <a:rPr dirty="0" spc="-10"/>
              <a:t>	</a:t>
            </a:r>
            <a:r>
              <a:rPr dirty="0"/>
              <a:t>по</a:t>
            </a:r>
            <a:r>
              <a:rPr dirty="0" spc="-5"/>
              <a:t> </a:t>
            </a:r>
            <a:r>
              <a:rPr dirty="0"/>
              <a:t>ведению здорового образа</a:t>
            </a:r>
            <a:r>
              <a:rPr dirty="0" spc="5"/>
              <a:t> </a:t>
            </a:r>
            <a:r>
              <a:rPr dirty="0"/>
              <a:t>жизни,</a:t>
            </a:r>
            <a:r>
              <a:rPr dirty="0" spc="-5"/>
              <a:t> </a:t>
            </a:r>
            <a:r>
              <a:rPr dirty="0" spc="-10"/>
              <a:t>рекомендована</a:t>
            </a:r>
            <a:r>
              <a:rPr dirty="0" spc="-15"/>
              <a:t> </a:t>
            </a:r>
            <a:r>
              <a:rPr dirty="0"/>
              <a:t>индивидуальная</a:t>
            </a:r>
            <a:r>
              <a:rPr dirty="0" spc="-5"/>
              <a:t> </a:t>
            </a:r>
            <a:r>
              <a:rPr dirty="0" spc="-10"/>
              <a:t>программа </a:t>
            </a:r>
            <a:r>
              <a:rPr dirty="0" spc="-10"/>
              <a:t>	</a:t>
            </a:r>
            <a:r>
              <a:rPr dirty="0"/>
              <a:t>здорового</a:t>
            </a:r>
            <a:r>
              <a:rPr dirty="0" spc="175"/>
              <a:t>  </a:t>
            </a:r>
            <a:r>
              <a:rPr dirty="0"/>
              <a:t>питания</a:t>
            </a:r>
            <a:r>
              <a:rPr dirty="0" spc="175"/>
              <a:t>  </a:t>
            </a:r>
            <a:r>
              <a:rPr dirty="0"/>
              <a:t>с</a:t>
            </a:r>
            <a:r>
              <a:rPr dirty="0" spc="175"/>
              <a:t>  </a:t>
            </a:r>
            <a:r>
              <a:rPr dirty="0"/>
              <a:t>применением</a:t>
            </a:r>
            <a:r>
              <a:rPr dirty="0" spc="175"/>
              <a:t>  </a:t>
            </a:r>
            <a:r>
              <a:rPr dirty="0"/>
              <a:t>телемедицинских</a:t>
            </a:r>
            <a:r>
              <a:rPr dirty="0" spc="170"/>
              <a:t>  </a:t>
            </a:r>
            <a:r>
              <a:rPr dirty="0"/>
              <a:t>технологий</a:t>
            </a:r>
            <a:r>
              <a:rPr dirty="0" spc="175"/>
              <a:t>  </a:t>
            </a:r>
            <a:r>
              <a:rPr dirty="0">
                <a:latin typeface="Arial MT"/>
                <a:cs typeface="Arial MT"/>
              </a:rPr>
              <a:t>-</a:t>
            </a:r>
            <a:r>
              <a:rPr dirty="0" spc="815">
                <a:latin typeface="Arial MT"/>
                <a:cs typeface="Arial MT"/>
              </a:rPr>
              <a:t> </a:t>
            </a:r>
            <a:r>
              <a:rPr dirty="0" u="sng">
                <a:uFill>
                  <a:solidFill>
                    <a:srgbClr val="0B0B0B"/>
                  </a:solidFill>
                </a:uFill>
                <a:latin typeface="Arial MT"/>
                <a:cs typeface="Arial MT"/>
              </a:rPr>
              <a:t>	</a:t>
            </a:r>
            <a:r>
              <a:rPr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	</a:t>
            </a:r>
            <a:r>
              <a:rPr dirty="0" spc="-10"/>
              <a:t>человек</a:t>
            </a:r>
            <a:r>
              <a:rPr dirty="0" spc="-10">
                <a:latin typeface="Arial MT"/>
                <a:cs typeface="Arial MT"/>
              </a:rPr>
              <a:t>;</a:t>
            </a:r>
          </a:p>
          <a:p>
            <a:pPr>
              <a:lnSpc>
                <a:spcPct val="100000"/>
              </a:lnSpc>
              <a:spcBef>
                <a:spcPts val="740"/>
              </a:spcBef>
            </a:pPr>
          </a:p>
          <a:p>
            <a:pPr marL="12700">
              <a:lnSpc>
                <a:spcPct val="100000"/>
              </a:lnSpc>
              <a:tabLst>
                <a:tab pos="4393565" algn="l"/>
              </a:tabLst>
            </a:pPr>
            <a:r>
              <a:rPr dirty="0"/>
              <a:t>Из них</a:t>
            </a:r>
            <a:r>
              <a:rPr dirty="0" spc="-10"/>
              <a:t> </a:t>
            </a:r>
            <a:r>
              <a:rPr dirty="0" spc="470"/>
              <a:t>–</a:t>
            </a:r>
            <a:r>
              <a:rPr dirty="0" spc="10"/>
              <a:t> </a:t>
            </a:r>
            <a:r>
              <a:rPr dirty="0"/>
              <a:t>работающих </a:t>
            </a:r>
            <a:r>
              <a:rPr dirty="0" spc="-10"/>
              <a:t>граждан </a:t>
            </a:r>
            <a:r>
              <a:rPr dirty="0">
                <a:latin typeface="Arial MT"/>
                <a:cs typeface="Arial MT"/>
              </a:rPr>
              <a:t>-</a:t>
            </a:r>
            <a:r>
              <a:rPr dirty="0" spc="-20">
                <a:latin typeface="Arial MT"/>
                <a:cs typeface="Arial MT"/>
              </a:rPr>
              <a:t> </a:t>
            </a:r>
            <a:r>
              <a:rPr dirty="0" u="sng">
                <a:uFill>
                  <a:solidFill>
                    <a:srgbClr val="0B0B0B"/>
                  </a:solidFill>
                </a:uFill>
                <a:latin typeface="Arial MT"/>
                <a:cs typeface="Arial MT"/>
              </a:rPr>
              <a:t>	</a:t>
            </a:r>
            <a:r>
              <a:rPr dirty="0" spc="-10"/>
              <a:t>человек</a:t>
            </a:r>
            <a:r>
              <a:rPr dirty="0" spc="-10">
                <a:latin typeface="Arial MT"/>
                <a:cs typeface="Arial MT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1937"/>
            <a:ext cx="12192000" cy="65960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22601" y="302463"/>
            <a:ext cx="7205980" cy="547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175">
              <a:lnSpc>
                <a:spcPts val="2055"/>
              </a:lnSpc>
              <a:spcBef>
                <a:spcPts val="100"/>
              </a:spcBef>
            </a:pPr>
            <a:r>
              <a:rPr dirty="0" sz="1800" b="1">
                <a:solidFill>
                  <a:srgbClr val="385622"/>
                </a:solidFill>
                <a:latin typeface="Arial"/>
                <a:cs typeface="Arial"/>
              </a:rPr>
              <a:t>Федеральный</a:t>
            </a:r>
            <a:r>
              <a:rPr dirty="0" sz="1800" spc="-30" b="1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85622"/>
                </a:solidFill>
                <a:latin typeface="Arial"/>
                <a:cs typeface="Arial"/>
              </a:rPr>
              <a:t>проект</a:t>
            </a:r>
            <a:r>
              <a:rPr dirty="0" sz="1800" spc="-45" b="1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85622"/>
                </a:solidFill>
                <a:latin typeface="Arial"/>
                <a:cs typeface="Arial"/>
              </a:rPr>
              <a:t>«Здоровье</a:t>
            </a:r>
            <a:r>
              <a:rPr dirty="0" sz="1800" spc="-35" b="1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85622"/>
                </a:solidFill>
                <a:latin typeface="Arial"/>
                <a:cs typeface="Arial"/>
              </a:rPr>
              <a:t>для</a:t>
            </a:r>
            <a:r>
              <a:rPr dirty="0" sz="1800" spc="-35" b="1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85622"/>
                </a:solidFill>
                <a:latin typeface="Arial"/>
                <a:cs typeface="Arial"/>
              </a:rPr>
              <a:t>каждого»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055"/>
              </a:lnSpc>
            </a:pPr>
            <a:r>
              <a:rPr dirty="0" sz="1800" spc="-10" b="1">
                <a:solidFill>
                  <a:srgbClr val="385622"/>
                </a:solidFill>
                <a:latin typeface="Arial"/>
                <a:cs typeface="Arial"/>
              </a:rPr>
              <a:t>Национального</a:t>
            </a:r>
            <a:r>
              <a:rPr dirty="0" sz="1800" spc="-40" b="1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85622"/>
                </a:solidFill>
                <a:latin typeface="Arial"/>
                <a:cs typeface="Arial"/>
              </a:rPr>
              <a:t>проекта</a:t>
            </a:r>
            <a:r>
              <a:rPr dirty="0" sz="1800" spc="-25" b="1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85622"/>
                </a:solidFill>
                <a:latin typeface="Arial"/>
                <a:cs typeface="Arial"/>
              </a:rPr>
              <a:t>«продолжительная</a:t>
            </a:r>
            <a:r>
              <a:rPr dirty="0" sz="1800" spc="-30" b="1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85622"/>
                </a:solidFill>
                <a:latin typeface="Arial"/>
                <a:cs typeface="Arial"/>
              </a:rPr>
              <a:t>и</a:t>
            </a:r>
            <a:r>
              <a:rPr dirty="0" sz="1800" spc="-45" b="1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85622"/>
                </a:solidFill>
                <a:latin typeface="Arial"/>
                <a:cs typeface="Arial"/>
              </a:rPr>
              <a:t>активная</a:t>
            </a:r>
            <a:r>
              <a:rPr dirty="0" sz="1800" spc="-5" b="1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85622"/>
                </a:solidFill>
                <a:latin typeface="Arial"/>
                <a:cs typeface="Arial"/>
              </a:rPr>
              <a:t>жизнь»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649223" y="1123188"/>
            <a:ext cx="9979025" cy="5252085"/>
            <a:chOff x="649223" y="1123188"/>
            <a:chExt cx="9979025" cy="52520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9223" y="1123188"/>
              <a:ext cx="9978518" cy="525186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868679" y="1737360"/>
              <a:ext cx="3310254" cy="3511550"/>
            </a:xfrm>
            <a:custGeom>
              <a:avLst/>
              <a:gdLst/>
              <a:ahLst/>
              <a:cxnLst/>
              <a:rect l="l" t="t" r="r" b="b"/>
              <a:pathLst>
                <a:path w="3310254" h="3511550">
                  <a:moveTo>
                    <a:pt x="155447" y="9143"/>
                  </a:moveTo>
                  <a:lnTo>
                    <a:pt x="3310128" y="0"/>
                  </a:lnTo>
                </a:path>
                <a:path w="3310254" h="3511550">
                  <a:moveTo>
                    <a:pt x="155447" y="207263"/>
                  </a:moveTo>
                  <a:lnTo>
                    <a:pt x="2057400" y="210312"/>
                  </a:lnTo>
                </a:path>
                <a:path w="3310254" h="3511550">
                  <a:moveTo>
                    <a:pt x="9143" y="3511296"/>
                  </a:moveTo>
                  <a:lnTo>
                    <a:pt x="0" y="283463"/>
                  </a:lnTo>
                </a:path>
              </a:pathLst>
            </a:custGeom>
            <a:ln w="579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7874" y="792226"/>
            <a:ext cx="6285865" cy="2489200"/>
            <a:chOff x="-7874" y="792226"/>
            <a:chExt cx="6285865" cy="2489200"/>
          </a:xfrm>
        </p:grpSpPr>
        <p:sp>
          <p:nvSpPr>
            <p:cNvPr id="3" name="object 3" descr=""/>
            <p:cNvSpPr/>
            <p:nvPr/>
          </p:nvSpPr>
          <p:spPr>
            <a:xfrm>
              <a:off x="-1524" y="798576"/>
              <a:ext cx="6273165" cy="2476500"/>
            </a:xfrm>
            <a:custGeom>
              <a:avLst/>
              <a:gdLst/>
              <a:ahLst/>
              <a:cxnLst/>
              <a:rect l="l" t="t" r="r" b="b"/>
              <a:pathLst>
                <a:path w="6273165" h="2476500">
                  <a:moveTo>
                    <a:pt x="6272784" y="0"/>
                  </a:moveTo>
                  <a:lnTo>
                    <a:pt x="0" y="0"/>
                  </a:lnTo>
                  <a:lnTo>
                    <a:pt x="0" y="2476500"/>
                  </a:lnTo>
                  <a:lnTo>
                    <a:pt x="6272784" y="2476500"/>
                  </a:lnTo>
                  <a:lnTo>
                    <a:pt x="6272784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-1524" y="798576"/>
              <a:ext cx="6273165" cy="2476500"/>
            </a:xfrm>
            <a:custGeom>
              <a:avLst/>
              <a:gdLst/>
              <a:ahLst/>
              <a:cxnLst/>
              <a:rect l="l" t="t" r="r" b="b"/>
              <a:pathLst>
                <a:path w="6273165" h="2476500">
                  <a:moveTo>
                    <a:pt x="0" y="2476500"/>
                  </a:moveTo>
                  <a:lnTo>
                    <a:pt x="6272784" y="2476500"/>
                  </a:lnTo>
                  <a:lnTo>
                    <a:pt x="6272784" y="0"/>
                  </a:lnTo>
                  <a:lnTo>
                    <a:pt x="0" y="0"/>
                  </a:lnTo>
                  <a:lnTo>
                    <a:pt x="0" y="2476500"/>
                  </a:lnTo>
                  <a:close/>
                </a:path>
              </a:pathLst>
            </a:custGeom>
            <a:ln w="12191">
              <a:solidFill>
                <a:srgbClr val="E1EF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53257" y="181736"/>
            <a:ext cx="6263005" cy="26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385622"/>
                </a:solidFill>
              </a:rPr>
              <a:t>МАРШРУТ</a:t>
            </a:r>
            <a:r>
              <a:rPr dirty="0" sz="1600" spc="-20">
                <a:solidFill>
                  <a:srgbClr val="385622"/>
                </a:solidFill>
              </a:rPr>
              <a:t> </a:t>
            </a:r>
            <a:r>
              <a:rPr dirty="0" sz="1600" spc="-10">
                <a:solidFill>
                  <a:srgbClr val="385622"/>
                </a:solidFill>
              </a:rPr>
              <a:t>ПАЦИЕНТА</a:t>
            </a:r>
            <a:r>
              <a:rPr dirty="0" sz="1600" spc="-35">
                <a:solidFill>
                  <a:srgbClr val="385622"/>
                </a:solidFill>
              </a:rPr>
              <a:t> </a:t>
            </a:r>
            <a:r>
              <a:rPr dirty="0" sz="1600">
                <a:solidFill>
                  <a:srgbClr val="385622"/>
                </a:solidFill>
              </a:rPr>
              <a:t>В</a:t>
            </a:r>
            <a:r>
              <a:rPr dirty="0" sz="1600" spc="-70">
                <a:solidFill>
                  <a:srgbClr val="385622"/>
                </a:solidFill>
              </a:rPr>
              <a:t> </a:t>
            </a:r>
            <a:r>
              <a:rPr dirty="0" sz="1600">
                <a:solidFill>
                  <a:srgbClr val="385622"/>
                </a:solidFill>
              </a:rPr>
              <a:t>ЦЕНТРЕ</a:t>
            </a:r>
            <a:r>
              <a:rPr dirty="0" sz="1600" spc="-50">
                <a:solidFill>
                  <a:srgbClr val="385622"/>
                </a:solidFill>
              </a:rPr>
              <a:t> </a:t>
            </a:r>
            <a:r>
              <a:rPr dirty="0" sz="1600" spc="-10">
                <a:solidFill>
                  <a:srgbClr val="385622"/>
                </a:solidFill>
              </a:rPr>
              <a:t>ЗДОРОВЬЯ</a:t>
            </a:r>
            <a:r>
              <a:rPr dirty="0" sz="1600" spc="-40">
                <a:solidFill>
                  <a:srgbClr val="385622"/>
                </a:solidFill>
              </a:rPr>
              <a:t> </a:t>
            </a:r>
            <a:r>
              <a:rPr dirty="0" sz="1600">
                <a:solidFill>
                  <a:srgbClr val="385622"/>
                </a:solidFill>
              </a:rPr>
              <a:t>ДЛЯ</a:t>
            </a:r>
            <a:r>
              <a:rPr dirty="0" sz="1600" spc="-55">
                <a:solidFill>
                  <a:srgbClr val="385622"/>
                </a:solidFill>
              </a:rPr>
              <a:t> </a:t>
            </a:r>
            <a:r>
              <a:rPr dirty="0" sz="1600" spc="-10">
                <a:solidFill>
                  <a:srgbClr val="385622"/>
                </a:solidFill>
              </a:rPr>
              <a:t>ВЗРОСЛЫХ</a:t>
            </a:r>
            <a:endParaRPr sz="1600"/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106" y="87466"/>
            <a:ext cx="639826" cy="64955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635632" y="827659"/>
            <a:ext cx="4083685" cy="481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1920"/>
              </a:lnSpc>
              <a:spcBef>
                <a:spcPts val="95"/>
              </a:spcBef>
            </a:pPr>
            <a:r>
              <a:rPr dirty="0" sz="1600" b="1">
                <a:solidFill>
                  <a:srgbClr val="3A3838"/>
                </a:solidFill>
                <a:latin typeface="Arial"/>
                <a:cs typeface="Arial"/>
              </a:rPr>
              <a:t>МО,</a:t>
            </a:r>
            <a:r>
              <a:rPr dirty="0" sz="1600" spc="-55" b="1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A3838"/>
                </a:solidFill>
                <a:latin typeface="Arial"/>
                <a:cs typeface="Arial"/>
              </a:rPr>
              <a:t>ГДЕ</a:t>
            </a:r>
            <a:r>
              <a:rPr dirty="0" sz="1600" spc="-75" b="1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A3838"/>
                </a:solidFill>
                <a:latin typeface="Arial"/>
                <a:cs typeface="Arial"/>
              </a:rPr>
              <a:t>ПАЦИЕНТ</a:t>
            </a:r>
            <a:r>
              <a:rPr dirty="0" sz="1600" spc="-30" b="1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A3838"/>
                </a:solidFill>
                <a:latin typeface="Arial"/>
                <a:cs typeface="Arial"/>
              </a:rPr>
              <a:t>ПОЛУЧАЕТ</a:t>
            </a:r>
            <a:r>
              <a:rPr dirty="0" sz="1600" spc="-30" b="1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3A3838"/>
                </a:solidFill>
                <a:latin typeface="Arial"/>
                <a:cs typeface="Arial"/>
              </a:rPr>
              <a:t>ПМСП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680"/>
              </a:lnSpc>
            </a:pPr>
            <a:r>
              <a:rPr dirty="0" sz="1400" spc="-10">
                <a:solidFill>
                  <a:srgbClr val="3A3838"/>
                </a:solidFill>
                <a:latin typeface="Microsoft Sans Serif"/>
                <a:cs typeface="Microsoft Sans Serif"/>
              </a:rPr>
              <a:t>(поликлиника,</a:t>
            </a:r>
            <a:r>
              <a:rPr dirty="0" sz="1400" spc="-40">
                <a:solidFill>
                  <a:srgbClr val="3A3838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35">
                <a:solidFill>
                  <a:srgbClr val="3A3838"/>
                </a:solidFill>
                <a:latin typeface="Microsoft Sans Serif"/>
                <a:cs typeface="Microsoft Sans Serif"/>
              </a:rPr>
              <a:t>ФАП, </a:t>
            </a:r>
            <a:r>
              <a:rPr dirty="0" sz="1400" spc="-10">
                <a:solidFill>
                  <a:srgbClr val="3A3838"/>
                </a:solidFill>
                <a:latin typeface="Microsoft Sans Serif"/>
                <a:cs typeface="Microsoft Sans Serif"/>
              </a:rPr>
              <a:t>рабочее</a:t>
            </a:r>
            <a:r>
              <a:rPr dirty="0" sz="1400" spc="-60">
                <a:solidFill>
                  <a:srgbClr val="3A3838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3A3838"/>
                </a:solidFill>
                <a:latin typeface="Microsoft Sans Serif"/>
                <a:cs typeface="Microsoft Sans Serif"/>
              </a:rPr>
              <a:t>место/место</a:t>
            </a:r>
            <a:r>
              <a:rPr dirty="0" sz="1400" spc="-75">
                <a:solidFill>
                  <a:srgbClr val="3A3838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3A3838"/>
                </a:solidFill>
                <a:latin typeface="Microsoft Sans Serif"/>
                <a:cs typeface="Microsoft Sans Serif"/>
              </a:rPr>
              <a:t>учебы)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011682" y="1346961"/>
            <a:ext cx="5266055" cy="351155"/>
            <a:chOff x="1011682" y="1346961"/>
            <a:chExt cx="5266055" cy="351155"/>
          </a:xfrm>
        </p:grpSpPr>
        <p:sp>
          <p:nvSpPr>
            <p:cNvPr id="9" name="object 9" descr=""/>
            <p:cNvSpPr/>
            <p:nvPr/>
          </p:nvSpPr>
          <p:spPr>
            <a:xfrm>
              <a:off x="1018032" y="1353311"/>
              <a:ext cx="5253355" cy="338455"/>
            </a:xfrm>
            <a:custGeom>
              <a:avLst/>
              <a:gdLst/>
              <a:ahLst/>
              <a:cxnLst/>
              <a:rect l="l" t="t" r="r" b="b"/>
              <a:pathLst>
                <a:path w="5253355" h="338455">
                  <a:moveTo>
                    <a:pt x="5253228" y="0"/>
                  </a:moveTo>
                  <a:lnTo>
                    <a:pt x="0" y="0"/>
                  </a:lnTo>
                  <a:lnTo>
                    <a:pt x="0" y="338327"/>
                  </a:lnTo>
                  <a:lnTo>
                    <a:pt x="5253228" y="338327"/>
                  </a:lnTo>
                  <a:lnTo>
                    <a:pt x="525322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18032" y="1353311"/>
              <a:ext cx="5253355" cy="338455"/>
            </a:xfrm>
            <a:custGeom>
              <a:avLst/>
              <a:gdLst/>
              <a:ahLst/>
              <a:cxnLst/>
              <a:rect l="l" t="t" r="r" b="b"/>
              <a:pathLst>
                <a:path w="5253355" h="338455">
                  <a:moveTo>
                    <a:pt x="0" y="338327"/>
                  </a:moveTo>
                  <a:lnTo>
                    <a:pt x="5253228" y="338327"/>
                  </a:lnTo>
                  <a:lnTo>
                    <a:pt x="5253228" y="0"/>
                  </a:lnTo>
                  <a:lnTo>
                    <a:pt x="0" y="0"/>
                  </a:lnTo>
                  <a:lnTo>
                    <a:pt x="0" y="338327"/>
                  </a:lnTo>
                  <a:close/>
                </a:path>
              </a:pathLst>
            </a:custGeom>
            <a:ln w="1219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920364" y="1381760"/>
            <a:ext cx="14484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3A3838"/>
                </a:solidFill>
                <a:latin typeface="Arial"/>
                <a:cs typeface="Arial"/>
              </a:rPr>
              <a:t>ПМО</a:t>
            </a:r>
            <a:r>
              <a:rPr dirty="0" sz="1600" spc="-10" b="1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A3838"/>
                </a:solidFill>
                <a:latin typeface="Arial"/>
                <a:cs typeface="Arial"/>
              </a:rPr>
              <a:t>и</a:t>
            </a:r>
            <a:r>
              <a:rPr dirty="0" sz="1600" spc="-15" b="1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A3838"/>
                </a:solidFill>
                <a:latin typeface="Arial"/>
                <a:cs typeface="Arial"/>
              </a:rPr>
              <a:t>ДОГВН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999489" y="1825498"/>
            <a:ext cx="1846580" cy="560070"/>
            <a:chOff x="999489" y="1825498"/>
            <a:chExt cx="1846580" cy="560070"/>
          </a:xfrm>
        </p:grpSpPr>
        <p:sp>
          <p:nvSpPr>
            <p:cNvPr id="13" name="object 13" descr=""/>
            <p:cNvSpPr/>
            <p:nvPr/>
          </p:nvSpPr>
          <p:spPr>
            <a:xfrm>
              <a:off x="1005839" y="1831848"/>
              <a:ext cx="1833880" cy="547370"/>
            </a:xfrm>
            <a:custGeom>
              <a:avLst/>
              <a:gdLst/>
              <a:ahLst/>
              <a:cxnLst/>
              <a:rect l="l" t="t" r="r" b="b"/>
              <a:pathLst>
                <a:path w="1833880" h="547369">
                  <a:moveTo>
                    <a:pt x="1742186" y="0"/>
                  </a:moveTo>
                  <a:lnTo>
                    <a:pt x="91185" y="0"/>
                  </a:lnTo>
                  <a:lnTo>
                    <a:pt x="55694" y="7157"/>
                  </a:lnTo>
                  <a:lnTo>
                    <a:pt x="26709" y="26685"/>
                  </a:lnTo>
                  <a:lnTo>
                    <a:pt x="7166" y="55667"/>
                  </a:lnTo>
                  <a:lnTo>
                    <a:pt x="0" y="91186"/>
                  </a:lnTo>
                  <a:lnTo>
                    <a:pt x="0" y="455929"/>
                  </a:lnTo>
                  <a:lnTo>
                    <a:pt x="7166" y="491448"/>
                  </a:lnTo>
                  <a:lnTo>
                    <a:pt x="26709" y="520430"/>
                  </a:lnTo>
                  <a:lnTo>
                    <a:pt x="55694" y="539958"/>
                  </a:lnTo>
                  <a:lnTo>
                    <a:pt x="91185" y="547115"/>
                  </a:lnTo>
                  <a:lnTo>
                    <a:pt x="1742186" y="547115"/>
                  </a:lnTo>
                  <a:lnTo>
                    <a:pt x="1777704" y="539958"/>
                  </a:lnTo>
                  <a:lnTo>
                    <a:pt x="1806686" y="520430"/>
                  </a:lnTo>
                  <a:lnTo>
                    <a:pt x="1826214" y="491448"/>
                  </a:lnTo>
                  <a:lnTo>
                    <a:pt x="1833372" y="455929"/>
                  </a:lnTo>
                  <a:lnTo>
                    <a:pt x="1833372" y="91186"/>
                  </a:lnTo>
                  <a:lnTo>
                    <a:pt x="1826214" y="55667"/>
                  </a:lnTo>
                  <a:lnTo>
                    <a:pt x="1806686" y="26685"/>
                  </a:lnTo>
                  <a:lnTo>
                    <a:pt x="1777704" y="7157"/>
                  </a:lnTo>
                  <a:lnTo>
                    <a:pt x="1742186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005839" y="1831848"/>
              <a:ext cx="1833880" cy="547370"/>
            </a:xfrm>
            <a:custGeom>
              <a:avLst/>
              <a:gdLst/>
              <a:ahLst/>
              <a:cxnLst/>
              <a:rect l="l" t="t" r="r" b="b"/>
              <a:pathLst>
                <a:path w="1833880" h="547369">
                  <a:moveTo>
                    <a:pt x="0" y="91186"/>
                  </a:moveTo>
                  <a:lnTo>
                    <a:pt x="7166" y="55667"/>
                  </a:lnTo>
                  <a:lnTo>
                    <a:pt x="26709" y="26685"/>
                  </a:lnTo>
                  <a:lnTo>
                    <a:pt x="55694" y="7157"/>
                  </a:lnTo>
                  <a:lnTo>
                    <a:pt x="91185" y="0"/>
                  </a:lnTo>
                  <a:lnTo>
                    <a:pt x="1742186" y="0"/>
                  </a:lnTo>
                  <a:lnTo>
                    <a:pt x="1777704" y="7157"/>
                  </a:lnTo>
                  <a:lnTo>
                    <a:pt x="1806686" y="26685"/>
                  </a:lnTo>
                  <a:lnTo>
                    <a:pt x="1826214" y="55667"/>
                  </a:lnTo>
                  <a:lnTo>
                    <a:pt x="1833372" y="91186"/>
                  </a:lnTo>
                  <a:lnTo>
                    <a:pt x="1833372" y="455929"/>
                  </a:lnTo>
                  <a:lnTo>
                    <a:pt x="1826214" y="491448"/>
                  </a:lnTo>
                  <a:lnTo>
                    <a:pt x="1806686" y="520430"/>
                  </a:lnTo>
                  <a:lnTo>
                    <a:pt x="1777704" y="539958"/>
                  </a:lnTo>
                  <a:lnTo>
                    <a:pt x="1742186" y="547115"/>
                  </a:lnTo>
                  <a:lnTo>
                    <a:pt x="91185" y="547115"/>
                  </a:lnTo>
                  <a:lnTo>
                    <a:pt x="55694" y="539958"/>
                  </a:lnTo>
                  <a:lnTo>
                    <a:pt x="26709" y="520430"/>
                  </a:lnTo>
                  <a:lnTo>
                    <a:pt x="7166" y="491448"/>
                  </a:lnTo>
                  <a:lnTo>
                    <a:pt x="0" y="455929"/>
                  </a:lnTo>
                  <a:lnTo>
                    <a:pt x="0" y="91186"/>
                  </a:lnTo>
                  <a:close/>
                </a:path>
              </a:pathLst>
            </a:custGeom>
            <a:ln w="1219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1206500" y="1966975"/>
            <a:ext cx="14338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latin typeface="Microsoft Sans Serif"/>
                <a:cs typeface="Microsoft Sans Serif"/>
              </a:rPr>
              <a:t>анкетирование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3425697" y="1831594"/>
            <a:ext cx="2280920" cy="544830"/>
            <a:chOff x="3425697" y="1831594"/>
            <a:chExt cx="2280920" cy="544830"/>
          </a:xfrm>
        </p:grpSpPr>
        <p:sp>
          <p:nvSpPr>
            <p:cNvPr id="17" name="object 17" descr=""/>
            <p:cNvSpPr/>
            <p:nvPr/>
          </p:nvSpPr>
          <p:spPr>
            <a:xfrm>
              <a:off x="3432047" y="1837944"/>
              <a:ext cx="2268220" cy="532130"/>
            </a:xfrm>
            <a:custGeom>
              <a:avLst/>
              <a:gdLst/>
              <a:ahLst/>
              <a:cxnLst/>
              <a:rect l="l" t="t" r="r" b="b"/>
              <a:pathLst>
                <a:path w="2268220" h="532130">
                  <a:moveTo>
                    <a:pt x="2179066" y="0"/>
                  </a:moveTo>
                  <a:lnTo>
                    <a:pt x="88646" y="0"/>
                  </a:lnTo>
                  <a:lnTo>
                    <a:pt x="54167" y="6975"/>
                  </a:lnTo>
                  <a:lnTo>
                    <a:pt x="25987" y="25987"/>
                  </a:lnTo>
                  <a:lnTo>
                    <a:pt x="6975" y="54167"/>
                  </a:lnTo>
                  <a:lnTo>
                    <a:pt x="0" y="88645"/>
                  </a:lnTo>
                  <a:lnTo>
                    <a:pt x="0" y="443229"/>
                  </a:lnTo>
                  <a:lnTo>
                    <a:pt x="6975" y="477708"/>
                  </a:lnTo>
                  <a:lnTo>
                    <a:pt x="25987" y="505888"/>
                  </a:lnTo>
                  <a:lnTo>
                    <a:pt x="54167" y="524900"/>
                  </a:lnTo>
                  <a:lnTo>
                    <a:pt x="88646" y="531876"/>
                  </a:lnTo>
                  <a:lnTo>
                    <a:pt x="2179066" y="531876"/>
                  </a:lnTo>
                  <a:lnTo>
                    <a:pt x="2213544" y="524900"/>
                  </a:lnTo>
                  <a:lnTo>
                    <a:pt x="2241724" y="505888"/>
                  </a:lnTo>
                  <a:lnTo>
                    <a:pt x="2260736" y="477708"/>
                  </a:lnTo>
                  <a:lnTo>
                    <a:pt x="2267712" y="443229"/>
                  </a:lnTo>
                  <a:lnTo>
                    <a:pt x="2267712" y="88645"/>
                  </a:lnTo>
                  <a:lnTo>
                    <a:pt x="2260736" y="54167"/>
                  </a:lnTo>
                  <a:lnTo>
                    <a:pt x="2241724" y="25987"/>
                  </a:lnTo>
                  <a:lnTo>
                    <a:pt x="2213544" y="6975"/>
                  </a:lnTo>
                  <a:lnTo>
                    <a:pt x="2179066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432047" y="1837944"/>
              <a:ext cx="2268220" cy="532130"/>
            </a:xfrm>
            <a:custGeom>
              <a:avLst/>
              <a:gdLst/>
              <a:ahLst/>
              <a:cxnLst/>
              <a:rect l="l" t="t" r="r" b="b"/>
              <a:pathLst>
                <a:path w="2268220" h="532130">
                  <a:moveTo>
                    <a:pt x="0" y="88645"/>
                  </a:moveTo>
                  <a:lnTo>
                    <a:pt x="6975" y="54167"/>
                  </a:lnTo>
                  <a:lnTo>
                    <a:pt x="25987" y="25987"/>
                  </a:lnTo>
                  <a:lnTo>
                    <a:pt x="54167" y="6975"/>
                  </a:lnTo>
                  <a:lnTo>
                    <a:pt x="88646" y="0"/>
                  </a:lnTo>
                  <a:lnTo>
                    <a:pt x="2179066" y="0"/>
                  </a:lnTo>
                  <a:lnTo>
                    <a:pt x="2213544" y="6975"/>
                  </a:lnTo>
                  <a:lnTo>
                    <a:pt x="2241724" y="25987"/>
                  </a:lnTo>
                  <a:lnTo>
                    <a:pt x="2260736" y="54167"/>
                  </a:lnTo>
                  <a:lnTo>
                    <a:pt x="2267712" y="88645"/>
                  </a:lnTo>
                  <a:lnTo>
                    <a:pt x="2267712" y="443229"/>
                  </a:lnTo>
                  <a:lnTo>
                    <a:pt x="2260736" y="477708"/>
                  </a:lnTo>
                  <a:lnTo>
                    <a:pt x="2241724" y="505888"/>
                  </a:lnTo>
                  <a:lnTo>
                    <a:pt x="2213544" y="524900"/>
                  </a:lnTo>
                  <a:lnTo>
                    <a:pt x="2179066" y="531876"/>
                  </a:lnTo>
                  <a:lnTo>
                    <a:pt x="88646" y="531876"/>
                  </a:lnTo>
                  <a:lnTo>
                    <a:pt x="54167" y="524900"/>
                  </a:lnTo>
                  <a:lnTo>
                    <a:pt x="25987" y="505888"/>
                  </a:lnTo>
                  <a:lnTo>
                    <a:pt x="6975" y="477708"/>
                  </a:lnTo>
                  <a:lnTo>
                    <a:pt x="0" y="443229"/>
                  </a:lnTo>
                  <a:lnTo>
                    <a:pt x="0" y="88645"/>
                  </a:lnTo>
                  <a:close/>
                </a:path>
              </a:pathLst>
            </a:custGeom>
            <a:ln w="1219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3565397" y="1872742"/>
            <a:ext cx="200215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18159" marR="5080" indent="-506095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Microsoft Sans Serif"/>
                <a:cs typeface="Microsoft Sans Serif"/>
              </a:rPr>
              <a:t>прием</a:t>
            </a:r>
            <a:r>
              <a:rPr dirty="0" sz="1400" spc="-2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(осмотр)</a:t>
            </a:r>
            <a:r>
              <a:rPr dirty="0" sz="1400" spc="-60">
                <a:latin typeface="Microsoft Sans Serif"/>
                <a:cs typeface="Microsoft Sans Serif"/>
              </a:rPr>
              <a:t> </a:t>
            </a:r>
            <a:r>
              <a:rPr dirty="0" sz="1400" spc="-10">
                <a:latin typeface="Microsoft Sans Serif"/>
                <a:cs typeface="Microsoft Sans Serif"/>
              </a:rPr>
              <a:t>врачом</a:t>
            </a:r>
            <a:r>
              <a:rPr dirty="0" sz="1400" spc="-10">
                <a:latin typeface="Arial MT"/>
                <a:cs typeface="Arial MT"/>
              </a:rPr>
              <a:t>- </a:t>
            </a:r>
            <a:r>
              <a:rPr dirty="0" sz="1400" spc="-10">
                <a:latin typeface="Microsoft Sans Serif"/>
                <a:cs typeface="Microsoft Sans Serif"/>
              </a:rPr>
              <a:t>терапевтом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1014857" y="2066544"/>
            <a:ext cx="5250180" cy="1136015"/>
            <a:chOff x="1014857" y="2066544"/>
            <a:chExt cx="5250180" cy="1136015"/>
          </a:xfrm>
        </p:grpSpPr>
        <p:sp>
          <p:nvSpPr>
            <p:cNvPr id="21" name="object 21" descr=""/>
            <p:cNvSpPr/>
            <p:nvPr/>
          </p:nvSpPr>
          <p:spPr>
            <a:xfrm>
              <a:off x="1018032" y="2398776"/>
              <a:ext cx="4681855" cy="399415"/>
            </a:xfrm>
            <a:custGeom>
              <a:avLst/>
              <a:gdLst/>
              <a:ahLst/>
              <a:cxnLst/>
              <a:rect l="l" t="t" r="r" b="b"/>
              <a:pathLst>
                <a:path w="4681855" h="399414">
                  <a:moveTo>
                    <a:pt x="66040" y="399288"/>
                  </a:moveTo>
                  <a:lnTo>
                    <a:pt x="40333" y="394094"/>
                  </a:lnTo>
                  <a:lnTo>
                    <a:pt x="19342" y="379936"/>
                  </a:lnTo>
                  <a:lnTo>
                    <a:pt x="5189" y="358943"/>
                  </a:lnTo>
                  <a:lnTo>
                    <a:pt x="0" y="333248"/>
                  </a:lnTo>
                  <a:lnTo>
                    <a:pt x="0" y="69087"/>
                  </a:lnTo>
                  <a:lnTo>
                    <a:pt x="5189" y="43392"/>
                  </a:lnTo>
                  <a:lnTo>
                    <a:pt x="19342" y="22399"/>
                  </a:lnTo>
                  <a:lnTo>
                    <a:pt x="40333" y="8241"/>
                  </a:lnTo>
                  <a:lnTo>
                    <a:pt x="66040" y="3048"/>
                  </a:lnTo>
                </a:path>
                <a:path w="4681855" h="399414">
                  <a:moveTo>
                    <a:pt x="1755140" y="3048"/>
                  </a:moveTo>
                  <a:lnTo>
                    <a:pt x="1780835" y="8241"/>
                  </a:lnTo>
                  <a:lnTo>
                    <a:pt x="1801828" y="22399"/>
                  </a:lnTo>
                  <a:lnTo>
                    <a:pt x="1815986" y="43392"/>
                  </a:lnTo>
                  <a:lnTo>
                    <a:pt x="1821180" y="69087"/>
                  </a:lnTo>
                  <a:lnTo>
                    <a:pt x="1821180" y="333248"/>
                  </a:lnTo>
                  <a:lnTo>
                    <a:pt x="1815986" y="358943"/>
                  </a:lnTo>
                  <a:lnTo>
                    <a:pt x="1801828" y="379936"/>
                  </a:lnTo>
                  <a:lnTo>
                    <a:pt x="1780835" y="394094"/>
                  </a:lnTo>
                  <a:lnTo>
                    <a:pt x="1755140" y="399288"/>
                  </a:lnTo>
                </a:path>
                <a:path w="4681855" h="399414">
                  <a:moveTo>
                    <a:pt x="2541016" y="396239"/>
                  </a:moveTo>
                  <a:lnTo>
                    <a:pt x="2515320" y="391046"/>
                  </a:lnTo>
                  <a:lnTo>
                    <a:pt x="2494327" y="376888"/>
                  </a:lnTo>
                  <a:lnTo>
                    <a:pt x="2480169" y="355895"/>
                  </a:lnTo>
                  <a:lnTo>
                    <a:pt x="2474976" y="330200"/>
                  </a:lnTo>
                  <a:lnTo>
                    <a:pt x="2474976" y="66039"/>
                  </a:lnTo>
                  <a:lnTo>
                    <a:pt x="2480169" y="40344"/>
                  </a:lnTo>
                  <a:lnTo>
                    <a:pt x="2494327" y="19351"/>
                  </a:lnTo>
                  <a:lnTo>
                    <a:pt x="2515320" y="5193"/>
                  </a:lnTo>
                  <a:lnTo>
                    <a:pt x="2541016" y="0"/>
                  </a:lnTo>
                </a:path>
                <a:path w="4681855" h="399414">
                  <a:moveTo>
                    <a:pt x="4615688" y="0"/>
                  </a:moveTo>
                  <a:lnTo>
                    <a:pt x="4641383" y="5193"/>
                  </a:lnTo>
                  <a:lnTo>
                    <a:pt x="4662376" y="19351"/>
                  </a:lnTo>
                  <a:lnTo>
                    <a:pt x="4676534" y="40344"/>
                  </a:lnTo>
                  <a:lnTo>
                    <a:pt x="4681728" y="66039"/>
                  </a:lnTo>
                  <a:lnTo>
                    <a:pt x="4681728" y="330200"/>
                  </a:lnTo>
                  <a:lnTo>
                    <a:pt x="4676534" y="355895"/>
                  </a:lnTo>
                  <a:lnTo>
                    <a:pt x="4662376" y="376888"/>
                  </a:lnTo>
                  <a:lnTo>
                    <a:pt x="4641383" y="391046"/>
                  </a:lnTo>
                  <a:lnTo>
                    <a:pt x="4615688" y="396239"/>
                  </a:lnTo>
                </a:path>
              </a:pathLst>
            </a:custGeom>
            <a:ln w="6096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974848" y="2066544"/>
              <a:ext cx="369570" cy="76200"/>
            </a:xfrm>
            <a:custGeom>
              <a:avLst/>
              <a:gdLst/>
              <a:ahLst/>
              <a:cxnLst/>
              <a:rect l="l" t="t" r="r" b="b"/>
              <a:pathLst>
                <a:path w="369570" h="76200">
                  <a:moveTo>
                    <a:pt x="293115" y="0"/>
                  </a:moveTo>
                  <a:lnTo>
                    <a:pt x="293115" y="76200"/>
                  </a:lnTo>
                  <a:lnTo>
                    <a:pt x="356615" y="44450"/>
                  </a:lnTo>
                  <a:lnTo>
                    <a:pt x="305815" y="44450"/>
                  </a:lnTo>
                  <a:lnTo>
                    <a:pt x="305815" y="31750"/>
                  </a:lnTo>
                  <a:lnTo>
                    <a:pt x="356615" y="31750"/>
                  </a:lnTo>
                  <a:lnTo>
                    <a:pt x="293115" y="0"/>
                  </a:lnTo>
                  <a:close/>
                </a:path>
                <a:path w="369570" h="76200">
                  <a:moveTo>
                    <a:pt x="293115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293115" y="44450"/>
                  </a:lnTo>
                  <a:lnTo>
                    <a:pt x="293115" y="31750"/>
                  </a:lnTo>
                  <a:close/>
                </a:path>
                <a:path w="369570" h="76200">
                  <a:moveTo>
                    <a:pt x="356615" y="31750"/>
                  </a:moveTo>
                  <a:lnTo>
                    <a:pt x="305815" y="31750"/>
                  </a:lnTo>
                  <a:lnTo>
                    <a:pt x="305815" y="44450"/>
                  </a:lnTo>
                  <a:lnTo>
                    <a:pt x="356615" y="44450"/>
                  </a:lnTo>
                  <a:lnTo>
                    <a:pt x="369315" y="38100"/>
                  </a:lnTo>
                  <a:lnTo>
                    <a:pt x="356615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4075176" y="2872740"/>
              <a:ext cx="2183130" cy="323215"/>
            </a:xfrm>
            <a:custGeom>
              <a:avLst/>
              <a:gdLst/>
              <a:ahLst/>
              <a:cxnLst/>
              <a:rect l="l" t="t" r="r" b="b"/>
              <a:pathLst>
                <a:path w="2183129" h="323214">
                  <a:moveTo>
                    <a:pt x="0" y="53848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1107694" y="0"/>
                  </a:lnTo>
                  <a:lnTo>
                    <a:pt x="1582420" y="0"/>
                  </a:lnTo>
                  <a:lnTo>
                    <a:pt x="1845056" y="0"/>
                  </a:lnTo>
                  <a:lnTo>
                    <a:pt x="1866007" y="4234"/>
                  </a:lnTo>
                  <a:lnTo>
                    <a:pt x="1883124" y="15779"/>
                  </a:lnTo>
                  <a:lnTo>
                    <a:pt x="1894669" y="32896"/>
                  </a:lnTo>
                  <a:lnTo>
                    <a:pt x="1898903" y="53848"/>
                  </a:lnTo>
                  <a:lnTo>
                    <a:pt x="1898903" y="188468"/>
                  </a:lnTo>
                  <a:lnTo>
                    <a:pt x="2183003" y="196596"/>
                  </a:lnTo>
                  <a:lnTo>
                    <a:pt x="1898903" y="269239"/>
                  </a:lnTo>
                  <a:lnTo>
                    <a:pt x="1894669" y="290191"/>
                  </a:lnTo>
                  <a:lnTo>
                    <a:pt x="1883124" y="307308"/>
                  </a:lnTo>
                  <a:lnTo>
                    <a:pt x="1866007" y="318853"/>
                  </a:lnTo>
                  <a:lnTo>
                    <a:pt x="1845056" y="323088"/>
                  </a:lnTo>
                  <a:lnTo>
                    <a:pt x="1582420" y="323088"/>
                  </a:lnTo>
                  <a:lnTo>
                    <a:pt x="1107694" y="323088"/>
                  </a:lnTo>
                  <a:lnTo>
                    <a:pt x="53848" y="323088"/>
                  </a:lnTo>
                  <a:lnTo>
                    <a:pt x="32896" y="318853"/>
                  </a:lnTo>
                  <a:lnTo>
                    <a:pt x="15779" y="307308"/>
                  </a:lnTo>
                  <a:lnTo>
                    <a:pt x="4234" y="290191"/>
                  </a:lnTo>
                  <a:lnTo>
                    <a:pt x="0" y="269239"/>
                  </a:lnTo>
                  <a:lnTo>
                    <a:pt x="0" y="188468"/>
                  </a:lnTo>
                  <a:lnTo>
                    <a:pt x="0" y="53848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1160475" y="2447671"/>
            <a:ext cx="15341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13410" marR="5080" indent="-601345">
              <a:lnSpc>
                <a:spcPct val="100000"/>
              </a:lnSpc>
              <a:spcBef>
                <a:spcPts val="100"/>
              </a:spcBef>
            </a:pPr>
            <a:r>
              <a:rPr dirty="0" sz="900" i="1">
                <a:latin typeface="Arial"/>
                <a:cs typeface="Arial"/>
              </a:rPr>
              <a:t>выявление</a:t>
            </a:r>
            <a:r>
              <a:rPr dirty="0" sz="900" spc="-3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факторов</a:t>
            </a:r>
            <a:r>
              <a:rPr dirty="0" sz="900" spc="-45" i="1"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риска ХНИЗ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813428" y="2376678"/>
            <a:ext cx="2010410" cy="805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3050" marR="448945" indent="-260985">
              <a:lnSpc>
                <a:spcPct val="100000"/>
              </a:lnSpc>
              <a:spcBef>
                <a:spcPts val="100"/>
              </a:spcBef>
            </a:pPr>
            <a:r>
              <a:rPr dirty="0" sz="900" i="1">
                <a:latin typeface="Arial"/>
                <a:cs typeface="Arial"/>
              </a:rPr>
              <a:t>краткое</a:t>
            </a:r>
            <a:r>
              <a:rPr dirty="0" sz="900" spc="-40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профилактическое консультирование </a:t>
            </a:r>
            <a:r>
              <a:rPr dirty="0" sz="900" i="1">
                <a:latin typeface="Arial"/>
                <a:cs typeface="Arial"/>
              </a:rPr>
              <a:t>направление</a:t>
            </a:r>
            <a:r>
              <a:rPr dirty="0" sz="900" spc="-2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в</a:t>
            </a:r>
            <a:r>
              <a:rPr dirty="0" sz="900" spc="-25" i="1">
                <a:latin typeface="Arial"/>
                <a:cs typeface="Arial"/>
              </a:rPr>
              <a:t> ЦЗ</a:t>
            </a:r>
            <a:endParaRPr sz="900">
              <a:latin typeface="Arial"/>
              <a:cs typeface="Arial"/>
            </a:endParaRPr>
          </a:p>
          <a:p>
            <a:pPr marL="421640">
              <a:lnSpc>
                <a:spcPct val="100000"/>
              </a:lnSpc>
              <a:spcBef>
                <a:spcPts val="730"/>
              </a:spcBef>
            </a:pPr>
            <a:r>
              <a:rPr dirty="0" sz="900">
                <a:solidFill>
                  <a:srgbClr val="843B0C"/>
                </a:solidFill>
                <a:latin typeface="Microsoft Sans Serif"/>
                <a:cs typeface="Microsoft Sans Serif"/>
              </a:rPr>
              <a:t>В</a:t>
            </a:r>
            <a:r>
              <a:rPr dirty="0" sz="900" spc="35">
                <a:solidFill>
                  <a:srgbClr val="843B0C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10">
                <a:solidFill>
                  <a:srgbClr val="843B0C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dirty="0" sz="900">
                <a:solidFill>
                  <a:srgbClr val="843B0C"/>
                </a:solidFill>
                <a:latin typeface="Microsoft Sans Serif"/>
                <a:cs typeface="Microsoft Sans Serif"/>
              </a:rPr>
              <a:t> с</a:t>
            </a:r>
            <a:r>
              <a:rPr dirty="0" sz="900" spc="45">
                <a:solidFill>
                  <a:srgbClr val="843B0C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10">
                <a:solidFill>
                  <a:srgbClr val="843B0C"/>
                </a:solidFill>
                <a:latin typeface="Microsoft Sans Serif"/>
                <a:cs typeface="Microsoft Sans Serif"/>
              </a:rPr>
              <a:t>алгоритмом</a:t>
            </a:r>
            <a:endParaRPr sz="900">
              <a:latin typeface="Microsoft Sans Serif"/>
              <a:cs typeface="Microsoft Sans Serif"/>
            </a:endParaRPr>
          </a:p>
          <a:p>
            <a:pPr marL="422909">
              <a:lnSpc>
                <a:spcPct val="100000"/>
              </a:lnSpc>
              <a:spcBef>
                <a:spcPts val="5"/>
              </a:spcBef>
            </a:pPr>
            <a:r>
              <a:rPr dirty="0" sz="900">
                <a:solidFill>
                  <a:srgbClr val="843B0C"/>
                </a:solidFill>
                <a:latin typeface="Microsoft Sans Serif"/>
                <a:cs typeface="Microsoft Sans Serif"/>
              </a:rPr>
              <a:t>выявления</a:t>
            </a:r>
            <a:r>
              <a:rPr dirty="0" sz="900" spc="-25">
                <a:solidFill>
                  <a:srgbClr val="843B0C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10">
                <a:solidFill>
                  <a:srgbClr val="843B0C"/>
                </a:solidFill>
                <a:latin typeface="Microsoft Sans Serif"/>
                <a:cs typeface="Microsoft Sans Serif"/>
              </a:rPr>
              <a:t>группы</a:t>
            </a:r>
            <a:r>
              <a:rPr dirty="0" sz="900" spc="-5">
                <a:solidFill>
                  <a:srgbClr val="843B0C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10">
                <a:solidFill>
                  <a:srgbClr val="843B0C"/>
                </a:solidFill>
                <a:latin typeface="Microsoft Sans Serif"/>
                <a:cs typeface="Microsoft Sans Serif"/>
              </a:rPr>
              <a:t>пациентов</a:t>
            </a:r>
            <a:endParaRPr sz="900">
              <a:latin typeface="Microsoft Sans Serif"/>
              <a:cs typeface="Microsoft Sans Serif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-6350" y="3279647"/>
            <a:ext cx="12203430" cy="3585210"/>
            <a:chOff x="-6350" y="3279647"/>
            <a:chExt cx="12203430" cy="3585210"/>
          </a:xfrm>
        </p:grpSpPr>
        <p:sp>
          <p:nvSpPr>
            <p:cNvPr id="27" name="object 27" descr=""/>
            <p:cNvSpPr/>
            <p:nvPr/>
          </p:nvSpPr>
          <p:spPr>
            <a:xfrm>
              <a:off x="0" y="3297935"/>
              <a:ext cx="12190730" cy="3560445"/>
            </a:xfrm>
            <a:custGeom>
              <a:avLst/>
              <a:gdLst/>
              <a:ahLst/>
              <a:cxnLst/>
              <a:rect l="l" t="t" r="r" b="b"/>
              <a:pathLst>
                <a:path w="12190730" h="3560445">
                  <a:moveTo>
                    <a:pt x="12190476" y="3560064"/>
                  </a:moveTo>
                  <a:lnTo>
                    <a:pt x="12190476" y="0"/>
                  </a:lnTo>
                  <a:lnTo>
                    <a:pt x="0" y="0"/>
                  </a:lnTo>
                  <a:lnTo>
                    <a:pt x="0" y="3560064"/>
                  </a:lnTo>
                  <a:lnTo>
                    <a:pt x="12190476" y="3560064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0" y="3297935"/>
              <a:ext cx="12190730" cy="3560445"/>
            </a:xfrm>
            <a:custGeom>
              <a:avLst/>
              <a:gdLst/>
              <a:ahLst/>
              <a:cxnLst/>
              <a:rect l="l" t="t" r="r" b="b"/>
              <a:pathLst>
                <a:path w="12190730" h="3560445">
                  <a:moveTo>
                    <a:pt x="12190476" y="3560064"/>
                  </a:moveTo>
                  <a:lnTo>
                    <a:pt x="12190476" y="0"/>
                  </a:lnTo>
                  <a:lnTo>
                    <a:pt x="0" y="0"/>
                  </a:lnTo>
                </a:path>
              </a:pathLst>
            </a:custGeom>
            <a:ln w="12192">
              <a:solidFill>
                <a:srgbClr val="FFF1C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05784" y="3279647"/>
              <a:ext cx="729996" cy="729995"/>
            </a:xfrm>
            <a:prstGeom prst="rect">
              <a:avLst/>
            </a:prstGeom>
          </p:spPr>
        </p:pic>
      </p:grpSp>
      <p:sp>
        <p:nvSpPr>
          <p:cNvPr id="30" name="object 30" descr=""/>
          <p:cNvSpPr txBox="1"/>
          <p:nvPr/>
        </p:nvSpPr>
        <p:spPr>
          <a:xfrm>
            <a:off x="4423028" y="3570223"/>
            <a:ext cx="36474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3A3838"/>
                </a:solidFill>
                <a:latin typeface="Arial"/>
                <a:cs typeface="Arial"/>
              </a:rPr>
              <a:t>ЦЕНТР</a:t>
            </a:r>
            <a:r>
              <a:rPr dirty="0" sz="1600" spc="-55" b="1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A3838"/>
                </a:solidFill>
                <a:latin typeface="Arial"/>
                <a:cs typeface="Arial"/>
              </a:rPr>
              <a:t>ЗДОРОВЬЯ</a:t>
            </a:r>
            <a:r>
              <a:rPr dirty="0" sz="1600" spc="-40" b="1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A3838"/>
                </a:solidFill>
                <a:latin typeface="Arial"/>
                <a:cs typeface="Arial"/>
              </a:rPr>
              <a:t>ДЛЯ</a:t>
            </a:r>
            <a:r>
              <a:rPr dirty="0" sz="1600" spc="-50" b="1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A3838"/>
                </a:solidFill>
                <a:latin typeface="Arial"/>
                <a:cs typeface="Arial"/>
              </a:rPr>
              <a:t>ВЗРОСЛЫХ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185673" y="4260850"/>
            <a:ext cx="2213610" cy="560070"/>
            <a:chOff x="185673" y="4260850"/>
            <a:chExt cx="2213610" cy="560070"/>
          </a:xfrm>
        </p:grpSpPr>
        <p:sp>
          <p:nvSpPr>
            <p:cNvPr id="32" name="object 32" descr=""/>
            <p:cNvSpPr/>
            <p:nvPr/>
          </p:nvSpPr>
          <p:spPr>
            <a:xfrm>
              <a:off x="192023" y="4267200"/>
              <a:ext cx="2200910" cy="547370"/>
            </a:xfrm>
            <a:custGeom>
              <a:avLst/>
              <a:gdLst/>
              <a:ahLst/>
              <a:cxnLst/>
              <a:rect l="l" t="t" r="r" b="b"/>
              <a:pathLst>
                <a:path w="2200910" h="547370">
                  <a:moveTo>
                    <a:pt x="2109470" y="0"/>
                  </a:moveTo>
                  <a:lnTo>
                    <a:pt x="91186" y="0"/>
                  </a:lnTo>
                  <a:lnTo>
                    <a:pt x="55694" y="7157"/>
                  </a:lnTo>
                  <a:lnTo>
                    <a:pt x="26709" y="26685"/>
                  </a:lnTo>
                  <a:lnTo>
                    <a:pt x="7166" y="55667"/>
                  </a:lnTo>
                  <a:lnTo>
                    <a:pt x="0" y="91186"/>
                  </a:lnTo>
                  <a:lnTo>
                    <a:pt x="0" y="455930"/>
                  </a:lnTo>
                  <a:lnTo>
                    <a:pt x="7166" y="491448"/>
                  </a:lnTo>
                  <a:lnTo>
                    <a:pt x="26709" y="520430"/>
                  </a:lnTo>
                  <a:lnTo>
                    <a:pt x="55694" y="539958"/>
                  </a:lnTo>
                  <a:lnTo>
                    <a:pt x="91186" y="547116"/>
                  </a:lnTo>
                  <a:lnTo>
                    <a:pt x="2109470" y="547116"/>
                  </a:lnTo>
                  <a:lnTo>
                    <a:pt x="2144988" y="539958"/>
                  </a:lnTo>
                  <a:lnTo>
                    <a:pt x="2173970" y="520430"/>
                  </a:lnTo>
                  <a:lnTo>
                    <a:pt x="2193498" y="491448"/>
                  </a:lnTo>
                  <a:lnTo>
                    <a:pt x="2200656" y="455930"/>
                  </a:lnTo>
                  <a:lnTo>
                    <a:pt x="2200656" y="91186"/>
                  </a:lnTo>
                  <a:lnTo>
                    <a:pt x="2193498" y="55667"/>
                  </a:lnTo>
                  <a:lnTo>
                    <a:pt x="2173970" y="26685"/>
                  </a:lnTo>
                  <a:lnTo>
                    <a:pt x="2144988" y="7157"/>
                  </a:lnTo>
                  <a:lnTo>
                    <a:pt x="210947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92023" y="4267200"/>
              <a:ext cx="2200910" cy="547370"/>
            </a:xfrm>
            <a:custGeom>
              <a:avLst/>
              <a:gdLst/>
              <a:ahLst/>
              <a:cxnLst/>
              <a:rect l="l" t="t" r="r" b="b"/>
              <a:pathLst>
                <a:path w="2200910" h="547370">
                  <a:moveTo>
                    <a:pt x="0" y="91186"/>
                  </a:moveTo>
                  <a:lnTo>
                    <a:pt x="7166" y="55667"/>
                  </a:lnTo>
                  <a:lnTo>
                    <a:pt x="26709" y="26685"/>
                  </a:lnTo>
                  <a:lnTo>
                    <a:pt x="55694" y="7157"/>
                  </a:lnTo>
                  <a:lnTo>
                    <a:pt x="91186" y="0"/>
                  </a:lnTo>
                  <a:lnTo>
                    <a:pt x="2109470" y="0"/>
                  </a:lnTo>
                  <a:lnTo>
                    <a:pt x="2144988" y="7157"/>
                  </a:lnTo>
                  <a:lnTo>
                    <a:pt x="2173970" y="26685"/>
                  </a:lnTo>
                  <a:lnTo>
                    <a:pt x="2193498" y="55667"/>
                  </a:lnTo>
                  <a:lnTo>
                    <a:pt x="2200656" y="91186"/>
                  </a:lnTo>
                  <a:lnTo>
                    <a:pt x="2200656" y="455930"/>
                  </a:lnTo>
                  <a:lnTo>
                    <a:pt x="2193498" y="491448"/>
                  </a:lnTo>
                  <a:lnTo>
                    <a:pt x="2173970" y="520430"/>
                  </a:lnTo>
                  <a:lnTo>
                    <a:pt x="2144988" y="539958"/>
                  </a:lnTo>
                  <a:lnTo>
                    <a:pt x="2109470" y="547116"/>
                  </a:lnTo>
                  <a:lnTo>
                    <a:pt x="91186" y="547116"/>
                  </a:lnTo>
                  <a:lnTo>
                    <a:pt x="55694" y="539958"/>
                  </a:lnTo>
                  <a:lnTo>
                    <a:pt x="26709" y="520430"/>
                  </a:lnTo>
                  <a:lnTo>
                    <a:pt x="7166" y="491448"/>
                  </a:lnTo>
                  <a:lnTo>
                    <a:pt x="0" y="455930"/>
                  </a:lnTo>
                  <a:lnTo>
                    <a:pt x="0" y="91186"/>
                  </a:lnTo>
                  <a:close/>
                </a:path>
              </a:pathLst>
            </a:custGeom>
            <a:ln w="12192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>
            <a:off x="326542" y="4227322"/>
            <a:ext cx="1932305" cy="619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95"/>
              </a:spcBef>
            </a:pPr>
            <a:r>
              <a:rPr dirty="0" sz="1300" spc="-10" b="1">
                <a:latin typeface="Arial"/>
                <a:cs typeface="Arial"/>
              </a:rPr>
              <a:t>Обследование </a:t>
            </a:r>
            <a:r>
              <a:rPr dirty="0" sz="1300" spc="-10">
                <a:latin typeface="Microsoft Sans Serif"/>
                <a:cs typeface="Microsoft Sans Serif"/>
              </a:rPr>
              <a:t>пациента</a:t>
            </a:r>
            <a:r>
              <a:rPr dirty="0" sz="1300" spc="10">
                <a:latin typeface="Microsoft Sans Serif"/>
                <a:cs typeface="Microsoft Sans Serif"/>
              </a:rPr>
              <a:t> </a:t>
            </a:r>
            <a:r>
              <a:rPr dirty="0" sz="1300">
                <a:latin typeface="Microsoft Sans Serif"/>
                <a:cs typeface="Microsoft Sans Serif"/>
              </a:rPr>
              <a:t>в</a:t>
            </a:r>
            <a:r>
              <a:rPr dirty="0" sz="1300" spc="-20">
                <a:latin typeface="Microsoft Sans Serif"/>
                <a:cs typeface="Microsoft Sans Serif"/>
              </a:rPr>
              <a:t> соответствии </a:t>
            </a:r>
            <a:r>
              <a:rPr dirty="0" sz="1300">
                <a:latin typeface="Microsoft Sans Serif"/>
                <a:cs typeface="Microsoft Sans Serif"/>
              </a:rPr>
              <a:t>с</a:t>
            </a:r>
            <a:r>
              <a:rPr dirty="0" sz="1300" spc="-30">
                <a:latin typeface="Microsoft Sans Serif"/>
                <a:cs typeface="Microsoft Sans Serif"/>
              </a:rPr>
              <a:t> </a:t>
            </a:r>
            <a:r>
              <a:rPr dirty="0" sz="1300" spc="-20">
                <a:latin typeface="Microsoft Sans Serif"/>
                <a:cs typeface="Microsoft Sans Serif"/>
              </a:rPr>
              <a:t>ФР ХНИЗ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35" name="object 35" descr=""/>
          <p:cNvGrpSpPr/>
          <p:nvPr/>
        </p:nvGrpSpPr>
        <p:grpSpPr>
          <a:xfrm>
            <a:off x="2621026" y="4292853"/>
            <a:ext cx="1678939" cy="552450"/>
            <a:chOff x="2621026" y="4292853"/>
            <a:chExt cx="1678939" cy="552450"/>
          </a:xfrm>
        </p:grpSpPr>
        <p:sp>
          <p:nvSpPr>
            <p:cNvPr id="36" name="object 36" descr=""/>
            <p:cNvSpPr/>
            <p:nvPr/>
          </p:nvSpPr>
          <p:spPr>
            <a:xfrm>
              <a:off x="2627376" y="4299203"/>
              <a:ext cx="1666239" cy="539750"/>
            </a:xfrm>
            <a:custGeom>
              <a:avLst/>
              <a:gdLst/>
              <a:ahLst/>
              <a:cxnLst/>
              <a:rect l="l" t="t" r="r" b="b"/>
              <a:pathLst>
                <a:path w="1666239" h="539750">
                  <a:moveTo>
                    <a:pt x="1575815" y="0"/>
                  </a:moveTo>
                  <a:lnTo>
                    <a:pt x="89916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6"/>
                  </a:lnTo>
                  <a:lnTo>
                    <a:pt x="0" y="449580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6" y="539496"/>
                  </a:lnTo>
                  <a:lnTo>
                    <a:pt x="1575815" y="539496"/>
                  </a:lnTo>
                  <a:lnTo>
                    <a:pt x="1610814" y="532429"/>
                  </a:lnTo>
                  <a:lnTo>
                    <a:pt x="1639395" y="513159"/>
                  </a:lnTo>
                  <a:lnTo>
                    <a:pt x="1658665" y="484578"/>
                  </a:lnTo>
                  <a:lnTo>
                    <a:pt x="1665732" y="449580"/>
                  </a:lnTo>
                  <a:lnTo>
                    <a:pt x="1665732" y="89916"/>
                  </a:lnTo>
                  <a:lnTo>
                    <a:pt x="1658665" y="54917"/>
                  </a:lnTo>
                  <a:lnTo>
                    <a:pt x="1639395" y="26336"/>
                  </a:lnTo>
                  <a:lnTo>
                    <a:pt x="1610814" y="7066"/>
                  </a:lnTo>
                  <a:lnTo>
                    <a:pt x="157581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2627376" y="4299203"/>
              <a:ext cx="1666239" cy="539750"/>
            </a:xfrm>
            <a:custGeom>
              <a:avLst/>
              <a:gdLst/>
              <a:ahLst/>
              <a:cxnLst/>
              <a:rect l="l" t="t" r="r" b="b"/>
              <a:pathLst>
                <a:path w="1666239" h="539750">
                  <a:moveTo>
                    <a:pt x="0" y="89916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6" y="0"/>
                  </a:lnTo>
                  <a:lnTo>
                    <a:pt x="1575815" y="0"/>
                  </a:lnTo>
                  <a:lnTo>
                    <a:pt x="1610814" y="7066"/>
                  </a:lnTo>
                  <a:lnTo>
                    <a:pt x="1639395" y="26336"/>
                  </a:lnTo>
                  <a:lnTo>
                    <a:pt x="1658665" y="54917"/>
                  </a:lnTo>
                  <a:lnTo>
                    <a:pt x="1665732" y="89916"/>
                  </a:lnTo>
                  <a:lnTo>
                    <a:pt x="1665732" y="449580"/>
                  </a:lnTo>
                  <a:lnTo>
                    <a:pt x="1658665" y="484578"/>
                  </a:lnTo>
                  <a:lnTo>
                    <a:pt x="1639395" y="513159"/>
                  </a:lnTo>
                  <a:lnTo>
                    <a:pt x="1610814" y="532429"/>
                  </a:lnTo>
                  <a:lnTo>
                    <a:pt x="1575815" y="539496"/>
                  </a:lnTo>
                  <a:lnTo>
                    <a:pt x="89916" y="539496"/>
                  </a:lnTo>
                  <a:lnTo>
                    <a:pt x="54917" y="532429"/>
                  </a:lnTo>
                  <a:lnTo>
                    <a:pt x="26336" y="513159"/>
                  </a:lnTo>
                  <a:lnTo>
                    <a:pt x="7066" y="484578"/>
                  </a:lnTo>
                  <a:lnTo>
                    <a:pt x="0" y="449580"/>
                  </a:lnTo>
                  <a:lnTo>
                    <a:pt x="0" y="89916"/>
                  </a:lnTo>
                  <a:close/>
                </a:path>
              </a:pathLst>
            </a:custGeom>
            <a:ln w="12192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 descr=""/>
          <p:cNvSpPr txBox="1"/>
          <p:nvPr/>
        </p:nvSpPr>
        <p:spPr>
          <a:xfrm>
            <a:off x="2839973" y="4337430"/>
            <a:ext cx="124269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7329" marR="5080" indent="-215265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УПК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>
                <a:latin typeface="Microsoft Sans Serif"/>
                <a:cs typeface="Microsoft Sans Serif"/>
              </a:rPr>
              <a:t>по </a:t>
            </a:r>
            <a:r>
              <a:rPr dirty="0" sz="1400" spc="-10">
                <a:latin typeface="Microsoft Sans Serif"/>
                <a:cs typeface="Microsoft Sans Serif"/>
              </a:rPr>
              <a:t>поводу </a:t>
            </a:r>
            <a:r>
              <a:rPr dirty="0" sz="1400" spc="-30">
                <a:latin typeface="Microsoft Sans Serif"/>
                <a:cs typeface="Microsoft Sans Serif"/>
              </a:rPr>
              <a:t>ФР</a:t>
            </a:r>
            <a:r>
              <a:rPr dirty="0" sz="1400" spc="-60">
                <a:latin typeface="Microsoft Sans Serif"/>
                <a:cs typeface="Microsoft Sans Serif"/>
              </a:rPr>
              <a:t> </a:t>
            </a:r>
            <a:r>
              <a:rPr dirty="0" sz="1400" spc="-20">
                <a:latin typeface="Microsoft Sans Serif"/>
                <a:cs typeface="Microsoft Sans Serif"/>
              </a:rPr>
              <a:t>ХНИЗ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39" name="object 39" descr=""/>
          <p:cNvGrpSpPr/>
          <p:nvPr/>
        </p:nvGrpSpPr>
        <p:grpSpPr>
          <a:xfrm>
            <a:off x="4559553" y="4300473"/>
            <a:ext cx="2471420" cy="552450"/>
            <a:chOff x="4559553" y="4300473"/>
            <a:chExt cx="2471420" cy="552450"/>
          </a:xfrm>
        </p:grpSpPr>
        <p:sp>
          <p:nvSpPr>
            <p:cNvPr id="40" name="object 40" descr=""/>
            <p:cNvSpPr/>
            <p:nvPr/>
          </p:nvSpPr>
          <p:spPr>
            <a:xfrm>
              <a:off x="4565903" y="4306823"/>
              <a:ext cx="2458720" cy="539750"/>
            </a:xfrm>
            <a:custGeom>
              <a:avLst/>
              <a:gdLst/>
              <a:ahLst/>
              <a:cxnLst/>
              <a:rect l="l" t="t" r="r" b="b"/>
              <a:pathLst>
                <a:path w="2458720" h="539750">
                  <a:moveTo>
                    <a:pt x="2368296" y="0"/>
                  </a:moveTo>
                  <a:lnTo>
                    <a:pt x="89916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449580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6" y="539495"/>
                  </a:lnTo>
                  <a:lnTo>
                    <a:pt x="2368296" y="539495"/>
                  </a:lnTo>
                  <a:lnTo>
                    <a:pt x="2403294" y="532429"/>
                  </a:lnTo>
                  <a:lnTo>
                    <a:pt x="2431875" y="513159"/>
                  </a:lnTo>
                  <a:lnTo>
                    <a:pt x="2451145" y="484578"/>
                  </a:lnTo>
                  <a:lnTo>
                    <a:pt x="2458212" y="449580"/>
                  </a:lnTo>
                  <a:lnTo>
                    <a:pt x="2458212" y="89915"/>
                  </a:lnTo>
                  <a:lnTo>
                    <a:pt x="2451145" y="54917"/>
                  </a:lnTo>
                  <a:lnTo>
                    <a:pt x="2431875" y="26336"/>
                  </a:lnTo>
                  <a:lnTo>
                    <a:pt x="2403294" y="7066"/>
                  </a:lnTo>
                  <a:lnTo>
                    <a:pt x="236829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4565903" y="4306823"/>
              <a:ext cx="2458720" cy="539750"/>
            </a:xfrm>
            <a:custGeom>
              <a:avLst/>
              <a:gdLst/>
              <a:ahLst/>
              <a:cxnLst/>
              <a:rect l="l" t="t" r="r" b="b"/>
              <a:pathLst>
                <a:path w="2458720" h="539750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6" y="0"/>
                  </a:lnTo>
                  <a:lnTo>
                    <a:pt x="2368296" y="0"/>
                  </a:lnTo>
                  <a:lnTo>
                    <a:pt x="2403294" y="7066"/>
                  </a:lnTo>
                  <a:lnTo>
                    <a:pt x="2431875" y="26336"/>
                  </a:lnTo>
                  <a:lnTo>
                    <a:pt x="2451145" y="54917"/>
                  </a:lnTo>
                  <a:lnTo>
                    <a:pt x="2458212" y="89915"/>
                  </a:lnTo>
                  <a:lnTo>
                    <a:pt x="2458212" y="449580"/>
                  </a:lnTo>
                  <a:lnTo>
                    <a:pt x="2451145" y="484578"/>
                  </a:lnTo>
                  <a:lnTo>
                    <a:pt x="2431875" y="513159"/>
                  </a:lnTo>
                  <a:lnTo>
                    <a:pt x="2403294" y="532429"/>
                  </a:lnTo>
                  <a:lnTo>
                    <a:pt x="2368296" y="539495"/>
                  </a:lnTo>
                  <a:lnTo>
                    <a:pt x="89916" y="539495"/>
                  </a:lnTo>
                  <a:lnTo>
                    <a:pt x="54917" y="532429"/>
                  </a:lnTo>
                  <a:lnTo>
                    <a:pt x="26336" y="513159"/>
                  </a:lnTo>
                  <a:lnTo>
                    <a:pt x="7066" y="484578"/>
                  </a:lnTo>
                  <a:lnTo>
                    <a:pt x="0" y="449580"/>
                  </a:lnTo>
                  <a:lnTo>
                    <a:pt x="0" y="89915"/>
                  </a:lnTo>
                  <a:close/>
                </a:path>
              </a:pathLst>
            </a:custGeom>
            <a:ln w="12191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 descr=""/>
          <p:cNvSpPr txBox="1"/>
          <p:nvPr/>
        </p:nvSpPr>
        <p:spPr>
          <a:xfrm>
            <a:off x="4688840" y="4263390"/>
            <a:ext cx="2214880" cy="619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95"/>
              </a:spcBef>
            </a:pPr>
            <a:r>
              <a:rPr dirty="0" sz="1300" spc="-20">
                <a:latin typeface="Microsoft Sans Serif"/>
                <a:cs typeface="Microsoft Sans Serif"/>
              </a:rPr>
              <a:t>разработка</a:t>
            </a:r>
            <a:r>
              <a:rPr dirty="0" sz="1300" spc="10">
                <a:latin typeface="Microsoft Sans Serif"/>
                <a:cs typeface="Microsoft Sans Serif"/>
              </a:rPr>
              <a:t> </a:t>
            </a:r>
            <a:r>
              <a:rPr dirty="0" sz="1300" spc="-10">
                <a:latin typeface="Microsoft Sans Serif"/>
                <a:cs typeface="Microsoft Sans Serif"/>
              </a:rPr>
              <a:t>индивидуальной программы</a:t>
            </a:r>
            <a:r>
              <a:rPr dirty="0" sz="1300">
                <a:latin typeface="Microsoft Sans Serif"/>
                <a:cs typeface="Microsoft Sans Serif"/>
              </a:rPr>
              <a:t> </a:t>
            </a:r>
            <a:r>
              <a:rPr dirty="0" sz="1300" b="1">
                <a:latin typeface="Arial"/>
                <a:cs typeface="Arial"/>
              </a:rPr>
              <a:t>по</a:t>
            </a:r>
            <a:r>
              <a:rPr dirty="0" sz="1300" spc="-50" b="1">
                <a:latin typeface="Arial"/>
                <a:cs typeface="Arial"/>
              </a:rPr>
              <a:t> </a:t>
            </a:r>
            <a:r>
              <a:rPr dirty="0" sz="1300" spc="-10" b="1">
                <a:latin typeface="Arial"/>
                <a:cs typeface="Arial"/>
              </a:rPr>
              <a:t>ведению </a:t>
            </a:r>
            <a:r>
              <a:rPr dirty="0" sz="1300" spc="-25" b="1">
                <a:latin typeface="Arial"/>
                <a:cs typeface="Arial"/>
              </a:rPr>
              <a:t>ЗОЖ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43" name="object 43" descr=""/>
          <p:cNvGrpSpPr/>
          <p:nvPr/>
        </p:nvGrpSpPr>
        <p:grpSpPr>
          <a:xfrm>
            <a:off x="7229602" y="4292853"/>
            <a:ext cx="2166620" cy="589280"/>
            <a:chOff x="7229602" y="4292853"/>
            <a:chExt cx="2166620" cy="589280"/>
          </a:xfrm>
        </p:grpSpPr>
        <p:sp>
          <p:nvSpPr>
            <p:cNvPr id="44" name="object 44" descr=""/>
            <p:cNvSpPr/>
            <p:nvPr/>
          </p:nvSpPr>
          <p:spPr>
            <a:xfrm>
              <a:off x="7235952" y="4299203"/>
              <a:ext cx="2153920" cy="576580"/>
            </a:xfrm>
            <a:custGeom>
              <a:avLst/>
              <a:gdLst/>
              <a:ahLst/>
              <a:cxnLst/>
              <a:rect l="l" t="t" r="r" b="b"/>
              <a:pathLst>
                <a:path w="2153920" h="576579">
                  <a:moveTo>
                    <a:pt x="2057400" y="0"/>
                  </a:moveTo>
                  <a:lnTo>
                    <a:pt x="96012" y="0"/>
                  </a:lnTo>
                  <a:lnTo>
                    <a:pt x="58614" y="7536"/>
                  </a:lnTo>
                  <a:lnTo>
                    <a:pt x="28098" y="28098"/>
                  </a:lnTo>
                  <a:lnTo>
                    <a:pt x="7536" y="58614"/>
                  </a:lnTo>
                  <a:lnTo>
                    <a:pt x="0" y="96012"/>
                  </a:lnTo>
                  <a:lnTo>
                    <a:pt x="0" y="480060"/>
                  </a:lnTo>
                  <a:lnTo>
                    <a:pt x="7536" y="517457"/>
                  </a:lnTo>
                  <a:lnTo>
                    <a:pt x="28098" y="547973"/>
                  </a:lnTo>
                  <a:lnTo>
                    <a:pt x="58614" y="568535"/>
                  </a:lnTo>
                  <a:lnTo>
                    <a:pt x="96012" y="576072"/>
                  </a:lnTo>
                  <a:lnTo>
                    <a:pt x="2057400" y="576072"/>
                  </a:lnTo>
                  <a:lnTo>
                    <a:pt x="2094797" y="568535"/>
                  </a:lnTo>
                  <a:lnTo>
                    <a:pt x="2125313" y="547973"/>
                  </a:lnTo>
                  <a:lnTo>
                    <a:pt x="2145875" y="517457"/>
                  </a:lnTo>
                  <a:lnTo>
                    <a:pt x="2153412" y="480060"/>
                  </a:lnTo>
                  <a:lnTo>
                    <a:pt x="2153412" y="96012"/>
                  </a:lnTo>
                  <a:lnTo>
                    <a:pt x="2145875" y="58614"/>
                  </a:lnTo>
                  <a:lnTo>
                    <a:pt x="2125313" y="28098"/>
                  </a:lnTo>
                  <a:lnTo>
                    <a:pt x="2094797" y="7536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7235952" y="4299203"/>
              <a:ext cx="2153920" cy="576580"/>
            </a:xfrm>
            <a:custGeom>
              <a:avLst/>
              <a:gdLst/>
              <a:ahLst/>
              <a:cxnLst/>
              <a:rect l="l" t="t" r="r" b="b"/>
              <a:pathLst>
                <a:path w="2153920" h="576579">
                  <a:moveTo>
                    <a:pt x="0" y="96012"/>
                  </a:moveTo>
                  <a:lnTo>
                    <a:pt x="7536" y="58614"/>
                  </a:lnTo>
                  <a:lnTo>
                    <a:pt x="28098" y="28098"/>
                  </a:lnTo>
                  <a:lnTo>
                    <a:pt x="58614" y="7536"/>
                  </a:lnTo>
                  <a:lnTo>
                    <a:pt x="96012" y="0"/>
                  </a:lnTo>
                  <a:lnTo>
                    <a:pt x="2057400" y="0"/>
                  </a:lnTo>
                  <a:lnTo>
                    <a:pt x="2094797" y="7536"/>
                  </a:lnTo>
                  <a:lnTo>
                    <a:pt x="2125313" y="28098"/>
                  </a:lnTo>
                  <a:lnTo>
                    <a:pt x="2145875" y="58614"/>
                  </a:lnTo>
                  <a:lnTo>
                    <a:pt x="2153412" y="96012"/>
                  </a:lnTo>
                  <a:lnTo>
                    <a:pt x="2153412" y="480060"/>
                  </a:lnTo>
                  <a:lnTo>
                    <a:pt x="2145875" y="517457"/>
                  </a:lnTo>
                  <a:lnTo>
                    <a:pt x="2125313" y="547973"/>
                  </a:lnTo>
                  <a:lnTo>
                    <a:pt x="2094797" y="568535"/>
                  </a:lnTo>
                  <a:lnTo>
                    <a:pt x="2057400" y="576072"/>
                  </a:lnTo>
                  <a:lnTo>
                    <a:pt x="96012" y="576072"/>
                  </a:lnTo>
                  <a:lnTo>
                    <a:pt x="58614" y="568535"/>
                  </a:lnTo>
                  <a:lnTo>
                    <a:pt x="28098" y="547973"/>
                  </a:lnTo>
                  <a:lnTo>
                    <a:pt x="7536" y="517457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ln w="12192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 descr=""/>
          <p:cNvSpPr txBox="1"/>
          <p:nvPr/>
        </p:nvSpPr>
        <p:spPr>
          <a:xfrm>
            <a:off x="7470140" y="4273118"/>
            <a:ext cx="1687195" cy="619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300" spc="-10">
                <a:latin typeface="Microsoft Sans Serif"/>
                <a:cs typeface="Microsoft Sans Serif"/>
              </a:rPr>
              <a:t>разработка</a:t>
            </a:r>
            <a:endParaRPr sz="13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300" spc="-10">
                <a:latin typeface="Microsoft Sans Serif"/>
                <a:cs typeface="Microsoft Sans Serif"/>
              </a:rPr>
              <a:t>рекомендаций</a:t>
            </a:r>
            <a:r>
              <a:rPr dirty="0" sz="1300" spc="-20">
                <a:latin typeface="Microsoft Sans Serif"/>
                <a:cs typeface="Microsoft Sans Serif"/>
              </a:rPr>
              <a:t> </a:t>
            </a:r>
            <a:r>
              <a:rPr dirty="0" sz="1300" spc="-25" b="1">
                <a:latin typeface="Arial"/>
                <a:cs typeface="Arial"/>
              </a:rPr>
              <a:t>по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300" spc="-10" b="1">
                <a:latin typeface="Arial"/>
                <a:cs typeface="Arial"/>
              </a:rPr>
              <a:t>здоровому</a:t>
            </a:r>
            <a:r>
              <a:rPr dirty="0" sz="1300" spc="-5" b="1">
                <a:latin typeface="Arial"/>
                <a:cs typeface="Arial"/>
              </a:rPr>
              <a:t> </a:t>
            </a:r>
            <a:r>
              <a:rPr dirty="0" sz="1300" spc="-10" b="1">
                <a:latin typeface="Arial"/>
                <a:cs typeface="Arial"/>
              </a:rPr>
              <a:t>питанию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47" name="object 47" descr=""/>
          <p:cNvGrpSpPr/>
          <p:nvPr/>
        </p:nvGrpSpPr>
        <p:grpSpPr>
          <a:xfrm>
            <a:off x="9710673" y="4301997"/>
            <a:ext cx="2400935" cy="543560"/>
            <a:chOff x="9710673" y="4301997"/>
            <a:chExt cx="2400935" cy="543560"/>
          </a:xfrm>
        </p:grpSpPr>
        <p:sp>
          <p:nvSpPr>
            <p:cNvPr id="48" name="object 48" descr=""/>
            <p:cNvSpPr/>
            <p:nvPr/>
          </p:nvSpPr>
          <p:spPr>
            <a:xfrm>
              <a:off x="9717023" y="4308347"/>
              <a:ext cx="2388235" cy="530860"/>
            </a:xfrm>
            <a:custGeom>
              <a:avLst/>
              <a:gdLst/>
              <a:ahLst/>
              <a:cxnLst/>
              <a:rect l="l" t="t" r="r" b="b"/>
              <a:pathLst>
                <a:path w="2388234" h="530860">
                  <a:moveTo>
                    <a:pt x="2299716" y="0"/>
                  </a:moveTo>
                  <a:lnTo>
                    <a:pt x="88392" y="0"/>
                  </a:lnTo>
                  <a:lnTo>
                    <a:pt x="54006" y="6953"/>
                  </a:lnTo>
                  <a:lnTo>
                    <a:pt x="25907" y="25907"/>
                  </a:lnTo>
                  <a:lnTo>
                    <a:pt x="6953" y="54006"/>
                  </a:lnTo>
                  <a:lnTo>
                    <a:pt x="0" y="88391"/>
                  </a:lnTo>
                  <a:lnTo>
                    <a:pt x="0" y="441959"/>
                  </a:lnTo>
                  <a:lnTo>
                    <a:pt x="6953" y="476345"/>
                  </a:lnTo>
                  <a:lnTo>
                    <a:pt x="25908" y="504443"/>
                  </a:lnTo>
                  <a:lnTo>
                    <a:pt x="54006" y="523398"/>
                  </a:lnTo>
                  <a:lnTo>
                    <a:pt x="88392" y="530351"/>
                  </a:lnTo>
                  <a:lnTo>
                    <a:pt x="2299716" y="530351"/>
                  </a:lnTo>
                  <a:lnTo>
                    <a:pt x="2334101" y="523398"/>
                  </a:lnTo>
                  <a:lnTo>
                    <a:pt x="2362200" y="504444"/>
                  </a:lnTo>
                  <a:lnTo>
                    <a:pt x="2381154" y="476345"/>
                  </a:lnTo>
                  <a:lnTo>
                    <a:pt x="2388107" y="441959"/>
                  </a:lnTo>
                  <a:lnTo>
                    <a:pt x="2388107" y="88391"/>
                  </a:lnTo>
                  <a:lnTo>
                    <a:pt x="2381154" y="54006"/>
                  </a:lnTo>
                  <a:lnTo>
                    <a:pt x="2362200" y="25908"/>
                  </a:lnTo>
                  <a:lnTo>
                    <a:pt x="2334101" y="6953"/>
                  </a:lnTo>
                  <a:lnTo>
                    <a:pt x="229971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9717023" y="4308347"/>
              <a:ext cx="2388235" cy="530860"/>
            </a:xfrm>
            <a:custGeom>
              <a:avLst/>
              <a:gdLst/>
              <a:ahLst/>
              <a:cxnLst/>
              <a:rect l="l" t="t" r="r" b="b"/>
              <a:pathLst>
                <a:path w="2388234" h="530860">
                  <a:moveTo>
                    <a:pt x="0" y="88391"/>
                  </a:moveTo>
                  <a:lnTo>
                    <a:pt x="6953" y="54006"/>
                  </a:lnTo>
                  <a:lnTo>
                    <a:pt x="25907" y="25907"/>
                  </a:lnTo>
                  <a:lnTo>
                    <a:pt x="54006" y="6953"/>
                  </a:lnTo>
                  <a:lnTo>
                    <a:pt x="88392" y="0"/>
                  </a:lnTo>
                  <a:lnTo>
                    <a:pt x="2299716" y="0"/>
                  </a:lnTo>
                  <a:lnTo>
                    <a:pt x="2334101" y="6953"/>
                  </a:lnTo>
                  <a:lnTo>
                    <a:pt x="2362200" y="25908"/>
                  </a:lnTo>
                  <a:lnTo>
                    <a:pt x="2381154" y="54006"/>
                  </a:lnTo>
                  <a:lnTo>
                    <a:pt x="2388107" y="88391"/>
                  </a:lnTo>
                  <a:lnTo>
                    <a:pt x="2388107" y="441959"/>
                  </a:lnTo>
                  <a:lnTo>
                    <a:pt x="2381154" y="476345"/>
                  </a:lnTo>
                  <a:lnTo>
                    <a:pt x="2362200" y="504444"/>
                  </a:lnTo>
                  <a:lnTo>
                    <a:pt x="2334101" y="523398"/>
                  </a:lnTo>
                  <a:lnTo>
                    <a:pt x="2299716" y="530351"/>
                  </a:lnTo>
                  <a:lnTo>
                    <a:pt x="88392" y="530351"/>
                  </a:lnTo>
                  <a:lnTo>
                    <a:pt x="54006" y="523398"/>
                  </a:lnTo>
                  <a:lnTo>
                    <a:pt x="25908" y="504443"/>
                  </a:lnTo>
                  <a:lnTo>
                    <a:pt x="6953" y="476345"/>
                  </a:lnTo>
                  <a:lnTo>
                    <a:pt x="0" y="441959"/>
                  </a:lnTo>
                  <a:lnTo>
                    <a:pt x="0" y="88391"/>
                  </a:lnTo>
                  <a:close/>
                </a:path>
              </a:pathLst>
            </a:custGeom>
            <a:ln w="12192">
              <a:solidFill>
                <a:srgbClr val="3856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 descr=""/>
          <p:cNvSpPr txBox="1"/>
          <p:nvPr/>
        </p:nvSpPr>
        <p:spPr>
          <a:xfrm>
            <a:off x="9887204" y="4260341"/>
            <a:ext cx="2049780" cy="619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434340" marR="426720">
              <a:lnSpc>
                <a:spcPct val="100000"/>
              </a:lnSpc>
              <a:spcBef>
                <a:spcPts val="95"/>
              </a:spcBef>
            </a:pPr>
            <a:r>
              <a:rPr dirty="0" sz="1300" b="1">
                <a:latin typeface="Arial"/>
                <a:cs typeface="Arial"/>
              </a:rPr>
              <a:t>постановка</a:t>
            </a:r>
            <a:r>
              <a:rPr dirty="0" sz="1300" spc="-50" b="1">
                <a:latin typeface="Arial"/>
                <a:cs typeface="Arial"/>
              </a:rPr>
              <a:t> </a:t>
            </a:r>
            <a:r>
              <a:rPr dirty="0" sz="1300" spc="-25" b="1">
                <a:latin typeface="Arial"/>
                <a:cs typeface="Arial"/>
              </a:rPr>
              <a:t>на </a:t>
            </a:r>
            <a:r>
              <a:rPr dirty="0" sz="1300" spc="-10" b="1">
                <a:latin typeface="Arial"/>
                <a:cs typeface="Arial"/>
              </a:rPr>
              <a:t>диспансерное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300" spc="-10" b="1">
                <a:latin typeface="Arial"/>
                <a:cs typeface="Arial"/>
              </a:rPr>
              <a:t>наблюдение</a:t>
            </a:r>
            <a:r>
              <a:rPr dirty="0" sz="1300" spc="-25" b="1">
                <a:latin typeface="Arial"/>
                <a:cs typeface="Arial"/>
              </a:rPr>
              <a:t> </a:t>
            </a:r>
            <a:r>
              <a:rPr dirty="0" sz="1300">
                <a:latin typeface="Microsoft Sans Serif"/>
                <a:cs typeface="Microsoft Sans Serif"/>
              </a:rPr>
              <a:t>по</a:t>
            </a:r>
            <a:r>
              <a:rPr dirty="0" sz="1300" spc="-25">
                <a:latin typeface="Microsoft Sans Serif"/>
                <a:cs typeface="Microsoft Sans Serif"/>
              </a:rPr>
              <a:t> </a:t>
            </a:r>
            <a:r>
              <a:rPr dirty="0" sz="1300" spc="-30">
                <a:latin typeface="Microsoft Sans Serif"/>
                <a:cs typeface="Microsoft Sans Serif"/>
              </a:rPr>
              <a:t>ФР</a:t>
            </a:r>
            <a:r>
              <a:rPr dirty="0" sz="1300" spc="-35">
                <a:latin typeface="Microsoft Sans Serif"/>
                <a:cs typeface="Microsoft Sans Serif"/>
              </a:rPr>
              <a:t> </a:t>
            </a:r>
            <a:r>
              <a:rPr dirty="0" sz="1300" spc="-20">
                <a:latin typeface="Microsoft Sans Serif"/>
                <a:cs typeface="Microsoft Sans Serif"/>
              </a:rPr>
              <a:t>ХНИЗ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51" name="object 51" descr=""/>
          <p:cNvSpPr/>
          <p:nvPr/>
        </p:nvSpPr>
        <p:spPr>
          <a:xfrm>
            <a:off x="54864" y="4838700"/>
            <a:ext cx="2338070" cy="858519"/>
          </a:xfrm>
          <a:custGeom>
            <a:avLst/>
            <a:gdLst/>
            <a:ahLst/>
            <a:cxnLst/>
            <a:rect l="l" t="t" r="r" b="b"/>
            <a:pathLst>
              <a:path w="2338070" h="858520">
                <a:moveTo>
                  <a:pt x="143002" y="858012"/>
                </a:moveTo>
                <a:lnTo>
                  <a:pt x="97802" y="850721"/>
                </a:lnTo>
                <a:lnTo>
                  <a:pt x="58547" y="830421"/>
                </a:lnTo>
                <a:lnTo>
                  <a:pt x="27591" y="799466"/>
                </a:lnTo>
                <a:lnTo>
                  <a:pt x="7290" y="760211"/>
                </a:lnTo>
                <a:lnTo>
                  <a:pt x="0" y="715010"/>
                </a:lnTo>
                <a:lnTo>
                  <a:pt x="0" y="143001"/>
                </a:lnTo>
                <a:lnTo>
                  <a:pt x="7290" y="97796"/>
                </a:lnTo>
                <a:lnTo>
                  <a:pt x="27591" y="58539"/>
                </a:lnTo>
                <a:lnTo>
                  <a:pt x="58547" y="27586"/>
                </a:lnTo>
                <a:lnTo>
                  <a:pt x="97802" y="7288"/>
                </a:lnTo>
                <a:lnTo>
                  <a:pt x="143002" y="0"/>
                </a:lnTo>
              </a:path>
              <a:path w="2338070" h="858520">
                <a:moveTo>
                  <a:pt x="2194814" y="0"/>
                </a:moveTo>
                <a:lnTo>
                  <a:pt x="2240019" y="7288"/>
                </a:lnTo>
                <a:lnTo>
                  <a:pt x="2279276" y="27586"/>
                </a:lnTo>
                <a:lnTo>
                  <a:pt x="2310229" y="58539"/>
                </a:lnTo>
                <a:lnTo>
                  <a:pt x="2330527" y="97796"/>
                </a:lnTo>
                <a:lnTo>
                  <a:pt x="2337816" y="143001"/>
                </a:lnTo>
                <a:lnTo>
                  <a:pt x="2337816" y="715010"/>
                </a:lnTo>
                <a:lnTo>
                  <a:pt x="2330527" y="760211"/>
                </a:lnTo>
                <a:lnTo>
                  <a:pt x="2310229" y="799466"/>
                </a:lnTo>
                <a:lnTo>
                  <a:pt x="2279276" y="830421"/>
                </a:lnTo>
                <a:lnTo>
                  <a:pt x="2240019" y="850721"/>
                </a:lnTo>
                <a:lnTo>
                  <a:pt x="2194814" y="858012"/>
                </a:lnTo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 txBox="1"/>
          <p:nvPr/>
        </p:nvSpPr>
        <p:spPr>
          <a:xfrm>
            <a:off x="175361" y="4910073"/>
            <a:ext cx="1668780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19100">
              <a:lnSpc>
                <a:spcPct val="100000"/>
              </a:lnSpc>
              <a:spcBef>
                <a:spcPts val="100"/>
              </a:spcBef>
            </a:pPr>
            <a:r>
              <a:rPr dirty="0" sz="900" spc="-10" i="1">
                <a:latin typeface="Arial"/>
                <a:cs typeface="Arial"/>
              </a:rPr>
              <a:t>биоимпедансометрия, динамометрия,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900" spc="-10" i="1">
                <a:latin typeface="Arial"/>
                <a:cs typeface="Arial"/>
              </a:rPr>
              <a:t>исследование</a:t>
            </a:r>
            <a:r>
              <a:rPr dirty="0" sz="900" spc="55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смокелайзером, спирометрия, </a:t>
            </a:r>
            <a:r>
              <a:rPr dirty="0" sz="900" i="1">
                <a:latin typeface="Arial"/>
                <a:cs typeface="Arial"/>
              </a:rPr>
              <a:t>пульсоксиметрия/</a:t>
            </a:r>
            <a:r>
              <a:rPr dirty="0" sz="900" spc="-55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ангиоскан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53" name="object 53" descr=""/>
          <p:cNvGrpSpPr/>
          <p:nvPr/>
        </p:nvGrpSpPr>
        <p:grpSpPr>
          <a:xfrm>
            <a:off x="5699759" y="1338961"/>
            <a:ext cx="3991610" cy="2934970"/>
            <a:chOff x="5699759" y="1338961"/>
            <a:chExt cx="3991610" cy="2934970"/>
          </a:xfrm>
        </p:grpSpPr>
        <p:sp>
          <p:nvSpPr>
            <p:cNvPr id="54" name="object 54" descr=""/>
            <p:cNvSpPr/>
            <p:nvPr/>
          </p:nvSpPr>
          <p:spPr>
            <a:xfrm>
              <a:off x="7813293" y="3880103"/>
              <a:ext cx="1871980" cy="387350"/>
            </a:xfrm>
            <a:custGeom>
              <a:avLst/>
              <a:gdLst/>
              <a:ahLst/>
              <a:cxnLst/>
              <a:rect l="l" t="t" r="r" b="b"/>
              <a:pathLst>
                <a:path w="1871979" h="387350">
                  <a:moveTo>
                    <a:pt x="128270" y="51816"/>
                  </a:moveTo>
                  <a:lnTo>
                    <a:pt x="132347" y="31664"/>
                  </a:lnTo>
                  <a:lnTo>
                    <a:pt x="143462" y="15192"/>
                  </a:lnTo>
                  <a:lnTo>
                    <a:pt x="159934" y="4077"/>
                  </a:lnTo>
                  <a:lnTo>
                    <a:pt x="180085" y="0"/>
                  </a:lnTo>
                  <a:lnTo>
                    <a:pt x="418846" y="0"/>
                  </a:lnTo>
                  <a:lnTo>
                    <a:pt x="854709" y="0"/>
                  </a:lnTo>
                  <a:lnTo>
                    <a:pt x="1819909" y="0"/>
                  </a:lnTo>
                  <a:lnTo>
                    <a:pt x="1840061" y="4077"/>
                  </a:lnTo>
                  <a:lnTo>
                    <a:pt x="1856533" y="15192"/>
                  </a:lnTo>
                  <a:lnTo>
                    <a:pt x="1867648" y="31664"/>
                  </a:lnTo>
                  <a:lnTo>
                    <a:pt x="1871726" y="51816"/>
                  </a:lnTo>
                  <a:lnTo>
                    <a:pt x="1871726" y="181356"/>
                  </a:lnTo>
                  <a:lnTo>
                    <a:pt x="1871726" y="259080"/>
                  </a:lnTo>
                  <a:lnTo>
                    <a:pt x="1867648" y="279231"/>
                  </a:lnTo>
                  <a:lnTo>
                    <a:pt x="1856533" y="295703"/>
                  </a:lnTo>
                  <a:lnTo>
                    <a:pt x="1840061" y="306818"/>
                  </a:lnTo>
                  <a:lnTo>
                    <a:pt x="1819909" y="310896"/>
                  </a:lnTo>
                  <a:lnTo>
                    <a:pt x="854709" y="310896"/>
                  </a:lnTo>
                  <a:lnTo>
                    <a:pt x="0" y="387096"/>
                  </a:lnTo>
                  <a:lnTo>
                    <a:pt x="418846" y="310896"/>
                  </a:lnTo>
                  <a:lnTo>
                    <a:pt x="180085" y="310896"/>
                  </a:lnTo>
                  <a:lnTo>
                    <a:pt x="159934" y="306818"/>
                  </a:lnTo>
                  <a:lnTo>
                    <a:pt x="143462" y="295703"/>
                  </a:lnTo>
                  <a:lnTo>
                    <a:pt x="132347" y="279231"/>
                  </a:lnTo>
                  <a:lnTo>
                    <a:pt x="128270" y="259080"/>
                  </a:lnTo>
                  <a:lnTo>
                    <a:pt x="128270" y="181356"/>
                  </a:lnTo>
                  <a:lnTo>
                    <a:pt x="128270" y="51816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99759" y="1338961"/>
              <a:ext cx="2348357" cy="2356866"/>
            </a:xfrm>
            <a:prstGeom prst="rect">
              <a:avLst/>
            </a:prstGeom>
          </p:spPr>
        </p:pic>
      </p:grpSp>
      <p:sp>
        <p:nvSpPr>
          <p:cNvPr id="56" name="object 56" descr=""/>
          <p:cNvSpPr txBox="1"/>
          <p:nvPr/>
        </p:nvSpPr>
        <p:spPr>
          <a:xfrm>
            <a:off x="8050783" y="3883279"/>
            <a:ext cx="15265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965" marR="5080" indent="-889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843B0C"/>
                </a:solidFill>
                <a:latin typeface="Microsoft Sans Serif"/>
                <a:cs typeface="Microsoft Sans Serif"/>
              </a:rPr>
              <a:t>Лицам</a:t>
            </a:r>
            <a:r>
              <a:rPr dirty="0" sz="900" spc="-5">
                <a:solidFill>
                  <a:srgbClr val="843B0C"/>
                </a:solidFill>
                <a:latin typeface="Microsoft Sans Serif"/>
                <a:cs typeface="Microsoft Sans Serif"/>
              </a:rPr>
              <a:t> </a:t>
            </a:r>
            <a:r>
              <a:rPr dirty="0" sz="900">
                <a:solidFill>
                  <a:srgbClr val="843B0C"/>
                </a:solidFill>
                <a:latin typeface="Microsoft Sans Serif"/>
                <a:cs typeface="Microsoft Sans Serif"/>
              </a:rPr>
              <a:t>с </a:t>
            </a:r>
            <a:r>
              <a:rPr dirty="0" sz="900" spc="-10">
                <a:solidFill>
                  <a:srgbClr val="843B0C"/>
                </a:solidFill>
                <a:latin typeface="Microsoft Sans Serif"/>
                <a:cs typeface="Microsoft Sans Serif"/>
              </a:rPr>
              <a:t>ожирением</a:t>
            </a:r>
            <a:r>
              <a:rPr dirty="0" sz="900">
                <a:solidFill>
                  <a:srgbClr val="843B0C"/>
                </a:solidFill>
                <a:latin typeface="Microsoft Sans Serif"/>
                <a:cs typeface="Microsoft Sans Serif"/>
              </a:rPr>
              <a:t> 1</a:t>
            </a:r>
            <a:r>
              <a:rPr dirty="0" sz="900">
                <a:solidFill>
                  <a:srgbClr val="843B0C"/>
                </a:solidFill>
                <a:latin typeface="Arial MT"/>
                <a:cs typeface="Arial MT"/>
              </a:rPr>
              <a:t>-</a:t>
            </a:r>
            <a:r>
              <a:rPr dirty="0" sz="900">
                <a:solidFill>
                  <a:srgbClr val="843B0C"/>
                </a:solidFill>
                <a:latin typeface="Microsoft Sans Serif"/>
                <a:cs typeface="Microsoft Sans Serif"/>
              </a:rPr>
              <a:t>2</a:t>
            </a:r>
            <a:r>
              <a:rPr dirty="0" sz="900" spc="-10">
                <a:solidFill>
                  <a:srgbClr val="843B0C"/>
                </a:solidFill>
                <a:latin typeface="Microsoft Sans Serif"/>
                <a:cs typeface="Microsoft Sans Serif"/>
              </a:rPr>
              <a:t> </a:t>
            </a:r>
            <a:r>
              <a:rPr dirty="0" sz="900">
                <a:solidFill>
                  <a:srgbClr val="843B0C"/>
                </a:solidFill>
                <a:latin typeface="Microsoft Sans Serif"/>
                <a:cs typeface="Microsoft Sans Serif"/>
              </a:rPr>
              <a:t>ст.</a:t>
            </a:r>
            <a:r>
              <a:rPr dirty="0" sz="900" spc="5">
                <a:solidFill>
                  <a:srgbClr val="843B0C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50">
                <a:solidFill>
                  <a:srgbClr val="843B0C"/>
                </a:solidFill>
                <a:latin typeface="Microsoft Sans Serif"/>
                <a:cs typeface="Microsoft Sans Serif"/>
              </a:rPr>
              <a:t>/</a:t>
            </a:r>
            <a:r>
              <a:rPr dirty="0" sz="900" spc="-10">
                <a:solidFill>
                  <a:srgbClr val="843B0C"/>
                </a:solidFill>
                <a:latin typeface="Microsoft Sans Serif"/>
                <a:cs typeface="Microsoft Sans Serif"/>
              </a:rPr>
              <a:t> избыточной</a:t>
            </a:r>
            <a:r>
              <a:rPr dirty="0" sz="900" spc="10">
                <a:solidFill>
                  <a:srgbClr val="843B0C"/>
                </a:solidFill>
                <a:latin typeface="Microsoft Sans Serif"/>
                <a:cs typeface="Microsoft Sans Serif"/>
              </a:rPr>
              <a:t> </a:t>
            </a:r>
            <a:r>
              <a:rPr dirty="0" sz="900">
                <a:solidFill>
                  <a:srgbClr val="843B0C"/>
                </a:solidFill>
                <a:latin typeface="Microsoft Sans Serif"/>
                <a:cs typeface="Microsoft Sans Serif"/>
              </a:rPr>
              <a:t>массой</a:t>
            </a:r>
            <a:r>
              <a:rPr dirty="0" sz="900" spc="-15">
                <a:solidFill>
                  <a:srgbClr val="843B0C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20">
                <a:solidFill>
                  <a:srgbClr val="843B0C"/>
                </a:solidFill>
                <a:latin typeface="Microsoft Sans Serif"/>
                <a:cs typeface="Microsoft Sans Serif"/>
              </a:rPr>
              <a:t>тела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57" name="object 57" descr=""/>
          <p:cNvSpPr/>
          <p:nvPr/>
        </p:nvSpPr>
        <p:spPr>
          <a:xfrm>
            <a:off x="5138420" y="4005071"/>
            <a:ext cx="1828164" cy="283210"/>
          </a:xfrm>
          <a:custGeom>
            <a:avLst/>
            <a:gdLst/>
            <a:ahLst/>
            <a:cxnLst/>
            <a:rect l="l" t="t" r="r" b="b"/>
            <a:pathLst>
              <a:path w="1828165" h="283210">
                <a:moveTo>
                  <a:pt x="84327" y="37845"/>
                </a:moveTo>
                <a:lnTo>
                  <a:pt x="87294" y="23092"/>
                </a:lnTo>
                <a:lnTo>
                  <a:pt x="95392" y="11064"/>
                </a:lnTo>
                <a:lnTo>
                  <a:pt x="107420" y="2966"/>
                </a:lnTo>
                <a:lnTo>
                  <a:pt x="122174" y="0"/>
                </a:lnTo>
                <a:lnTo>
                  <a:pt x="374903" y="0"/>
                </a:lnTo>
                <a:lnTo>
                  <a:pt x="810767" y="0"/>
                </a:lnTo>
                <a:lnTo>
                  <a:pt x="1789937" y="0"/>
                </a:lnTo>
                <a:lnTo>
                  <a:pt x="1804691" y="2966"/>
                </a:lnTo>
                <a:lnTo>
                  <a:pt x="1816719" y="11064"/>
                </a:lnTo>
                <a:lnTo>
                  <a:pt x="1824817" y="23092"/>
                </a:lnTo>
                <a:lnTo>
                  <a:pt x="1827783" y="37845"/>
                </a:lnTo>
                <a:lnTo>
                  <a:pt x="1827783" y="132460"/>
                </a:lnTo>
                <a:lnTo>
                  <a:pt x="1827783" y="189229"/>
                </a:lnTo>
                <a:lnTo>
                  <a:pt x="1824817" y="203983"/>
                </a:lnTo>
                <a:lnTo>
                  <a:pt x="1816719" y="216011"/>
                </a:lnTo>
                <a:lnTo>
                  <a:pt x="1804691" y="224109"/>
                </a:lnTo>
                <a:lnTo>
                  <a:pt x="1789937" y="227075"/>
                </a:lnTo>
                <a:lnTo>
                  <a:pt x="810767" y="227075"/>
                </a:lnTo>
                <a:lnTo>
                  <a:pt x="0" y="282701"/>
                </a:lnTo>
                <a:lnTo>
                  <a:pt x="374903" y="227075"/>
                </a:lnTo>
                <a:lnTo>
                  <a:pt x="122174" y="227075"/>
                </a:lnTo>
                <a:lnTo>
                  <a:pt x="107420" y="224109"/>
                </a:lnTo>
                <a:lnTo>
                  <a:pt x="95392" y="216011"/>
                </a:lnTo>
                <a:lnTo>
                  <a:pt x="87294" y="203983"/>
                </a:lnTo>
                <a:lnTo>
                  <a:pt x="84327" y="189229"/>
                </a:lnTo>
                <a:lnTo>
                  <a:pt x="84327" y="132460"/>
                </a:lnTo>
                <a:lnTo>
                  <a:pt x="84327" y="37845"/>
                </a:lnTo>
                <a:close/>
              </a:path>
            </a:pathLst>
          </a:custGeom>
          <a:ln w="12192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 txBox="1"/>
          <p:nvPr/>
        </p:nvSpPr>
        <p:spPr>
          <a:xfrm>
            <a:off x="5640070" y="4035679"/>
            <a:ext cx="90931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843B0C"/>
                </a:solidFill>
                <a:latin typeface="Microsoft Sans Serif"/>
                <a:cs typeface="Microsoft Sans Serif"/>
              </a:rPr>
              <a:t>Всем</a:t>
            </a:r>
            <a:r>
              <a:rPr dirty="0" sz="900" spc="-15">
                <a:solidFill>
                  <a:srgbClr val="843B0C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10">
                <a:solidFill>
                  <a:srgbClr val="843B0C"/>
                </a:solidFill>
                <a:latin typeface="Microsoft Sans Serif"/>
                <a:cs typeface="Microsoft Sans Serif"/>
              </a:rPr>
              <a:t>пациентам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6955917" y="907161"/>
            <a:ext cx="197103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solidFill>
                  <a:srgbClr val="3A3838"/>
                </a:solidFill>
                <a:latin typeface="Arial"/>
                <a:cs typeface="Arial"/>
              </a:rPr>
              <a:t>САМООБРАЩЕНИЕ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0" name="object 60" descr=""/>
          <p:cNvGrpSpPr/>
          <p:nvPr/>
        </p:nvGrpSpPr>
        <p:grpSpPr>
          <a:xfrm>
            <a:off x="4276090" y="5362702"/>
            <a:ext cx="1809750" cy="543560"/>
            <a:chOff x="4276090" y="5362702"/>
            <a:chExt cx="1809750" cy="543560"/>
          </a:xfrm>
        </p:grpSpPr>
        <p:sp>
          <p:nvSpPr>
            <p:cNvPr id="61" name="object 61" descr=""/>
            <p:cNvSpPr/>
            <p:nvPr/>
          </p:nvSpPr>
          <p:spPr>
            <a:xfrm>
              <a:off x="4282440" y="5369052"/>
              <a:ext cx="1797050" cy="530860"/>
            </a:xfrm>
            <a:custGeom>
              <a:avLst/>
              <a:gdLst/>
              <a:ahLst/>
              <a:cxnLst/>
              <a:rect l="l" t="t" r="r" b="b"/>
              <a:pathLst>
                <a:path w="1797050" h="530860">
                  <a:moveTo>
                    <a:pt x="1708404" y="0"/>
                  </a:moveTo>
                  <a:lnTo>
                    <a:pt x="88392" y="0"/>
                  </a:lnTo>
                  <a:lnTo>
                    <a:pt x="54006" y="6953"/>
                  </a:lnTo>
                  <a:lnTo>
                    <a:pt x="25908" y="25908"/>
                  </a:lnTo>
                  <a:lnTo>
                    <a:pt x="6953" y="54006"/>
                  </a:lnTo>
                  <a:lnTo>
                    <a:pt x="0" y="88392"/>
                  </a:lnTo>
                  <a:lnTo>
                    <a:pt x="0" y="441960"/>
                  </a:lnTo>
                  <a:lnTo>
                    <a:pt x="6953" y="476366"/>
                  </a:lnTo>
                  <a:lnTo>
                    <a:pt x="25907" y="504463"/>
                  </a:lnTo>
                  <a:lnTo>
                    <a:pt x="54006" y="523405"/>
                  </a:lnTo>
                  <a:lnTo>
                    <a:pt x="88392" y="530352"/>
                  </a:lnTo>
                  <a:lnTo>
                    <a:pt x="1708404" y="530352"/>
                  </a:lnTo>
                  <a:lnTo>
                    <a:pt x="1742789" y="523405"/>
                  </a:lnTo>
                  <a:lnTo>
                    <a:pt x="1770888" y="504463"/>
                  </a:lnTo>
                  <a:lnTo>
                    <a:pt x="1789842" y="476366"/>
                  </a:lnTo>
                  <a:lnTo>
                    <a:pt x="1796796" y="441960"/>
                  </a:lnTo>
                  <a:lnTo>
                    <a:pt x="1796796" y="88392"/>
                  </a:lnTo>
                  <a:lnTo>
                    <a:pt x="1789842" y="54006"/>
                  </a:lnTo>
                  <a:lnTo>
                    <a:pt x="1770888" y="25908"/>
                  </a:lnTo>
                  <a:lnTo>
                    <a:pt x="1742789" y="6953"/>
                  </a:lnTo>
                  <a:lnTo>
                    <a:pt x="170840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4282440" y="5369052"/>
              <a:ext cx="1797050" cy="530860"/>
            </a:xfrm>
            <a:custGeom>
              <a:avLst/>
              <a:gdLst/>
              <a:ahLst/>
              <a:cxnLst/>
              <a:rect l="l" t="t" r="r" b="b"/>
              <a:pathLst>
                <a:path w="1797050" h="530860">
                  <a:moveTo>
                    <a:pt x="0" y="88392"/>
                  </a:moveTo>
                  <a:lnTo>
                    <a:pt x="6953" y="54006"/>
                  </a:lnTo>
                  <a:lnTo>
                    <a:pt x="25908" y="25908"/>
                  </a:lnTo>
                  <a:lnTo>
                    <a:pt x="54006" y="6953"/>
                  </a:lnTo>
                  <a:lnTo>
                    <a:pt x="88392" y="0"/>
                  </a:lnTo>
                  <a:lnTo>
                    <a:pt x="1708404" y="0"/>
                  </a:lnTo>
                  <a:lnTo>
                    <a:pt x="1742789" y="6953"/>
                  </a:lnTo>
                  <a:lnTo>
                    <a:pt x="1770888" y="25908"/>
                  </a:lnTo>
                  <a:lnTo>
                    <a:pt x="1789842" y="54006"/>
                  </a:lnTo>
                  <a:lnTo>
                    <a:pt x="1796796" y="88392"/>
                  </a:lnTo>
                  <a:lnTo>
                    <a:pt x="1796796" y="441960"/>
                  </a:lnTo>
                  <a:lnTo>
                    <a:pt x="1789842" y="476366"/>
                  </a:lnTo>
                  <a:lnTo>
                    <a:pt x="1770888" y="504463"/>
                  </a:lnTo>
                  <a:lnTo>
                    <a:pt x="1742789" y="523405"/>
                  </a:lnTo>
                  <a:lnTo>
                    <a:pt x="1708404" y="530352"/>
                  </a:lnTo>
                  <a:lnTo>
                    <a:pt x="88392" y="530352"/>
                  </a:lnTo>
                  <a:lnTo>
                    <a:pt x="54006" y="523405"/>
                  </a:lnTo>
                  <a:lnTo>
                    <a:pt x="25907" y="504463"/>
                  </a:lnTo>
                  <a:lnTo>
                    <a:pt x="6953" y="476366"/>
                  </a:lnTo>
                  <a:lnTo>
                    <a:pt x="0" y="441960"/>
                  </a:lnTo>
                  <a:lnTo>
                    <a:pt x="0" y="88392"/>
                  </a:lnTo>
                  <a:close/>
                </a:path>
              </a:pathLst>
            </a:custGeom>
            <a:ln w="12191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 descr=""/>
          <p:cNvSpPr txBox="1"/>
          <p:nvPr/>
        </p:nvSpPr>
        <p:spPr>
          <a:xfrm>
            <a:off x="4437379" y="5403291"/>
            <a:ext cx="148717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Arial"/>
                <a:cs typeface="Arial"/>
              </a:rPr>
              <a:t>1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диспансерный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400" spc="-10" b="1">
                <a:latin typeface="Arial"/>
                <a:cs typeface="Arial"/>
              </a:rPr>
              <a:t>прием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4" name="object 64" descr=""/>
          <p:cNvGrpSpPr/>
          <p:nvPr/>
        </p:nvGrpSpPr>
        <p:grpSpPr>
          <a:xfrm>
            <a:off x="6842506" y="5321553"/>
            <a:ext cx="2547620" cy="544830"/>
            <a:chOff x="6842506" y="5321553"/>
            <a:chExt cx="2547620" cy="544830"/>
          </a:xfrm>
        </p:grpSpPr>
        <p:sp>
          <p:nvSpPr>
            <p:cNvPr id="65" name="object 65" descr=""/>
            <p:cNvSpPr/>
            <p:nvPr/>
          </p:nvSpPr>
          <p:spPr>
            <a:xfrm>
              <a:off x="6848856" y="5327903"/>
              <a:ext cx="2534920" cy="532130"/>
            </a:xfrm>
            <a:custGeom>
              <a:avLst/>
              <a:gdLst/>
              <a:ahLst/>
              <a:cxnLst/>
              <a:rect l="l" t="t" r="r" b="b"/>
              <a:pathLst>
                <a:path w="2534920" h="532129">
                  <a:moveTo>
                    <a:pt x="2445766" y="0"/>
                  </a:moveTo>
                  <a:lnTo>
                    <a:pt x="88646" y="0"/>
                  </a:lnTo>
                  <a:lnTo>
                    <a:pt x="54167" y="6975"/>
                  </a:lnTo>
                  <a:lnTo>
                    <a:pt x="25987" y="25987"/>
                  </a:lnTo>
                  <a:lnTo>
                    <a:pt x="6975" y="54167"/>
                  </a:lnTo>
                  <a:lnTo>
                    <a:pt x="0" y="88646"/>
                  </a:lnTo>
                  <a:lnTo>
                    <a:pt x="0" y="443230"/>
                  </a:lnTo>
                  <a:lnTo>
                    <a:pt x="6975" y="477735"/>
                  </a:lnTo>
                  <a:lnTo>
                    <a:pt x="25987" y="505912"/>
                  </a:lnTo>
                  <a:lnTo>
                    <a:pt x="54167" y="524909"/>
                  </a:lnTo>
                  <a:lnTo>
                    <a:pt x="88646" y="531876"/>
                  </a:lnTo>
                  <a:lnTo>
                    <a:pt x="2445766" y="531876"/>
                  </a:lnTo>
                  <a:lnTo>
                    <a:pt x="2480244" y="524909"/>
                  </a:lnTo>
                  <a:lnTo>
                    <a:pt x="2508424" y="505912"/>
                  </a:lnTo>
                  <a:lnTo>
                    <a:pt x="2527436" y="477735"/>
                  </a:lnTo>
                  <a:lnTo>
                    <a:pt x="2534412" y="443230"/>
                  </a:lnTo>
                  <a:lnTo>
                    <a:pt x="2534412" y="88646"/>
                  </a:lnTo>
                  <a:lnTo>
                    <a:pt x="2527436" y="54167"/>
                  </a:lnTo>
                  <a:lnTo>
                    <a:pt x="2508424" y="25987"/>
                  </a:lnTo>
                  <a:lnTo>
                    <a:pt x="2480244" y="6975"/>
                  </a:lnTo>
                  <a:lnTo>
                    <a:pt x="2445766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6848856" y="5327903"/>
              <a:ext cx="2534920" cy="532130"/>
            </a:xfrm>
            <a:custGeom>
              <a:avLst/>
              <a:gdLst/>
              <a:ahLst/>
              <a:cxnLst/>
              <a:rect l="l" t="t" r="r" b="b"/>
              <a:pathLst>
                <a:path w="2534920" h="532129">
                  <a:moveTo>
                    <a:pt x="0" y="88646"/>
                  </a:moveTo>
                  <a:lnTo>
                    <a:pt x="6975" y="54167"/>
                  </a:lnTo>
                  <a:lnTo>
                    <a:pt x="25987" y="25987"/>
                  </a:lnTo>
                  <a:lnTo>
                    <a:pt x="54167" y="6975"/>
                  </a:lnTo>
                  <a:lnTo>
                    <a:pt x="88646" y="0"/>
                  </a:lnTo>
                  <a:lnTo>
                    <a:pt x="2445766" y="0"/>
                  </a:lnTo>
                  <a:lnTo>
                    <a:pt x="2480244" y="6975"/>
                  </a:lnTo>
                  <a:lnTo>
                    <a:pt x="2508424" y="25987"/>
                  </a:lnTo>
                  <a:lnTo>
                    <a:pt x="2527436" y="54167"/>
                  </a:lnTo>
                  <a:lnTo>
                    <a:pt x="2534412" y="88646"/>
                  </a:lnTo>
                  <a:lnTo>
                    <a:pt x="2534412" y="443230"/>
                  </a:lnTo>
                  <a:lnTo>
                    <a:pt x="2527436" y="477735"/>
                  </a:lnTo>
                  <a:lnTo>
                    <a:pt x="2508424" y="505912"/>
                  </a:lnTo>
                  <a:lnTo>
                    <a:pt x="2480244" y="524909"/>
                  </a:lnTo>
                  <a:lnTo>
                    <a:pt x="2445766" y="531876"/>
                  </a:lnTo>
                  <a:lnTo>
                    <a:pt x="88646" y="531876"/>
                  </a:lnTo>
                  <a:lnTo>
                    <a:pt x="54167" y="524909"/>
                  </a:lnTo>
                  <a:lnTo>
                    <a:pt x="25987" y="505912"/>
                  </a:lnTo>
                  <a:lnTo>
                    <a:pt x="6975" y="477735"/>
                  </a:lnTo>
                  <a:lnTo>
                    <a:pt x="0" y="443230"/>
                  </a:lnTo>
                  <a:lnTo>
                    <a:pt x="0" y="88646"/>
                  </a:lnTo>
                  <a:close/>
                </a:path>
              </a:pathLst>
            </a:custGeom>
            <a:ln w="1219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" name="object 67" descr=""/>
          <p:cNvSpPr txBox="1"/>
          <p:nvPr/>
        </p:nvSpPr>
        <p:spPr>
          <a:xfrm>
            <a:off x="7072630" y="5469128"/>
            <a:ext cx="208724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Arial"/>
                <a:cs typeface="Arial"/>
              </a:rPr>
              <a:t>2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диспансерный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прием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8" name="object 68" descr=""/>
          <p:cNvGrpSpPr/>
          <p:nvPr/>
        </p:nvGrpSpPr>
        <p:grpSpPr>
          <a:xfrm>
            <a:off x="10213593" y="5320029"/>
            <a:ext cx="1721485" cy="543560"/>
            <a:chOff x="10213593" y="5320029"/>
            <a:chExt cx="1721485" cy="543560"/>
          </a:xfrm>
        </p:grpSpPr>
        <p:sp>
          <p:nvSpPr>
            <p:cNvPr id="69" name="object 69" descr=""/>
            <p:cNvSpPr/>
            <p:nvPr/>
          </p:nvSpPr>
          <p:spPr>
            <a:xfrm>
              <a:off x="10219943" y="5326379"/>
              <a:ext cx="1708785" cy="530860"/>
            </a:xfrm>
            <a:custGeom>
              <a:avLst/>
              <a:gdLst/>
              <a:ahLst/>
              <a:cxnLst/>
              <a:rect l="l" t="t" r="r" b="b"/>
              <a:pathLst>
                <a:path w="1708784" h="530860">
                  <a:moveTo>
                    <a:pt x="1620011" y="0"/>
                  </a:moveTo>
                  <a:lnTo>
                    <a:pt x="88391" y="0"/>
                  </a:lnTo>
                  <a:lnTo>
                    <a:pt x="54006" y="6953"/>
                  </a:lnTo>
                  <a:lnTo>
                    <a:pt x="25907" y="25908"/>
                  </a:lnTo>
                  <a:lnTo>
                    <a:pt x="6953" y="54006"/>
                  </a:lnTo>
                  <a:lnTo>
                    <a:pt x="0" y="88392"/>
                  </a:lnTo>
                  <a:lnTo>
                    <a:pt x="0" y="441960"/>
                  </a:lnTo>
                  <a:lnTo>
                    <a:pt x="6953" y="476366"/>
                  </a:lnTo>
                  <a:lnTo>
                    <a:pt x="25907" y="504463"/>
                  </a:lnTo>
                  <a:lnTo>
                    <a:pt x="54006" y="523405"/>
                  </a:lnTo>
                  <a:lnTo>
                    <a:pt x="88391" y="530352"/>
                  </a:lnTo>
                  <a:lnTo>
                    <a:pt x="1620011" y="530352"/>
                  </a:lnTo>
                  <a:lnTo>
                    <a:pt x="1654397" y="523405"/>
                  </a:lnTo>
                  <a:lnTo>
                    <a:pt x="1682496" y="504463"/>
                  </a:lnTo>
                  <a:lnTo>
                    <a:pt x="1701450" y="476366"/>
                  </a:lnTo>
                  <a:lnTo>
                    <a:pt x="1708403" y="441960"/>
                  </a:lnTo>
                  <a:lnTo>
                    <a:pt x="1708403" y="88392"/>
                  </a:lnTo>
                  <a:lnTo>
                    <a:pt x="1701450" y="54006"/>
                  </a:lnTo>
                  <a:lnTo>
                    <a:pt x="1682495" y="25908"/>
                  </a:lnTo>
                  <a:lnTo>
                    <a:pt x="1654397" y="6953"/>
                  </a:lnTo>
                  <a:lnTo>
                    <a:pt x="1620011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10219943" y="5326379"/>
              <a:ext cx="1708785" cy="530860"/>
            </a:xfrm>
            <a:custGeom>
              <a:avLst/>
              <a:gdLst/>
              <a:ahLst/>
              <a:cxnLst/>
              <a:rect l="l" t="t" r="r" b="b"/>
              <a:pathLst>
                <a:path w="1708784" h="530860">
                  <a:moveTo>
                    <a:pt x="0" y="88392"/>
                  </a:moveTo>
                  <a:lnTo>
                    <a:pt x="6953" y="54006"/>
                  </a:lnTo>
                  <a:lnTo>
                    <a:pt x="25907" y="25908"/>
                  </a:lnTo>
                  <a:lnTo>
                    <a:pt x="54006" y="6953"/>
                  </a:lnTo>
                  <a:lnTo>
                    <a:pt x="88391" y="0"/>
                  </a:lnTo>
                  <a:lnTo>
                    <a:pt x="1620011" y="0"/>
                  </a:lnTo>
                  <a:lnTo>
                    <a:pt x="1654397" y="6953"/>
                  </a:lnTo>
                  <a:lnTo>
                    <a:pt x="1682495" y="25908"/>
                  </a:lnTo>
                  <a:lnTo>
                    <a:pt x="1701450" y="54006"/>
                  </a:lnTo>
                  <a:lnTo>
                    <a:pt x="1708403" y="88392"/>
                  </a:lnTo>
                  <a:lnTo>
                    <a:pt x="1708403" y="441960"/>
                  </a:lnTo>
                  <a:lnTo>
                    <a:pt x="1701450" y="476366"/>
                  </a:lnTo>
                  <a:lnTo>
                    <a:pt x="1682496" y="504463"/>
                  </a:lnTo>
                  <a:lnTo>
                    <a:pt x="1654397" y="523405"/>
                  </a:lnTo>
                  <a:lnTo>
                    <a:pt x="1620011" y="530352"/>
                  </a:lnTo>
                  <a:lnTo>
                    <a:pt x="88391" y="530352"/>
                  </a:lnTo>
                  <a:lnTo>
                    <a:pt x="54006" y="523405"/>
                  </a:lnTo>
                  <a:lnTo>
                    <a:pt x="25907" y="504463"/>
                  </a:lnTo>
                  <a:lnTo>
                    <a:pt x="6953" y="476366"/>
                  </a:lnTo>
                  <a:lnTo>
                    <a:pt x="0" y="441960"/>
                  </a:lnTo>
                  <a:lnTo>
                    <a:pt x="0" y="88392"/>
                  </a:lnTo>
                  <a:close/>
                </a:path>
              </a:pathLst>
            </a:custGeom>
            <a:ln w="12191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1" name="object 71" descr=""/>
          <p:cNvSpPr txBox="1"/>
          <p:nvPr/>
        </p:nvSpPr>
        <p:spPr>
          <a:xfrm>
            <a:off x="10332211" y="5359984"/>
            <a:ext cx="148717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Arial"/>
                <a:cs typeface="Arial"/>
              </a:rPr>
              <a:t>3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диспансерный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400" spc="-10" b="1">
                <a:latin typeface="Arial"/>
                <a:cs typeface="Arial"/>
              </a:rPr>
              <a:t>прием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 descr=""/>
          <p:cNvSpPr/>
          <p:nvPr/>
        </p:nvSpPr>
        <p:spPr>
          <a:xfrm>
            <a:off x="4213859" y="5916167"/>
            <a:ext cx="1868805" cy="396240"/>
          </a:xfrm>
          <a:custGeom>
            <a:avLst/>
            <a:gdLst/>
            <a:ahLst/>
            <a:cxnLst/>
            <a:rect l="l" t="t" r="r" b="b"/>
            <a:pathLst>
              <a:path w="1868804" h="396239">
                <a:moveTo>
                  <a:pt x="66039" y="396239"/>
                </a:moveTo>
                <a:lnTo>
                  <a:pt x="40344" y="391050"/>
                </a:lnTo>
                <a:lnTo>
                  <a:pt x="19351" y="376897"/>
                </a:lnTo>
                <a:lnTo>
                  <a:pt x="5193" y="355906"/>
                </a:lnTo>
                <a:lnTo>
                  <a:pt x="0" y="330199"/>
                </a:lnTo>
                <a:lnTo>
                  <a:pt x="0" y="66039"/>
                </a:lnTo>
                <a:lnTo>
                  <a:pt x="5193" y="40333"/>
                </a:lnTo>
                <a:lnTo>
                  <a:pt x="19351" y="19342"/>
                </a:lnTo>
                <a:lnTo>
                  <a:pt x="40344" y="5189"/>
                </a:lnTo>
                <a:lnTo>
                  <a:pt x="66039" y="0"/>
                </a:lnTo>
              </a:path>
              <a:path w="1868804" h="396239">
                <a:moveTo>
                  <a:pt x="1802384" y="0"/>
                </a:moveTo>
                <a:lnTo>
                  <a:pt x="1828079" y="5189"/>
                </a:lnTo>
                <a:lnTo>
                  <a:pt x="1849072" y="19342"/>
                </a:lnTo>
                <a:lnTo>
                  <a:pt x="1863230" y="40333"/>
                </a:lnTo>
                <a:lnTo>
                  <a:pt x="1868424" y="66039"/>
                </a:lnTo>
                <a:lnTo>
                  <a:pt x="1868424" y="330199"/>
                </a:lnTo>
                <a:lnTo>
                  <a:pt x="1863230" y="355906"/>
                </a:lnTo>
                <a:lnTo>
                  <a:pt x="1849072" y="376897"/>
                </a:lnTo>
                <a:lnTo>
                  <a:pt x="1828079" y="391050"/>
                </a:lnTo>
                <a:lnTo>
                  <a:pt x="1802384" y="396239"/>
                </a:lnTo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 txBox="1"/>
          <p:nvPr/>
        </p:nvSpPr>
        <p:spPr>
          <a:xfrm>
            <a:off x="4312158" y="6031179"/>
            <a:ext cx="15532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i="1">
                <a:latin typeface="Arial"/>
                <a:cs typeface="Arial"/>
              </a:rPr>
              <a:t>Прием</a:t>
            </a:r>
            <a:r>
              <a:rPr dirty="0" sz="900" spc="-3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(осмотр)</a:t>
            </a:r>
            <a:r>
              <a:rPr dirty="0" sz="900" spc="-3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врачом</a:t>
            </a:r>
            <a:r>
              <a:rPr dirty="0" sz="900" spc="-35" i="1"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ЦЗ*</a:t>
            </a:r>
            <a:endParaRPr sz="900">
              <a:latin typeface="Arial"/>
              <a:cs typeface="Arial"/>
            </a:endParaRPr>
          </a:p>
        </p:txBody>
      </p:sp>
      <p:sp>
        <p:nvSpPr>
          <p:cNvPr id="74" name="object 74" descr=""/>
          <p:cNvSpPr/>
          <p:nvPr/>
        </p:nvSpPr>
        <p:spPr>
          <a:xfrm>
            <a:off x="6848856" y="5969508"/>
            <a:ext cx="3040380" cy="889000"/>
          </a:xfrm>
          <a:custGeom>
            <a:avLst/>
            <a:gdLst/>
            <a:ahLst/>
            <a:cxnLst/>
            <a:rect l="l" t="t" r="r" b="b"/>
            <a:pathLst>
              <a:path w="3040379" h="889000">
                <a:moveTo>
                  <a:pt x="43974" y="888491"/>
                </a:moveTo>
                <a:lnTo>
                  <a:pt x="30203" y="874723"/>
                </a:lnTo>
                <a:lnTo>
                  <a:pt x="7981" y="831771"/>
                </a:lnTo>
                <a:lnTo>
                  <a:pt x="0" y="782314"/>
                </a:lnTo>
                <a:lnTo>
                  <a:pt x="0" y="156463"/>
                </a:lnTo>
                <a:lnTo>
                  <a:pt x="7981" y="107009"/>
                </a:lnTo>
                <a:lnTo>
                  <a:pt x="30203" y="64059"/>
                </a:lnTo>
                <a:lnTo>
                  <a:pt x="64081" y="30189"/>
                </a:lnTo>
                <a:lnTo>
                  <a:pt x="107029" y="7976"/>
                </a:lnTo>
                <a:lnTo>
                  <a:pt x="156464" y="0"/>
                </a:lnTo>
              </a:path>
              <a:path w="3040379" h="889000">
                <a:moveTo>
                  <a:pt x="2883916" y="0"/>
                </a:moveTo>
                <a:lnTo>
                  <a:pt x="2933350" y="7976"/>
                </a:lnTo>
                <a:lnTo>
                  <a:pt x="2976298" y="30189"/>
                </a:lnTo>
                <a:lnTo>
                  <a:pt x="3010176" y="64059"/>
                </a:lnTo>
                <a:lnTo>
                  <a:pt x="3032398" y="107009"/>
                </a:lnTo>
                <a:lnTo>
                  <a:pt x="3040379" y="156463"/>
                </a:lnTo>
                <a:lnTo>
                  <a:pt x="3040379" y="782314"/>
                </a:lnTo>
                <a:lnTo>
                  <a:pt x="3032398" y="831771"/>
                </a:lnTo>
                <a:lnTo>
                  <a:pt x="3010176" y="874723"/>
                </a:lnTo>
                <a:lnTo>
                  <a:pt x="2996405" y="888491"/>
                </a:lnTo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 descr=""/>
          <p:cNvSpPr txBox="1"/>
          <p:nvPr/>
        </p:nvSpPr>
        <p:spPr>
          <a:xfrm>
            <a:off x="6974585" y="5875731"/>
            <a:ext cx="2622550" cy="986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i="1">
                <a:latin typeface="Arial"/>
                <a:cs typeface="Arial"/>
              </a:rPr>
              <a:t>Прием</a:t>
            </a:r>
            <a:r>
              <a:rPr dirty="0" sz="900" spc="-3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(осмотр)</a:t>
            </a:r>
            <a:r>
              <a:rPr dirty="0" sz="900" spc="-3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врачом</a:t>
            </a:r>
            <a:r>
              <a:rPr dirty="0" sz="900" spc="-35" i="1"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ЦЗ</a:t>
            </a:r>
            <a:endParaRPr sz="900">
              <a:latin typeface="Arial"/>
              <a:cs typeface="Arial"/>
            </a:endParaRPr>
          </a:p>
          <a:p>
            <a:pPr marL="12700" marR="10795">
              <a:lnSpc>
                <a:spcPct val="100000"/>
              </a:lnSpc>
            </a:pPr>
            <a:r>
              <a:rPr dirty="0" sz="900" spc="-10" i="1">
                <a:latin typeface="Arial"/>
                <a:cs typeface="Arial"/>
              </a:rPr>
              <a:t>Обследование</a:t>
            </a:r>
            <a:r>
              <a:rPr dirty="0" sz="900" spc="-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в</a:t>
            </a:r>
            <a:r>
              <a:rPr dirty="0" sz="900" spc="-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объеме,</a:t>
            </a:r>
            <a:r>
              <a:rPr dirty="0" sz="900" spc="-2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предусмотренном</a:t>
            </a:r>
            <a:r>
              <a:rPr dirty="0" sz="900" spc="-20" i="1"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для </a:t>
            </a:r>
            <a:r>
              <a:rPr dirty="0" sz="900" i="1">
                <a:latin typeface="Arial"/>
                <a:cs typeface="Arial"/>
              </a:rPr>
              <a:t>конкретного</a:t>
            </a:r>
            <a:r>
              <a:rPr dirty="0" sz="900" spc="-4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фактора</a:t>
            </a:r>
            <a:r>
              <a:rPr dirty="0" sz="900" spc="-55" i="1"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риска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 i="1">
                <a:latin typeface="Arial"/>
                <a:cs typeface="Arial"/>
              </a:rPr>
              <a:t>Осмотр</a:t>
            </a:r>
            <a:r>
              <a:rPr dirty="0" sz="900" spc="-25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(консультация):</a:t>
            </a:r>
            <a:endParaRPr sz="900">
              <a:latin typeface="Arial"/>
              <a:cs typeface="Arial"/>
            </a:endParaRPr>
          </a:p>
          <a:p>
            <a:pPr marL="12700" marR="563245">
              <a:lnSpc>
                <a:spcPct val="100000"/>
              </a:lnSpc>
            </a:pPr>
            <a:r>
              <a:rPr dirty="0" sz="900" spc="-10" i="1">
                <a:latin typeface="Arial"/>
                <a:cs typeface="Arial"/>
              </a:rPr>
              <a:t>врачом-</a:t>
            </a:r>
            <a:r>
              <a:rPr dirty="0" sz="900" i="1">
                <a:latin typeface="Arial"/>
                <a:cs typeface="Arial"/>
              </a:rPr>
              <a:t>диетологом</a:t>
            </a:r>
            <a:r>
              <a:rPr dirty="0" sz="900" spc="-3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(по</a:t>
            </a:r>
            <a:r>
              <a:rPr dirty="0" sz="900" spc="-25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показаниям)* </a:t>
            </a:r>
            <a:r>
              <a:rPr dirty="0" sz="900" i="1">
                <a:latin typeface="Arial"/>
                <a:cs typeface="Arial"/>
              </a:rPr>
              <a:t>психологом</a:t>
            </a:r>
            <a:r>
              <a:rPr dirty="0" sz="900" spc="-3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(по</a:t>
            </a:r>
            <a:r>
              <a:rPr dirty="0" sz="900" spc="-10" i="1">
                <a:latin typeface="Arial"/>
                <a:cs typeface="Arial"/>
              </a:rPr>
              <a:t> показаниям)*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 i="1">
                <a:latin typeface="Arial"/>
                <a:cs typeface="Arial"/>
              </a:rPr>
              <a:t>врачом</a:t>
            </a:r>
            <a:r>
              <a:rPr dirty="0" sz="900" spc="-5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лечебной</a:t>
            </a:r>
            <a:r>
              <a:rPr dirty="0" sz="900" spc="-3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физкультуры</a:t>
            </a:r>
            <a:r>
              <a:rPr dirty="0" sz="900" spc="-3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(по</a:t>
            </a:r>
            <a:r>
              <a:rPr dirty="0" sz="900" spc="-35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показаниям)</a:t>
            </a:r>
            <a:endParaRPr sz="900">
              <a:latin typeface="Arial"/>
              <a:cs typeface="Arial"/>
            </a:endParaRPr>
          </a:p>
        </p:txBody>
      </p:sp>
      <p:sp>
        <p:nvSpPr>
          <p:cNvPr id="76" name="object 76" descr=""/>
          <p:cNvSpPr/>
          <p:nvPr/>
        </p:nvSpPr>
        <p:spPr>
          <a:xfrm>
            <a:off x="10224516" y="5966459"/>
            <a:ext cx="1772920" cy="693420"/>
          </a:xfrm>
          <a:custGeom>
            <a:avLst/>
            <a:gdLst/>
            <a:ahLst/>
            <a:cxnLst/>
            <a:rect l="l" t="t" r="r" b="b"/>
            <a:pathLst>
              <a:path w="1772920" h="693420">
                <a:moveTo>
                  <a:pt x="115569" y="693419"/>
                </a:moveTo>
                <a:lnTo>
                  <a:pt x="70562" y="684338"/>
                </a:lnTo>
                <a:lnTo>
                  <a:pt x="33829" y="659571"/>
                </a:lnTo>
                <a:lnTo>
                  <a:pt x="9074" y="622836"/>
                </a:lnTo>
                <a:lnTo>
                  <a:pt x="0" y="577849"/>
                </a:lnTo>
                <a:lnTo>
                  <a:pt x="0" y="115569"/>
                </a:lnTo>
                <a:lnTo>
                  <a:pt x="9074" y="70583"/>
                </a:lnTo>
                <a:lnTo>
                  <a:pt x="33829" y="33848"/>
                </a:lnTo>
                <a:lnTo>
                  <a:pt x="70562" y="9081"/>
                </a:lnTo>
                <a:lnTo>
                  <a:pt x="115569" y="0"/>
                </a:lnTo>
              </a:path>
              <a:path w="1772920" h="693420">
                <a:moveTo>
                  <a:pt x="1656841" y="0"/>
                </a:moveTo>
                <a:lnTo>
                  <a:pt x="1701849" y="9081"/>
                </a:lnTo>
                <a:lnTo>
                  <a:pt x="1738582" y="33848"/>
                </a:lnTo>
                <a:lnTo>
                  <a:pt x="1763337" y="70583"/>
                </a:lnTo>
                <a:lnTo>
                  <a:pt x="1772411" y="115569"/>
                </a:lnTo>
                <a:lnTo>
                  <a:pt x="1772411" y="577849"/>
                </a:lnTo>
                <a:lnTo>
                  <a:pt x="1763337" y="622836"/>
                </a:lnTo>
                <a:lnTo>
                  <a:pt x="1738582" y="659571"/>
                </a:lnTo>
                <a:lnTo>
                  <a:pt x="1701849" y="684338"/>
                </a:lnTo>
                <a:lnTo>
                  <a:pt x="1656841" y="693419"/>
                </a:lnTo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 descr=""/>
          <p:cNvSpPr txBox="1"/>
          <p:nvPr/>
        </p:nvSpPr>
        <p:spPr>
          <a:xfrm>
            <a:off x="10338561" y="6025083"/>
            <a:ext cx="15087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i="1">
                <a:latin typeface="Arial"/>
                <a:cs typeface="Arial"/>
              </a:rPr>
              <a:t>Прием</a:t>
            </a:r>
            <a:r>
              <a:rPr dirty="0" sz="900" spc="-3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(осмотр)</a:t>
            </a:r>
            <a:r>
              <a:rPr dirty="0" sz="900" spc="-3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врачом</a:t>
            </a:r>
            <a:r>
              <a:rPr dirty="0" sz="900" spc="-35" i="1"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ЦЗ </a:t>
            </a:r>
            <a:r>
              <a:rPr dirty="0" sz="900" spc="-10" i="1">
                <a:latin typeface="Arial"/>
                <a:cs typeface="Arial"/>
              </a:rPr>
              <a:t>Обследование</a:t>
            </a:r>
            <a:r>
              <a:rPr dirty="0" sz="900" spc="2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в</a:t>
            </a:r>
            <a:r>
              <a:rPr dirty="0" sz="900" spc="25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объеме, </a:t>
            </a:r>
            <a:r>
              <a:rPr dirty="0" sz="900" i="1">
                <a:latin typeface="Arial"/>
                <a:cs typeface="Arial"/>
              </a:rPr>
              <a:t>предусмотренном</a:t>
            </a:r>
            <a:r>
              <a:rPr dirty="0" sz="900" spc="-65" i="1"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для </a:t>
            </a:r>
            <a:r>
              <a:rPr dirty="0" sz="900" i="1">
                <a:latin typeface="Arial"/>
                <a:cs typeface="Arial"/>
              </a:rPr>
              <a:t>конкретного</a:t>
            </a:r>
            <a:r>
              <a:rPr dirty="0" sz="900" spc="-2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ФР</a:t>
            </a:r>
            <a:r>
              <a:rPr dirty="0" sz="900" spc="-35" i="1"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ХНИЗ</a:t>
            </a:r>
            <a:endParaRPr sz="900">
              <a:latin typeface="Arial"/>
              <a:cs typeface="Arial"/>
            </a:endParaRPr>
          </a:p>
        </p:txBody>
      </p:sp>
      <p:sp>
        <p:nvSpPr>
          <p:cNvPr id="78" name="object 78" descr=""/>
          <p:cNvSpPr/>
          <p:nvPr/>
        </p:nvSpPr>
        <p:spPr>
          <a:xfrm>
            <a:off x="9474707" y="5573267"/>
            <a:ext cx="598170" cy="76200"/>
          </a:xfrm>
          <a:custGeom>
            <a:avLst/>
            <a:gdLst/>
            <a:ahLst/>
            <a:cxnLst/>
            <a:rect l="l" t="t" r="r" b="b"/>
            <a:pathLst>
              <a:path w="598170" h="76200">
                <a:moveTo>
                  <a:pt x="521970" y="0"/>
                </a:moveTo>
                <a:lnTo>
                  <a:pt x="521970" y="76199"/>
                </a:lnTo>
                <a:lnTo>
                  <a:pt x="585470" y="44449"/>
                </a:lnTo>
                <a:lnTo>
                  <a:pt x="534670" y="44449"/>
                </a:lnTo>
                <a:lnTo>
                  <a:pt x="534670" y="31749"/>
                </a:lnTo>
                <a:lnTo>
                  <a:pt x="585470" y="31749"/>
                </a:lnTo>
                <a:lnTo>
                  <a:pt x="521970" y="0"/>
                </a:lnTo>
                <a:close/>
              </a:path>
              <a:path w="598170" h="76200">
                <a:moveTo>
                  <a:pt x="521970" y="31749"/>
                </a:moveTo>
                <a:lnTo>
                  <a:pt x="0" y="31749"/>
                </a:lnTo>
                <a:lnTo>
                  <a:pt x="0" y="44449"/>
                </a:lnTo>
                <a:lnTo>
                  <a:pt x="521970" y="44449"/>
                </a:lnTo>
                <a:lnTo>
                  <a:pt x="521970" y="31749"/>
                </a:lnTo>
                <a:close/>
              </a:path>
              <a:path w="598170" h="76200">
                <a:moveTo>
                  <a:pt x="585470" y="31749"/>
                </a:moveTo>
                <a:lnTo>
                  <a:pt x="534670" y="31749"/>
                </a:lnTo>
                <a:lnTo>
                  <a:pt x="534670" y="44449"/>
                </a:lnTo>
                <a:lnTo>
                  <a:pt x="585470" y="44449"/>
                </a:lnTo>
                <a:lnTo>
                  <a:pt x="598170" y="38099"/>
                </a:lnTo>
                <a:lnTo>
                  <a:pt x="585470" y="31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 descr=""/>
          <p:cNvSpPr txBox="1"/>
          <p:nvPr/>
        </p:nvSpPr>
        <p:spPr>
          <a:xfrm>
            <a:off x="9430893" y="5372480"/>
            <a:ext cx="6877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Microsoft Sans Serif"/>
                <a:cs typeface="Microsoft Sans Serif"/>
              </a:rPr>
              <a:t>через</a:t>
            </a:r>
            <a:r>
              <a:rPr dirty="0" sz="900" spc="-30">
                <a:latin typeface="Microsoft Sans Serif"/>
                <a:cs typeface="Microsoft Sans Serif"/>
              </a:rPr>
              <a:t> </a:t>
            </a:r>
            <a:r>
              <a:rPr dirty="0" sz="900">
                <a:latin typeface="Microsoft Sans Serif"/>
                <a:cs typeface="Microsoft Sans Serif"/>
              </a:rPr>
              <a:t>6</a:t>
            </a:r>
            <a:r>
              <a:rPr dirty="0" sz="900" spc="-25">
                <a:latin typeface="Microsoft Sans Serif"/>
                <a:cs typeface="Microsoft Sans Serif"/>
              </a:rPr>
              <a:t> </a:t>
            </a:r>
            <a:r>
              <a:rPr dirty="0" sz="900" spc="-20">
                <a:latin typeface="Microsoft Sans Serif"/>
                <a:cs typeface="Microsoft Sans Serif"/>
              </a:rPr>
              <a:t>мес.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80" name="object 80" descr=""/>
          <p:cNvSpPr/>
          <p:nvPr/>
        </p:nvSpPr>
        <p:spPr>
          <a:xfrm>
            <a:off x="6121908" y="5658611"/>
            <a:ext cx="598170" cy="76200"/>
          </a:xfrm>
          <a:custGeom>
            <a:avLst/>
            <a:gdLst/>
            <a:ahLst/>
            <a:cxnLst/>
            <a:rect l="l" t="t" r="r" b="b"/>
            <a:pathLst>
              <a:path w="598170" h="76200">
                <a:moveTo>
                  <a:pt x="521969" y="0"/>
                </a:moveTo>
                <a:lnTo>
                  <a:pt x="521969" y="76200"/>
                </a:lnTo>
                <a:lnTo>
                  <a:pt x="585469" y="44450"/>
                </a:lnTo>
                <a:lnTo>
                  <a:pt x="534669" y="44450"/>
                </a:lnTo>
                <a:lnTo>
                  <a:pt x="534669" y="31750"/>
                </a:lnTo>
                <a:lnTo>
                  <a:pt x="585469" y="31750"/>
                </a:lnTo>
                <a:lnTo>
                  <a:pt x="521969" y="0"/>
                </a:lnTo>
                <a:close/>
              </a:path>
              <a:path w="598170" h="76200">
                <a:moveTo>
                  <a:pt x="521969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21969" y="44450"/>
                </a:lnTo>
                <a:lnTo>
                  <a:pt x="521969" y="31750"/>
                </a:lnTo>
                <a:close/>
              </a:path>
              <a:path w="598170" h="76200">
                <a:moveTo>
                  <a:pt x="585469" y="31750"/>
                </a:moveTo>
                <a:lnTo>
                  <a:pt x="534669" y="31750"/>
                </a:lnTo>
                <a:lnTo>
                  <a:pt x="534669" y="44450"/>
                </a:lnTo>
                <a:lnTo>
                  <a:pt x="585469" y="44450"/>
                </a:lnTo>
                <a:lnTo>
                  <a:pt x="598169" y="38100"/>
                </a:lnTo>
                <a:lnTo>
                  <a:pt x="585469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 descr=""/>
          <p:cNvSpPr txBox="1"/>
          <p:nvPr/>
        </p:nvSpPr>
        <p:spPr>
          <a:xfrm>
            <a:off x="6076950" y="5458714"/>
            <a:ext cx="6877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Microsoft Sans Serif"/>
                <a:cs typeface="Microsoft Sans Serif"/>
              </a:rPr>
              <a:t>через</a:t>
            </a:r>
            <a:r>
              <a:rPr dirty="0" sz="900" spc="-30">
                <a:latin typeface="Microsoft Sans Serif"/>
                <a:cs typeface="Microsoft Sans Serif"/>
              </a:rPr>
              <a:t> </a:t>
            </a:r>
            <a:r>
              <a:rPr dirty="0" sz="900">
                <a:latin typeface="Microsoft Sans Serif"/>
                <a:cs typeface="Microsoft Sans Serif"/>
              </a:rPr>
              <a:t>3</a:t>
            </a:r>
            <a:r>
              <a:rPr dirty="0" sz="900" spc="-25">
                <a:latin typeface="Microsoft Sans Serif"/>
                <a:cs typeface="Microsoft Sans Serif"/>
              </a:rPr>
              <a:t> </a:t>
            </a:r>
            <a:r>
              <a:rPr dirty="0" sz="900" spc="-20">
                <a:latin typeface="Microsoft Sans Serif"/>
                <a:cs typeface="Microsoft Sans Serif"/>
              </a:rPr>
              <a:t>мес.</a:t>
            </a:r>
            <a:endParaRPr sz="900">
              <a:latin typeface="Microsoft Sans Serif"/>
              <a:cs typeface="Microsoft Sans Serif"/>
            </a:endParaRPr>
          </a:p>
        </p:txBody>
      </p:sp>
      <p:grpSp>
        <p:nvGrpSpPr>
          <p:cNvPr id="82" name="object 82" descr=""/>
          <p:cNvGrpSpPr/>
          <p:nvPr/>
        </p:nvGrpSpPr>
        <p:grpSpPr>
          <a:xfrm>
            <a:off x="2392426" y="4536566"/>
            <a:ext cx="7642859" cy="860425"/>
            <a:chOff x="2392426" y="4536566"/>
            <a:chExt cx="7642859" cy="860425"/>
          </a:xfrm>
        </p:grpSpPr>
        <p:sp>
          <p:nvSpPr>
            <p:cNvPr id="83" name="object 83" descr=""/>
            <p:cNvSpPr/>
            <p:nvPr/>
          </p:nvSpPr>
          <p:spPr>
            <a:xfrm>
              <a:off x="6079235" y="4839969"/>
              <a:ext cx="3956050" cy="556895"/>
            </a:xfrm>
            <a:custGeom>
              <a:avLst/>
              <a:gdLst/>
              <a:ahLst/>
              <a:cxnLst/>
              <a:rect l="l" t="t" r="r" b="b"/>
              <a:pathLst>
                <a:path w="3956050" h="556895">
                  <a:moveTo>
                    <a:pt x="70612" y="481329"/>
                  </a:moveTo>
                  <a:lnTo>
                    <a:pt x="0" y="529081"/>
                  </a:lnTo>
                  <a:lnTo>
                    <a:pt x="80517" y="556894"/>
                  </a:lnTo>
                  <a:lnTo>
                    <a:pt x="76605" y="527049"/>
                  </a:lnTo>
                  <a:lnTo>
                    <a:pt x="63753" y="527049"/>
                  </a:lnTo>
                  <a:lnTo>
                    <a:pt x="62102" y="514476"/>
                  </a:lnTo>
                  <a:lnTo>
                    <a:pt x="74738" y="512806"/>
                  </a:lnTo>
                  <a:lnTo>
                    <a:pt x="70612" y="481329"/>
                  </a:lnTo>
                  <a:close/>
                </a:path>
                <a:path w="3956050" h="556895">
                  <a:moveTo>
                    <a:pt x="74738" y="512806"/>
                  </a:moveTo>
                  <a:lnTo>
                    <a:pt x="62102" y="514476"/>
                  </a:lnTo>
                  <a:lnTo>
                    <a:pt x="63753" y="527049"/>
                  </a:lnTo>
                  <a:lnTo>
                    <a:pt x="76386" y="525380"/>
                  </a:lnTo>
                  <a:lnTo>
                    <a:pt x="74738" y="512806"/>
                  </a:lnTo>
                  <a:close/>
                </a:path>
                <a:path w="3956050" h="556895">
                  <a:moveTo>
                    <a:pt x="76386" y="525380"/>
                  </a:moveTo>
                  <a:lnTo>
                    <a:pt x="63753" y="527049"/>
                  </a:lnTo>
                  <a:lnTo>
                    <a:pt x="76605" y="527049"/>
                  </a:lnTo>
                  <a:lnTo>
                    <a:pt x="76386" y="525380"/>
                  </a:lnTo>
                  <a:close/>
                </a:path>
                <a:path w="3956050" h="556895">
                  <a:moveTo>
                    <a:pt x="3953891" y="0"/>
                  </a:moveTo>
                  <a:lnTo>
                    <a:pt x="74738" y="512806"/>
                  </a:lnTo>
                  <a:lnTo>
                    <a:pt x="76386" y="525380"/>
                  </a:lnTo>
                  <a:lnTo>
                    <a:pt x="3955541" y="12699"/>
                  </a:lnTo>
                  <a:lnTo>
                    <a:pt x="39538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4" name="object 8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30721" y="5081269"/>
              <a:ext cx="651382" cy="139700"/>
            </a:xfrm>
            <a:prstGeom prst="rect">
              <a:avLst/>
            </a:prstGeom>
          </p:spPr>
        </p:pic>
        <p:pic>
          <p:nvPicPr>
            <p:cNvPr id="85" name="object 8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23333" y="4551806"/>
              <a:ext cx="242950" cy="76200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92426" y="4536566"/>
              <a:ext cx="242950" cy="76200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42450" y="4579238"/>
              <a:ext cx="242950" cy="76200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23861" y="4579238"/>
              <a:ext cx="242951" cy="76200"/>
            </a:xfrm>
            <a:prstGeom prst="rect">
              <a:avLst/>
            </a:prstGeom>
          </p:spPr>
        </p:pic>
      </p:grpSp>
      <p:sp>
        <p:nvSpPr>
          <p:cNvPr id="89" name="object 89" descr=""/>
          <p:cNvSpPr txBox="1"/>
          <p:nvPr/>
        </p:nvSpPr>
        <p:spPr>
          <a:xfrm>
            <a:off x="4110990" y="6694728"/>
            <a:ext cx="24860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Microsoft Sans Serif"/>
                <a:cs typeface="Microsoft Sans Serif"/>
              </a:rPr>
              <a:t>*с</a:t>
            </a:r>
            <a:r>
              <a:rPr dirty="0" sz="900" spc="30">
                <a:latin typeface="Microsoft Sans Serif"/>
                <a:cs typeface="Microsoft Sans Serif"/>
              </a:rPr>
              <a:t> </a:t>
            </a:r>
            <a:r>
              <a:rPr dirty="0" sz="900" spc="-10">
                <a:latin typeface="Microsoft Sans Serif"/>
                <a:cs typeface="Microsoft Sans Serif"/>
              </a:rPr>
              <a:t>применением</a:t>
            </a:r>
            <a:r>
              <a:rPr dirty="0" sz="900" spc="35">
                <a:latin typeface="Microsoft Sans Serif"/>
                <a:cs typeface="Microsoft Sans Serif"/>
              </a:rPr>
              <a:t> </a:t>
            </a:r>
            <a:r>
              <a:rPr dirty="0" sz="900" spc="-10">
                <a:latin typeface="Microsoft Sans Serif"/>
                <a:cs typeface="Microsoft Sans Serif"/>
              </a:rPr>
              <a:t>телемедицинских</a:t>
            </a:r>
            <a:r>
              <a:rPr dirty="0" sz="900" spc="20">
                <a:latin typeface="Microsoft Sans Serif"/>
                <a:cs typeface="Microsoft Sans Serif"/>
              </a:rPr>
              <a:t> </a:t>
            </a:r>
            <a:r>
              <a:rPr dirty="0" sz="900" spc="-10">
                <a:latin typeface="Microsoft Sans Serif"/>
                <a:cs typeface="Microsoft Sans Serif"/>
              </a:rPr>
              <a:t>технологий</a:t>
            </a:r>
            <a:endParaRPr sz="9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588511" y="517017"/>
            <a:ext cx="49574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385622"/>
                </a:solidFill>
                <a:latin typeface="Arial"/>
                <a:cs typeface="Arial"/>
              </a:rPr>
              <a:t>КАК</a:t>
            </a:r>
            <a:r>
              <a:rPr dirty="0" sz="1600" spc="-10" b="1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85622"/>
                </a:solidFill>
                <a:latin typeface="Arial"/>
                <a:cs typeface="Arial"/>
              </a:rPr>
              <a:t>ПАЦИЕНТ</a:t>
            </a:r>
            <a:r>
              <a:rPr dirty="0" sz="1600" spc="-20" b="1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85622"/>
                </a:solidFill>
                <a:latin typeface="Arial"/>
                <a:cs typeface="Arial"/>
              </a:rPr>
              <a:t>ПОПАДАЕТ</a:t>
            </a:r>
            <a:r>
              <a:rPr dirty="0" sz="1600" spc="-5" b="1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85622"/>
                </a:solidFill>
                <a:latin typeface="Arial"/>
                <a:cs typeface="Arial"/>
              </a:rPr>
              <a:t>В</a:t>
            </a:r>
            <a:r>
              <a:rPr dirty="0" sz="1600" spc="-60" b="1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85622"/>
                </a:solidFill>
                <a:latin typeface="Arial"/>
                <a:cs typeface="Arial"/>
              </a:rPr>
              <a:t>ЦЕНТР</a:t>
            </a:r>
            <a:r>
              <a:rPr dirty="0" sz="1600" spc="-45" b="1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85622"/>
                </a:solidFill>
                <a:latin typeface="Arial"/>
                <a:cs typeface="Arial"/>
              </a:rPr>
              <a:t>ЗДОРОВЬЯ?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845052" y="1524000"/>
            <a:ext cx="3975100" cy="375285"/>
          </a:xfrm>
          <a:custGeom>
            <a:avLst/>
            <a:gdLst/>
            <a:ahLst/>
            <a:cxnLst/>
            <a:rect l="l" t="t" r="r" b="b"/>
            <a:pathLst>
              <a:path w="3975100" h="375285">
                <a:moveTo>
                  <a:pt x="3912107" y="0"/>
                </a:moveTo>
                <a:lnTo>
                  <a:pt x="62484" y="0"/>
                </a:lnTo>
                <a:lnTo>
                  <a:pt x="38147" y="4905"/>
                </a:lnTo>
                <a:lnTo>
                  <a:pt x="18287" y="18287"/>
                </a:lnTo>
                <a:lnTo>
                  <a:pt x="4905" y="38147"/>
                </a:lnTo>
                <a:lnTo>
                  <a:pt x="0" y="62484"/>
                </a:lnTo>
                <a:lnTo>
                  <a:pt x="0" y="312420"/>
                </a:lnTo>
                <a:lnTo>
                  <a:pt x="4905" y="336756"/>
                </a:lnTo>
                <a:lnTo>
                  <a:pt x="18287" y="356615"/>
                </a:lnTo>
                <a:lnTo>
                  <a:pt x="38147" y="369998"/>
                </a:lnTo>
                <a:lnTo>
                  <a:pt x="62484" y="374903"/>
                </a:lnTo>
                <a:lnTo>
                  <a:pt x="3912107" y="374903"/>
                </a:lnTo>
                <a:lnTo>
                  <a:pt x="3936444" y="369998"/>
                </a:lnTo>
                <a:lnTo>
                  <a:pt x="3956304" y="356615"/>
                </a:lnTo>
                <a:lnTo>
                  <a:pt x="3969686" y="336756"/>
                </a:lnTo>
                <a:lnTo>
                  <a:pt x="3974592" y="312420"/>
                </a:lnTo>
                <a:lnTo>
                  <a:pt x="3974592" y="62484"/>
                </a:lnTo>
                <a:lnTo>
                  <a:pt x="3969686" y="38147"/>
                </a:lnTo>
                <a:lnTo>
                  <a:pt x="3956304" y="18287"/>
                </a:lnTo>
                <a:lnTo>
                  <a:pt x="3936444" y="4905"/>
                </a:lnTo>
                <a:lnTo>
                  <a:pt x="3912107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4049014" y="1570990"/>
            <a:ext cx="35693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3A3838"/>
                </a:solidFill>
                <a:latin typeface="Arial"/>
                <a:cs typeface="Arial"/>
              </a:rPr>
              <a:t>НАПРАВЛЕНИЕ</a:t>
            </a:r>
            <a:r>
              <a:rPr dirty="0" sz="1600" spc="35" b="1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1600" spc="-65" b="1">
                <a:solidFill>
                  <a:srgbClr val="3A3838"/>
                </a:solidFill>
                <a:latin typeface="Arial"/>
                <a:cs typeface="Arial"/>
              </a:rPr>
              <a:t>ВРАЧА-</a:t>
            </a:r>
            <a:r>
              <a:rPr dirty="0" sz="1600" spc="-25" b="1">
                <a:solidFill>
                  <a:srgbClr val="3A3838"/>
                </a:solidFill>
                <a:latin typeface="Arial"/>
                <a:cs typeface="Arial"/>
              </a:rPr>
              <a:t>ТЕРАПЕВТА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2622804" y="2026411"/>
            <a:ext cx="1182370" cy="864869"/>
          </a:xfrm>
          <a:custGeom>
            <a:avLst/>
            <a:gdLst/>
            <a:ahLst/>
            <a:cxnLst/>
            <a:rect l="l" t="t" r="r" b="b"/>
            <a:pathLst>
              <a:path w="1182370" h="864869">
                <a:moveTo>
                  <a:pt x="39115" y="788924"/>
                </a:moveTo>
                <a:lnTo>
                  <a:pt x="0" y="864615"/>
                </a:lnTo>
                <a:lnTo>
                  <a:pt x="84073" y="850518"/>
                </a:lnTo>
                <a:lnTo>
                  <a:pt x="70818" y="832358"/>
                </a:lnTo>
                <a:lnTo>
                  <a:pt x="54990" y="832358"/>
                </a:lnTo>
                <a:lnTo>
                  <a:pt x="47625" y="822071"/>
                </a:lnTo>
                <a:lnTo>
                  <a:pt x="57861" y="814606"/>
                </a:lnTo>
                <a:lnTo>
                  <a:pt x="39115" y="788924"/>
                </a:lnTo>
                <a:close/>
              </a:path>
              <a:path w="1182370" h="864869">
                <a:moveTo>
                  <a:pt x="57861" y="814606"/>
                </a:moveTo>
                <a:lnTo>
                  <a:pt x="47625" y="822071"/>
                </a:lnTo>
                <a:lnTo>
                  <a:pt x="54990" y="832358"/>
                </a:lnTo>
                <a:lnTo>
                  <a:pt x="65320" y="824825"/>
                </a:lnTo>
                <a:lnTo>
                  <a:pt x="57861" y="814606"/>
                </a:lnTo>
                <a:close/>
              </a:path>
              <a:path w="1182370" h="864869">
                <a:moveTo>
                  <a:pt x="65320" y="824825"/>
                </a:moveTo>
                <a:lnTo>
                  <a:pt x="54990" y="832358"/>
                </a:lnTo>
                <a:lnTo>
                  <a:pt x="70818" y="832358"/>
                </a:lnTo>
                <a:lnTo>
                  <a:pt x="65320" y="824825"/>
                </a:lnTo>
                <a:close/>
              </a:path>
              <a:path w="1182370" h="864869">
                <a:moveTo>
                  <a:pt x="1174876" y="0"/>
                </a:moveTo>
                <a:lnTo>
                  <a:pt x="57861" y="814606"/>
                </a:lnTo>
                <a:lnTo>
                  <a:pt x="65320" y="824825"/>
                </a:lnTo>
                <a:lnTo>
                  <a:pt x="1182370" y="10160"/>
                </a:lnTo>
                <a:lnTo>
                  <a:pt x="1174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948939" y="5338571"/>
            <a:ext cx="6588759" cy="375285"/>
          </a:xfrm>
          <a:custGeom>
            <a:avLst/>
            <a:gdLst/>
            <a:ahLst/>
            <a:cxnLst/>
            <a:rect l="l" t="t" r="r" b="b"/>
            <a:pathLst>
              <a:path w="6588759" h="375285">
                <a:moveTo>
                  <a:pt x="6525767" y="0"/>
                </a:moveTo>
                <a:lnTo>
                  <a:pt x="62484" y="0"/>
                </a:lnTo>
                <a:lnTo>
                  <a:pt x="38147" y="4905"/>
                </a:lnTo>
                <a:lnTo>
                  <a:pt x="18287" y="18287"/>
                </a:lnTo>
                <a:lnTo>
                  <a:pt x="4905" y="38147"/>
                </a:lnTo>
                <a:lnTo>
                  <a:pt x="0" y="62483"/>
                </a:lnTo>
                <a:lnTo>
                  <a:pt x="0" y="312419"/>
                </a:lnTo>
                <a:lnTo>
                  <a:pt x="4905" y="336740"/>
                </a:lnTo>
                <a:lnTo>
                  <a:pt x="18288" y="356601"/>
                </a:lnTo>
                <a:lnTo>
                  <a:pt x="38147" y="369993"/>
                </a:lnTo>
                <a:lnTo>
                  <a:pt x="62484" y="374903"/>
                </a:lnTo>
                <a:lnTo>
                  <a:pt x="6525767" y="374903"/>
                </a:lnTo>
                <a:lnTo>
                  <a:pt x="6550104" y="369993"/>
                </a:lnTo>
                <a:lnTo>
                  <a:pt x="6569963" y="356601"/>
                </a:lnTo>
                <a:lnTo>
                  <a:pt x="6583346" y="336740"/>
                </a:lnTo>
                <a:lnTo>
                  <a:pt x="6588252" y="312419"/>
                </a:lnTo>
                <a:lnTo>
                  <a:pt x="6588252" y="62483"/>
                </a:lnTo>
                <a:lnTo>
                  <a:pt x="6583346" y="38147"/>
                </a:lnTo>
                <a:lnTo>
                  <a:pt x="6569963" y="18287"/>
                </a:lnTo>
                <a:lnTo>
                  <a:pt x="6550104" y="4905"/>
                </a:lnTo>
                <a:lnTo>
                  <a:pt x="6525767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4418457" y="5386527"/>
            <a:ext cx="36493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385622"/>
                </a:solidFill>
                <a:latin typeface="Arial"/>
                <a:cs typeface="Arial"/>
              </a:rPr>
              <a:t>ЦЕНТР</a:t>
            </a:r>
            <a:r>
              <a:rPr dirty="0" sz="1600" spc="-55" b="1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85622"/>
                </a:solidFill>
                <a:latin typeface="Arial"/>
                <a:cs typeface="Arial"/>
              </a:rPr>
              <a:t>ЗДОРОВЬЯ</a:t>
            </a:r>
            <a:r>
              <a:rPr dirty="0" sz="1600" spc="-35" b="1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85622"/>
                </a:solidFill>
                <a:latin typeface="Arial"/>
                <a:cs typeface="Arial"/>
              </a:rPr>
              <a:t>ДЛЯ</a:t>
            </a:r>
            <a:r>
              <a:rPr dirty="0" sz="1600" spc="-50" b="1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85622"/>
                </a:solidFill>
                <a:latin typeface="Arial"/>
                <a:cs typeface="Arial"/>
              </a:rPr>
              <a:t>ВЗРОСЛЫХ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1173480" y="3008376"/>
            <a:ext cx="2399030" cy="647700"/>
          </a:xfrm>
          <a:custGeom>
            <a:avLst/>
            <a:gdLst/>
            <a:ahLst/>
            <a:cxnLst/>
            <a:rect l="l" t="t" r="r" b="b"/>
            <a:pathLst>
              <a:path w="2399029" h="647700">
                <a:moveTo>
                  <a:pt x="2290825" y="0"/>
                </a:moveTo>
                <a:lnTo>
                  <a:pt x="107950" y="0"/>
                </a:lnTo>
                <a:lnTo>
                  <a:pt x="65933" y="8491"/>
                </a:lnTo>
                <a:lnTo>
                  <a:pt x="31619" y="31638"/>
                </a:lnTo>
                <a:lnTo>
                  <a:pt x="8483" y="65954"/>
                </a:lnTo>
                <a:lnTo>
                  <a:pt x="0" y="107950"/>
                </a:lnTo>
                <a:lnTo>
                  <a:pt x="0" y="539750"/>
                </a:lnTo>
                <a:lnTo>
                  <a:pt x="8483" y="581745"/>
                </a:lnTo>
                <a:lnTo>
                  <a:pt x="31619" y="616061"/>
                </a:lnTo>
                <a:lnTo>
                  <a:pt x="65933" y="639208"/>
                </a:lnTo>
                <a:lnTo>
                  <a:pt x="107950" y="647700"/>
                </a:lnTo>
                <a:lnTo>
                  <a:pt x="2290825" y="647700"/>
                </a:lnTo>
                <a:lnTo>
                  <a:pt x="2332821" y="639208"/>
                </a:lnTo>
                <a:lnTo>
                  <a:pt x="2367137" y="616061"/>
                </a:lnTo>
                <a:lnTo>
                  <a:pt x="2390284" y="581745"/>
                </a:lnTo>
                <a:lnTo>
                  <a:pt x="2398775" y="539750"/>
                </a:lnTo>
                <a:lnTo>
                  <a:pt x="2398775" y="107950"/>
                </a:lnTo>
                <a:lnTo>
                  <a:pt x="2390284" y="65954"/>
                </a:lnTo>
                <a:lnTo>
                  <a:pt x="2367137" y="31638"/>
                </a:lnTo>
                <a:lnTo>
                  <a:pt x="2332821" y="8491"/>
                </a:lnTo>
                <a:lnTo>
                  <a:pt x="2290825" y="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4978908" y="1893951"/>
            <a:ext cx="6137275" cy="1677035"/>
            <a:chOff x="4978908" y="1893951"/>
            <a:chExt cx="6137275" cy="1677035"/>
          </a:xfrm>
        </p:grpSpPr>
        <p:sp>
          <p:nvSpPr>
            <p:cNvPr id="10" name="object 10" descr=""/>
            <p:cNvSpPr/>
            <p:nvPr/>
          </p:nvSpPr>
          <p:spPr>
            <a:xfrm>
              <a:off x="4978908" y="1893950"/>
              <a:ext cx="3722370" cy="1236345"/>
            </a:xfrm>
            <a:custGeom>
              <a:avLst/>
              <a:gdLst/>
              <a:ahLst/>
              <a:cxnLst/>
              <a:rect l="l" t="t" r="r" b="b"/>
              <a:pathLst>
                <a:path w="3722370" h="1236345">
                  <a:moveTo>
                    <a:pt x="76200" y="1160145"/>
                  </a:moveTo>
                  <a:lnTo>
                    <a:pt x="44450" y="1160145"/>
                  </a:lnTo>
                  <a:lnTo>
                    <a:pt x="44450" y="137541"/>
                  </a:lnTo>
                  <a:lnTo>
                    <a:pt x="31750" y="137541"/>
                  </a:lnTo>
                  <a:lnTo>
                    <a:pt x="31750" y="1160145"/>
                  </a:lnTo>
                  <a:lnTo>
                    <a:pt x="0" y="1160145"/>
                  </a:lnTo>
                  <a:lnTo>
                    <a:pt x="38100" y="1236345"/>
                  </a:lnTo>
                  <a:lnTo>
                    <a:pt x="69850" y="1172845"/>
                  </a:lnTo>
                  <a:lnTo>
                    <a:pt x="76200" y="1160145"/>
                  </a:lnTo>
                  <a:close/>
                </a:path>
                <a:path w="3722370" h="1236345">
                  <a:moveTo>
                    <a:pt x="2188464" y="1155573"/>
                  </a:moveTo>
                  <a:lnTo>
                    <a:pt x="2156714" y="1155573"/>
                  </a:lnTo>
                  <a:lnTo>
                    <a:pt x="2156714" y="132969"/>
                  </a:lnTo>
                  <a:lnTo>
                    <a:pt x="2144014" y="132969"/>
                  </a:lnTo>
                  <a:lnTo>
                    <a:pt x="2144014" y="1155573"/>
                  </a:lnTo>
                  <a:lnTo>
                    <a:pt x="2112264" y="1155573"/>
                  </a:lnTo>
                  <a:lnTo>
                    <a:pt x="2150364" y="1231773"/>
                  </a:lnTo>
                  <a:lnTo>
                    <a:pt x="2182114" y="1168273"/>
                  </a:lnTo>
                  <a:lnTo>
                    <a:pt x="2188464" y="1155573"/>
                  </a:lnTo>
                  <a:close/>
                </a:path>
                <a:path w="3722370" h="1236345">
                  <a:moveTo>
                    <a:pt x="3721862" y="874395"/>
                  </a:moveTo>
                  <a:lnTo>
                    <a:pt x="3706050" y="839089"/>
                  </a:lnTo>
                  <a:lnTo>
                    <a:pt x="3687064" y="796671"/>
                  </a:lnTo>
                  <a:lnTo>
                    <a:pt x="3666921" y="821258"/>
                  </a:lnTo>
                  <a:lnTo>
                    <a:pt x="2663444" y="0"/>
                  </a:lnTo>
                  <a:lnTo>
                    <a:pt x="2655316" y="9906"/>
                  </a:lnTo>
                  <a:lnTo>
                    <a:pt x="3658920" y="831037"/>
                  </a:lnTo>
                  <a:lnTo>
                    <a:pt x="3638804" y="855599"/>
                  </a:lnTo>
                  <a:lnTo>
                    <a:pt x="3721862" y="8743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717279" y="2650236"/>
              <a:ext cx="2399030" cy="920750"/>
            </a:xfrm>
            <a:custGeom>
              <a:avLst/>
              <a:gdLst/>
              <a:ahLst/>
              <a:cxnLst/>
              <a:rect l="l" t="t" r="r" b="b"/>
              <a:pathLst>
                <a:path w="2399029" h="920750">
                  <a:moveTo>
                    <a:pt x="2245360" y="0"/>
                  </a:moveTo>
                  <a:lnTo>
                    <a:pt x="153416" y="0"/>
                  </a:lnTo>
                  <a:lnTo>
                    <a:pt x="104932" y="7823"/>
                  </a:lnTo>
                  <a:lnTo>
                    <a:pt x="62819" y="29606"/>
                  </a:lnTo>
                  <a:lnTo>
                    <a:pt x="29606" y="62819"/>
                  </a:lnTo>
                  <a:lnTo>
                    <a:pt x="7823" y="104932"/>
                  </a:lnTo>
                  <a:lnTo>
                    <a:pt x="0" y="153415"/>
                  </a:lnTo>
                  <a:lnTo>
                    <a:pt x="0" y="767079"/>
                  </a:lnTo>
                  <a:lnTo>
                    <a:pt x="7823" y="815563"/>
                  </a:lnTo>
                  <a:lnTo>
                    <a:pt x="29606" y="857676"/>
                  </a:lnTo>
                  <a:lnTo>
                    <a:pt x="62819" y="890889"/>
                  </a:lnTo>
                  <a:lnTo>
                    <a:pt x="104932" y="912672"/>
                  </a:lnTo>
                  <a:lnTo>
                    <a:pt x="153416" y="920496"/>
                  </a:lnTo>
                  <a:lnTo>
                    <a:pt x="2245360" y="920496"/>
                  </a:lnTo>
                  <a:lnTo>
                    <a:pt x="2293843" y="912672"/>
                  </a:lnTo>
                  <a:lnTo>
                    <a:pt x="2335956" y="890889"/>
                  </a:lnTo>
                  <a:lnTo>
                    <a:pt x="2369169" y="857676"/>
                  </a:lnTo>
                  <a:lnTo>
                    <a:pt x="2390952" y="815563"/>
                  </a:lnTo>
                  <a:lnTo>
                    <a:pt x="2398776" y="767079"/>
                  </a:lnTo>
                  <a:lnTo>
                    <a:pt x="2398776" y="153415"/>
                  </a:lnTo>
                  <a:lnTo>
                    <a:pt x="2390952" y="104932"/>
                  </a:lnTo>
                  <a:lnTo>
                    <a:pt x="2369169" y="62819"/>
                  </a:lnTo>
                  <a:lnTo>
                    <a:pt x="2335956" y="29606"/>
                  </a:lnTo>
                  <a:lnTo>
                    <a:pt x="2293843" y="7823"/>
                  </a:lnTo>
                  <a:lnTo>
                    <a:pt x="224536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1580514" y="3069717"/>
            <a:ext cx="158432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54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3A3838"/>
                </a:solidFill>
                <a:latin typeface="Arial"/>
                <a:cs typeface="Arial"/>
              </a:rPr>
              <a:t>запись</a:t>
            </a:r>
            <a:r>
              <a:rPr dirty="0" sz="1600" spc="-20" b="1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A3838"/>
                </a:solidFill>
                <a:latin typeface="Arial"/>
                <a:cs typeface="Arial"/>
              </a:rPr>
              <a:t>в</a:t>
            </a:r>
            <a:r>
              <a:rPr dirty="0" sz="1600" spc="-30" b="1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A3838"/>
                </a:solidFill>
                <a:latin typeface="Arial"/>
                <a:cs typeface="Arial"/>
              </a:rPr>
              <a:t>ЦЗ</a:t>
            </a:r>
            <a:r>
              <a:rPr dirty="0" sz="1600" spc="-25" b="1">
                <a:solidFill>
                  <a:srgbClr val="3A3838"/>
                </a:solidFill>
                <a:latin typeface="Arial"/>
                <a:cs typeface="Arial"/>
              </a:rPr>
              <a:t> на </a:t>
            </a:r>
            <a:r>
              <a:rPr dirty="0" sz="1600" b="1">
                <a:solidFill>
                  <a:srgbClr val="3A3838"/>
                </a:solidFill>
                <a:latin typeface="Arial"/>
                <a:cs typeface="Arial"/>
              </a:rPr>
              <a:t>приеме</a:t>
            </a:r>
            <a:r>
              <a:rPr dirty="0" sz="1600" spc="-20" b="1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A3838"/>
                </a:solidFill>
                <a:latin typeface="Arial"/>
                <a:cs typeface="Arial"/>
              </a:rPr>
              <a:t>у</a:t>
            </a:r>
            <a:r>
              <a:rPr dirty="0" sz="1600" spc="-30" b="1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3A3838"/>
                </a:solidFill>
                <a:latin typeface="Arial"/>
                <a:cs typeface="Arial"/>
              </a:rPr>
              <a:t>врача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3877055" y="3195827"/>
            <a:ext cx="2049780" cy="919480"/>
          </a:xfrm>
          <a:custGeom>
            <a:avLst/>
            <a:gdLst/>
            <a:ahLst/>
            <a:cxnLst/>
            <a:rect l="l" t="t" r="r" b="b"/>
            <a:pathLst>
              <a:path w="2049779" h="919479">
                <a:moveTo>
                  <a:pt x="1896618" y="0"/>
                </a:moveTo>
                <a:lnTo>
                  <a:pt x="153162" y="0"/>
                </a:lnTo>
                <a:lnTo>
                  <a:pt x="104753" y="7808"/>
                </a:lnTo>
                <a:lnTo>
                  <a:pt x="62709" y="29553"/>
                </a:lnTo>
                <a:lnTo>
                  <a:pt x="29553" y="62709"/>
                </a:lnTo>
                <a:lnTo>
                  <a:pt x="7808" y="104753"/>
                </a:lnTo>
                <a:lnTo>
                  <a:pt x="0" y="153162"/>
                </a:lnTo>
                <a:lnTo>
                  <a:pt x="0" y="765810"/>
                </a:lnTo>
                <a:lnTo>
                  <a:pt x="7808" y="814218"/>
                </a:lnTo>
                <a:lnTo>
                  <a:pt x="29553" y="856262"/>
                </a:lnTo>
                <a:lnTo>
                  <a:pt x="62709" y="889418"/>
                </a:lnTo>
                <a:lnTo>
                  <a:pt x="104753" y="911163"/>
                </a:lnTo>
                <a:lnTo>
                  <a:pt x="153162" y="918972"/>
                </a:lnTo>
                <a:lnTo>
                  <a:pt x="1896618" y="918972"/>
                </a:lnTo>
                <a:lnTo>
                  <a:pt x="1945026" y="911163"/>
                </a:lnTo>
                <a:lnTo>
                  <a:pt x="1987070" y="889418"/>
                </a:lnTo>
                <a:lnTo>
                  <a:pt x="2020226" y="856262"/>
                </a:lnTo>
                <a:lnTo>
                  <a:pt x="2041971" y="814218"/>
                </a:lnTo>
                <a:lnTo>
                  <a:pt x="2049780" y="765810"/>
                </a:lnTo>
                <a:lnTo>
                  <a:pt x="2049780" y="153162"/>
                </a:lnTo>
                <a:lnTo>
                  <a:pt x="2041971" y="104753"/>
                </a:lnTo>
                <a:lnTo>
                  <a:pt x="2020226" y="62709"/>
                </a:lnTo>
                <a:lnTo>
                  <a:pt x="1987070" y="29553"/>
                </a:lnTo>
                <a:lnTo>
                  <a:pt x="1945026" y="7808"/>
                </a:lnTo>
                <a:lnTo>
                  <a:pt x="1896618" y="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4009135" y="3270250"/>
            <a:ext cx="178435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solidFill>
                  <a:srgbClr val="3A3838"/>
                </a:solidFill>
                <a:latin typeface="Arial"/>
                <a:cs typeface="Arial"/>
              </a:rPr>
              <a:t>самостоятельная </a:t>
            </a:r>
            <a:r>
              <a:rPr dirty="0" sz="1600" b="1">
                <a:solidFill>
                  <a:srgbClr val="3A3838"/>
                </a:solidFill>
                <a:latin typeface="Arial"/>
                <a:cs typeface="Arial"/>
              </a:rPr>
              <a:t>запись</a:t>
            </a:r>
            <a:r>
              <a:rPr dirty="0" sz="1600" spc="-65" b="1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A3838"/>
                </a:solidFill>
                <a:latin typeface="Arial"/>
                <a:cs typeface="Arial"/>
              </a:rPr>
              <a:t>пациента </a:t>
            </a:r>
            <a:r>
              <a:rPr dirty="0" sz="1600" b="1">
                <a:solidFill>
                  <a:srgbClr val="3A3838"/>
                </a:solidFill>
                <a:latin typeface="Arial"/>
                <a:cs typeface="Arial"/>
              </a:rPr>
              <a:t>в </a:t>
            </a:r>
            <a:r>
              <a:rPr dirty="0" sz="1600" spc="-25" b="1">
                <a:solidFill>
                  <a:srgbClr val="3A3838"/>
                </a:solidFill>
                <a:latin typeface="Arial"/>
                <a:cs typeface="Arial"/>
              </a:rPr>
              <a:t>ЦЗ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107551" y="2724657"/>
            <a:ext cx="162052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46685" marR="137795" indent="-1905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3A3838"/>
                </a:solidFill>
                <a:latin typeface="Arial"/>
                <a:cs typeface="Arial"/>
              </a:rPr>
              <a:t>проактивное </a:t>
            </a:r>
            <a:r>
              <a:rPr dirty="0" sz="1600" spc="-20" b="1">
                <a:solidFill>
                  <a:srgbClr val="3A3838"/>
                </a:solidFill>
                <a:latin typeface="Arial"/>
                <a:cs typeface="Arial"/>
              </a:rPr>
              <a:t>приглашение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600" b="1">
                <a:solidFill>
                  <a:srgbClr val="3A3838"/>
                </a:solidFill>
                <a:latin typeface="Arial"/>
                <a:cs typeface="Arial"/>
              </a:rPr>
              <a:t>пациента</a:t>
            </a:r>
            <a:r>
              <a:rPr dirty="0" sz="1600" spc="-55" b="1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3A3838"/>
                </a:solidFill>
                <a:latin typeface="Arial"/>
                <a:cs typeface="Arial"/>
              </a:rPr>
              <a:t>(СМО)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2619502" y="3714622"/>
            <a:ext cx="2491740" cy="1435735"/>
          </a:xfrm>
          <a:custGeom>
            <a:avLst/>
            <a:gdLst/>
            <a:ahLst/>
            <a:cxnLst/>
            <a:rect l="l" t="t" r="r" b="b"/>
            <a:pathLst>
              <a:path w="2491740" h="1435735">
                <a:moveTo>
                  <a:pt x="2319274" y="1435481"/>
                </a:moveTo>
                <a:lnTo>
                  <a:pt x="2301964" y="1407541"/>
                </a:lnTo>
                <a:lnTo>
                  <a:pt x="2274443" y="1363091"/>
                </a:lnTo>
                <a:lnTo>
                  <a:pt x="2257704" y="1390103"/>
                </a:lnTo>
                <a:lnTo>
                  <a:pt x="6604" y="0"/>
                </a:lnTo>
                <a:lnTo>
                  <a:pt x="0" y="10922"/>
                </a:lnTo>
                <a:lnTo>
                  <a:pt x="2251037" y="1400860"/>
                </a:lnTo>
                <a:lnTo>
                  <a:pt x="2234311" y="1427861"/>
                </a:lnTo>
                <a:lnTo>
                  <a:pt x="2319274" y="1435481"/>
                </a:lnTo>
                <a:close/>
              </a:path>
              <a:path w="2491740" h="1435735">
                <a:moveTo>
                  <a:pt x="2491486" y="1156970"/>
                </a:moveTo>
                <a:lnTo>
                  <a:pt x="2459774" y="1156550"/>
                </a:lnTo>
                <a:lnTo>
                  <a:pt x="2468753" y="484124"/>
                </a:lnTo>
                <a:lnTo>
                  <a:pt x="2456053" y="483870"/>
                </a:lnTo>
                <a:lnTo>
                  <a:pt x="2447074" y="1155954"/>
                </a:lnTo>
                <a:lnTo>
                  <a:pt x="2447074" y="1156385"/>
                </a:lnTo>
                <a:lnTo>
                  <a:pt x="2415286" y="1155954"/>
                </a:lnTo>
                <a:lnTo>
                  <a:pt x="2452370" y="1232662"/>
                </a:lnTo>
                <a:lnTo>
                  <a:pt x="2485110" y="1169289"/>
                </a:lnTo>
                <a:lnTo>
                  <a:pt x="2491486" y="1156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 descr=""/>
          <p:cNvGrpSpPr/>
          <p:nvPr/>
        </p:nvGrpSpPr>
        <p:grpSpPr>
          <a:xfrm>
            <a:off x="6068567" y="3166872"/>
            <a:ext cx="3223895" cy="2088514"/>
            <a:chOff x="6068567" y="3166872"/>
            <a:chExt cx="3223895" cy="2088514"/>
          </a:xfrm>
        </p:grpSpPr>
        <p:sp>
          <p:nvSpPr>
            <p:cNvPr id="18" name="object 18" descr=""/>
            <p:cNvSpPr/>
            <p:nvPr/>
          </p:nvSpPr>
          <p:spPr>
            <a:xfrm>
              <a:off x="7091172" y="3575570"/>
              <a:ext cx="2201545" cy="1679575"/>
            </a:xfrm>
            <a:custGeom>
              <a:avLst/>
              <a:gdLst/>
              <a:ahLst/>
              <a:cxnLst/>
              <a:rect l="l" t="t" r="r" b="b"/>
              <a:pathLst>
                <a:path w="2201545" h="1679575">
                  <a:moveTo>
                    <a:pt x="76200" y="1333233"/>
                  </a:moveTo>
                  <a:lnTo>
                    <a:pt x="44450" y="1333233"/>
                  </a:lnTo>
                  <a:lnTo>
                    <a:pt x="44450" y="310629"/>
                  </a:lnTo>
                  <a:lnTo>
                    <a:pt x="31750" y="310629"/>
                  </a:lnTo>
                  <a:lnTo>
                    <a:pt x="31750" y="1333233"/>
                  </a:lnTo>
                  <a:lnTo>
                    <a:pt x="0" y="1333233"/>
                  </a:lnTo>
                  <a:lnTo>
                    <a:pt x="38100" y="1409433"/>
                  </a:lnTo>
                  <a:lnTo>
                    <a:pt x="69850" y="1345933"/>
                  </a:lnTo>
                  <a:lnTo>
                    <a:pt x="76200" y="1333233"/>
                  </a:lnTo>
                  <a:close/>
                </a:path>
                <a:path w="2201545" h="1679575">
                  <a:moveTo>
                    <a:pt x="2201291" y="8636"/>
                  </a:moveTo>
                  <a:lnTo>
                    <a:pt x="2191893" y="0"/>
                  </a:lnTo>
                  <a:lnTo>
                    <a:pt x="706704" y="1619148"/>
                  </a:lnTo>
                  <a:lnTo>
                    <a:pt x="683260" y="1597647"/>
                  </a:lnTo>
                  <a:lnTo>
                    <a:pt x="659892" y="1679562"/>
                  </a:lnTo>
                  <a:lnTo>
                    <a:pt x="739521" y="1649209"/>
                  </a:lnTo>
                  <a:lnTo>
                    <a:pt x="726351" y="1637144"/>
                  </a:lnTo>
                  <a:lnTo>
                    <a:pt x="716114" y="1627771"/>
                  </a:lnTo>
                  <a:lnTo>
                    <a:pt x="2201291" y="86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068567" y="3166872"/>
              <a:ext cx="2397760" cy="919480"/>
            </a:xfrm>
            <a:custGeom>
              <a:avLst/>
              <a:gdLst/>
              <a:ahLst/>
              <a:cxnLst/>
              <a:rect l="l" t="t" r="r" b="b"/>
              <a:pathLst>
                <a:path w="2397759" h="919479">
                  <a:moveTo>
                    <a:pt x="2244090" y="0"/>
                  </a:moveTo>
                  <a:lnTo>
                    <a:pt x="153162" y="0"/>
                  </a:lnTo>
                  <a:lnTo>
                    <a:pt x="104753" y="7808"/>
                  </a:lnTo>
                  <a:lnTo>
                    <a:pt x="62709" y="29553"/>
                  </a:lnTo>
                  <a:lnTo>
                    <a:pt x="29553" y="62709"/>
                  </a:lnTo>
                  <a:lnTo>
                    <a:pt x="7808" y="104753"/>
                  </a:lnTo>
                  <a:lnTo>
                    <a:pt x="0" y="153162"/>
                  </a:lnTo>
                  <a:lnTo>
                    <a:pt x="0" y="765809"/>
                  </a:lnTo>
                  <a:lnTo>
                    <a:pt x="7808" y="814218"/>
                  </a:lnTo>
                  <a:lnTo>
                    <a:pt x="29553" y="856262"/>
                  </a:lnTo>
                  <a:lnTo>
                    <a:pt x="62709" y="889418"/>
                  </a:lnTo>
                  <a:lnTo>
                    <a:pt x="104753" y="911163"/>
                  </a:lnTo>
                  <a:lnTo>
                    <a:pt x="153162" y="918971"/>
                  </a:lnTo>
                  <a:lnTo>
                    <a:pt x="2244090" y="918971"/>
                  </a:lnTo>
                  <a:lnTo>
                    <a:pt x="2292498" y="911163"/>
                  </a:lnTo>
                  <a:lnTo>
                    <a:pt x="2334542" y="889418"/>
                  </a:lnTo>
                  <a:lnTo>
                    <a:pt x="2367698" y="856262"/>
                  </a:lnTo>
                  <a:lnTo>
                    <a:pt x="2389443" y="814218"/>
                  </a:lnTo>
                  <a:lnTo>
                    <a:pt x="2397252" y="765809"/>
                  </a:lnTo>
                  <a:lnTo>
                    <a:pt x="2397252" y="153162"/>
                  </a:lnTo>
                  <a:lnTo>
                    <a:pt x="2389443" y="104753"/>
                  </a:lnTo>
                  <a:lnTo>
                    <a:pt x="2367698" y="62709"/>
                  </a:lnTo>
                  <a:lnTo>
                    <a:pt x="2334542" y="29553"/>
                  </a:lnTo>
                  <a:lnTo>
                    <a:pt x="2292498" y="7808"/>
                  </a:lnTo>
                  <a:lnTo>
                    <a:pt x="2244090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6555485" y="3241293"/>
            <a:ext cx="142494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5461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3A3838"/>
                </a:solidFill>
                <a:latin typeface="Arial"/>
                <a:cs typeface="Arial"/>
              </a:rPr>
              <a:t>проактивное приглашение </a:t>
            </a:r>
            <a:r>
              <a:rPr dirty="0" sz="1600" b="1">
                <a:solidFill>
                  <a:srgbClr val="3A3838"/>
                </a:solidFill>
                <a:latin typeface="Arial"/>
                <a:cs typeface="Arial"/>
              </a:rPr>
              <a:t>пациента</a:t>
            </a:r>
            <a:r>
              <a:rPr dirty="0" sz="1600" spc="-55" b="1">
                <a:solidFill>
                  <a:srgbClr val="3A3838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3A3838"/>
                </a:solidFill>
                <a:latin typeface="Arial"/>
                <a:cs typeface="Arial"/>
              </a:rPr>
              <a:t>(ЦЗ)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318503" y="2648711"/>
            <a:ext cx="2788920" cy="551815"/>
            <a:chOff x="6318503" y="2648711"/>
            <a:chExt cx="2788920" cy="551815"/>
          </a:xfrm>
        </p:grpSpPr>
        <p:sp>
          <p:nvSpPr>
            <p:cNvPr id="3" name="object 3" descr=""/>
            <p:cNvSpPr/>
            <p:nvPr/>
          </p:nvSpPr>
          <p:spPr>
            <a:xfrm>
              <a:off x="6321551" y="2651759"/>
              <a:ext cx="2783205" cy="546100"/>
            </a:xfrm>
            <a:custGeom>
              <a:avLst/>
              <a:gdLst/>
              <a:ahLst/>
              <a:cxnLst/>
              <a:rect l="l" t="t" r="r" b="b"/>
              <a:pathLst>
                <a:path w="2783204" h="546100">
                  <a:moveTo>
                    <a:pt x="2691892" y="0"/>
                  </a:moveTo>
                  <a:lnTo>
                    <a:pt x="90932" y="0"/>
                  </a:lnTo>
                  <a:lnTo>
                    <a:pt x="55560" y="7153"/>
                  </a:lnTo>
                  <a:lnTo>
                    <a:pt x="26654" y="26654"/>
                  </a:lnTo>
                  <a:lnTo>
                    <a:pt x="7153" y="55560"/>
                  </a:lnTo>
                  <a:lnTo>
                    <a:pt x="0" y="90931"/>
                  </a:lnTo>
                  <a:lnTo>
                    <a:pt x="0" y="454660"/>
                  </a:lnTo>
                  <a:lnTo>
                    <a:pt x="7153" y="490031"/>
                  </a:lnTo>
                  <a:lnTo>
                    <a:pt x="26654" y="518937"/>
                  </a:lnTo>
                  <a:lnTo>
                    <a:pt x="55560" y="538438"/>
                  </a:lnTo>
                  <a:lnTo>
                    <a:pt x="90932" y="545591"/>
                  </a:lnTo>
                  <a:lnTo>
                    <a:pt x="2691892" y="545591"/>
                  </a:lnTo>
                  <a:lnTo>
                    <a:pt x="2727263" y="538438"/>
                  </a:lnTo>
                  <a:lnTo>
                    <a:pt x="2756169" y="518937"/>
                  </a:lnTo>
                  <a:lnTo>
                    <a:pt x="2775670" y="490031"/>
                  </a:lnTo>
                  <a:lnTo>
                    <a:pt x="2782824" y="454660"/>
                  </a:lnTo>
                  <a:lnTo>
                    <a:pt x="2782824" y="90931"/>
                  </a:lnTo>
                  <a:lnTo>
                    <a:pt x="2775670" y="55560"/>
                  </a:lnTo>
                  <a:lnTo>
                    <a:pt x="2756169" y="26654"/>
                  </a:lnTo>
                  <a:lnTo>
                    <a:pt x="2727263" y="7153"/>
                  </a:lnTo>
                  <a:lnTo>
                    <a:pt x="2691892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321551" y="2651759"/>
              <a:ext cx="2783205" cy="546100"/>
            </a:xfrm>
            <a:custGeom>
              <a:avLst/>
              <a:gdLst/>
              <a:ahLst/>
              <a:cxnLst/>
              <a:rect l="l" t="t" r="r" b="b"/>
              <a:pathLst>
                <a:path w="2783204" h="546100">
                  <a:moveTo>
                    <a:pt x="0" y="90931"/>
                  </a:moveTo>
                  <a:lnTo>
                    <a:pt x="7153" y="55560"/>
                  </a:lnTo>
                  <a:lnTo>
                    <a:pt x="26654" y="26654"/>
                  </a:lnTo>
                  <a:lnTo>
                    <a:pt x="55560" y="7153"/>
                  </a:lnTo>
                  <a:lnTo>
                    <a:pt x="90932" y="0"/>
                  </a:lnTo>
                  <a:lnTo>
                    <a:pt x="2691892" y="0"/>
                  </a:lnTo>
                  <a:lnTo>
                    <a:pt x="2727263" y="7153"/>
                  </a:lnTo>
                  <a:lnTo>
                    <a:pt x="2756169" y="26654"/>
                  </a:lnTo>
                  <a:lnTo>
                    <a:pt x="2775670" y="55560"/>
                  </a:lnTo>
                  <a:lnTo>
                    <a:pt x="2782824" y="90931"/>
                  </a:lnTo>
                  <a:lnTo>
                    <a:pt x="2782824" y="454660"/>
                  </a:lnTo>
                  <a:lnTo>
                    <a:pt x="2775670" y="490031"/>
                  </a:lnTo>
                  <a:lnTo>
                    <a:pt x="2756169" y="518937"/>
                  </a:lnTo>
                  <a:lnTo>
                    <a:pt x="2727263" y="538438"/>
                  </a:lnTo>
                  <a:lnTo>
                    <a:pt x="2691892" y="545591"/>
                  </a:lnTo>
                  <a:lnTo>
                    <a:pt x="90932" y="545591"/>
                  </a:lnTo>
                  <a:lnTo>
                    <a:pt x="55560" y="538438"/>
                  </a:lnTo>
                  <a:lnTo>
                    <a:pt x="26654" y="518937"/>
                  </a:lnTo>
                  <a:lnTo>
                    <a:pt x="7153" y="490031"/>
                  </a:lnTo>
                  <a:lnTo>
                    <a:pt x="0" y="454660"/>
                  </a:lnTo>
                  <a:lnTo>
                    <a:pt x="0" y="90931"/>
                  </a:lnTo>
                  <a:close/>
                </a:path>
              </a:pathLst>
            </a:custGeom>
            <a:ln w="6096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6718554" y="2679318"/>
            <a:ext cx="1990725" cy="481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1920"/>
              </a:lnSpc>
              <a:spcBef>
                <a:spcPts val="95"/>
              </a:spcBef>
            </a:pPr>
            <a:r>
              <a:rPr dirty="0" sz="1600" spc="-10" b="1">
                <a:latin typeface="Arial"/>
                <a:cs typeface="Arial"/>
              </a:rPr>
              <a:t>курение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680"/>
              </a:lnSpc>
            </a:pPr>
            <a:r>
              <a:rPr dirty="0" sz="1400" i="1">
                <a:latin typeface="Arial"/>
                <a:cs typeface="Arial"/>
              </a:rPr>
              <a:t>при</a:t>
            </a:r>
            <a:r>
              <a:rPr dirty="0" sz="1400" spc="-15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отсутствия</a:t>
            </a:r>
            <a:r>
              <a:rPr dirty="0" sz="1400" spc="-50" i="1">
                <a:latin typeface="Arial"/>
                <a:cs typeface="Arial"/>
              </a:rPr>
              <a:t> </a:t>
            </a:r>
            <a:r>
              <a:rPr dirty="0" sz="1400" spc="-20" i="1">
                <a:latin typeface="Arial"/>
                <a:cs typeface="Arial"/>
              </a:rPr>
              <a:t>ХНИЗ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835657" y="222249"/>
            <a:ext cx="961644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649730" marR="5080" indent="-163703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385622"/>
                </a:solidFill>
                <a:latin typeface="Arial"/>
                <a:cs typeface="Arial"/>
              </a:rPr>
              <a:t>ЛИЦА,</a:t>
            </a:r>
            <a:r>
              <a:rPr dirty="0" sz="1600" spc="-70" b="1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85622"/>
                </a:solidFill>
                <a:latin typeface="Arial"/>
                <a:cs typeface="Arial"/>
              </a:rPr>
              <a:t>ИМЕЮЩИЕ</a:t>
            </a:r>
            <a:r>
              <a:rPr dirty="0" sz="1600" spc="-90" b="1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85622"/>
                </a:solidFill>
                <a:latin typeface="Arial"/>
                <a:cs typeface="Arial"/>
              </a:rPr>
              <a:t>ФАКТОРЫ</a:t>
            </a:r>
            <a:r>
              <a:rPr dirty="0" sz="1600" spc="-70" b="1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85622"/>
                </a:solidFill>
                <a:latin typeface="Arial"/>
                <a:cs typeface="Arial"/>
              </a:rPr>
              <a:t>РИСКА,</a:t>
            </a:r>
            <a:r>
              <a:rPr dirty="0" sz="1600" spc="-75" b="1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85622"/>
                </a:solidFill>
                <a:latin typeface="Arial"/>
                <a:cs typeface="Arial"/>
              </a:rPr>
              <a:t>ПОДЛЕЖАЩИЕ</a:t>
            </a:r>
            <a:r>
              <a:rPr dirty="0" sz="1600" spc="-65" b="1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85622"/>
                </a:solidFill>
                <a:latin typeface="Arial"/>
                <a:cs typeface="Arial"/>
              </a:rPr>
              <a:t>УГЛУБЛЕННОМУ</a:t>
            </a:r>
            <a:r>
              <a:rPr dirty="0" sz="1600" spc="-70" b="1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85622"/>
                </a:solidFill>
                <a:latin typeface="Arial"/>
                <a:cs typeface="Arial"/>
              </a:rPr>
              <a:t>ПРОФИЛАКТИЧЕСКОМУ </a:t>
            </a:r>
            <a:r>
              <a:rPr dirty="0" sz="1600" spc="-30" b="1">
                <a:solidFill>
                  <a:srgbClr val="385622"/>
                </a:solidFill>
                <a:latin typeface="Arial"/>
                <a:cs typeface="Arial"/>
              </a:rPr>
              <a:t>КОНСУЛЬТИРОВАНИЮ</a:t>
            </a:r>
            <a:r>
              <a:rPr dirty="0" sz="1600" spc="10" b="1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85622"/>
                </a:solidFill>
                <a:latin typeface="Arial"/>
                <a:cs typeface="Arial"/>
              </a:rPr>
              <a:t>В</a:t>
            </a:r>
            <a:r>
              <a:rPr dirty="0" sz="1600" spc="-35" b="1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85622"/>
                </a:solidFill>
                <a:latin typeface="Arial"/>
                <a:cs typeface="Arial"/>
              </a:rPr>
              <a:t>ЦЕНТРЕ</a:t>
            </a:r>
            <a:r>
              <a:rPr dirty="0" sz="1600" spc="-40" b="1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85622"/>
                </a:solidFill>
                <a:latin typeface="Arial"/>
                <a:cs typeface="Arial"/>
              </a:rPr>
              <a:t>ЗДОРОВЬЯ</a:t>
            </a:r>
            <a:r>
              <a:rPr dirty="0" sz="1600" spc="-15" b="1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85622"/>
                </a:solidFill>
                <a:latin typeface="Arial"/>
                <a:cs typeface="Arial"/>
              </a:rPr>
              <a:t>ДЛЯ</a:t>
            </a:r>
            <a:r>
              <a:rPr dirty="0" sz="1600" spc="-30" b="1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85622"/>
                </a:solidFill>
                <a:latin typeface="Arial"/>
                <a:cs typeface="Arial"/>
              </a:rPr>
              <a:t>ВЗРОСЛЫХ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2095500" y="1021080"/>
            <a:ext cx="7988934" cy="570230"/>
            <a:chOff x="2095500" y="1021080"/>
            <a:chExt cx="7988934" cy="570230"/>
          </a:xfrm>
        </p:grpSpPr>
        <p:sp>
          <p:nvSpPr>
            <p:cNvPr id="8" name="object 8" descr=""/>
            <p:cNvSpPr/>
            <p:nvPr/>
          </p:nvSpPr>
          <p:spPr>
            <a:xfrm>
              <a:off x="2095500" y="1057656"/>
              <a:ext cx="7988934" cy="401320"/>
            </a:xfrm>
            <a:custGeom>
              <a:avLst/>
              <a:gdLst/>
              <a:ahLst/>
              <a:cxnLst/>
              <a:rect l="l" t="t" r="r" b="b"/>
              <a:pathLst>
                <a:path w="7988934" h="401319">
                  <a:moveTo>
                    <a:pt x="7988808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7988808" y="400812"/>
                  </a:lnTo>
                  <a:lnTo>
                    <a:pt x="7988808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32988" y="1021080"/>
              <a:ext cx="5533644" cy="569976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95500" y="1057655"/>
            <a:ext cx="7988934" cy="401320"/>
          </a:xfrm>
          <a:prstGeom prst="rect"/>
          <a:ln w="9144">
            <a:solidFill>
              <a:srgbClr val="385622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dirty="0" spc="-10">
                <a:solidFill>
                  <a:srgbClr val="FFFFFF"/>
                </a:solidFill>
              </a:rPr>
              <a:t>Выявленные</a:t>
            </a:r>
            <a:r>
              <a:rPr dirty="0" spc="-7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в</a:t>
            </a:r>
            <a:r>
              <a:rPr dirty="0" spc="-40">
                <a:solidFill>
                  <a:srgbClr val="FFFFFF"/>
                </a:solidFill>
              </a:rPr>
              <a:t> </a:t>
            </a:r>
            <a:r>
              <a:rPr dirty="0" spc="-30">
                <a:solidFill>
                  <a:srgbClr val="FFFFFF"/>
                </a:solidFill>
              </a:rPr>
              <a:t>результате</a:t>
            </a:r>
            <a:r>
              <a:rPr dirty="0" spc="1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ПМО</a:t>
            </a:r>
            <a:r>
              <a:rPr dirty="0" spc="-4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и</a:t>
            </a:r>
            <a:r>
              <a:rPr dirty="0" spc="-50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ДОГВН</a:t>
            </a:r>
          </a:p>
        </p:txBody>
      </p:sp>
      <p:grpSp>
        <p:nvGrpSpPr>
          <p:cNvPr id="11" name="object 11" descr=""/>
          <p:cNvGrpSpPr/>
          <p:nvPr/>
        </p:nvGrpSpPr>
        <p:grpSpPr>
          <a:xfrm>
            <a:off x="220852" y="2665348"/>
            <a:ext cx="2658110" cy="553720"/>
            <a:chOff x="220852" y="2665348"/>
            <a:chExt cx="2658110" cy="553720"/>
          </a:xfrm>
        </p:grpSpPr>
        <p:sp>
          <p:nvSpPr>
            <p:cNvPr id="12" name="object 12" descr=""/>
            <p:cNvSpPr/>
            <p:nvPr/>
          </p:nvSpPr>
          <p:spPr>
            <a:xfrm>
              <a:off x="224027" y="2668523"/>
              <a:ext cx="2651760" cy="547370"/>
            </a:xfrm>
            <a:custGeom>
              <a:avLst/>
              <a:gdLst/>
              <a:ahLst/>
              <a:cxnLst/>
              <a:rect l="l" t="t" r="r" b="b"/>
              <a:pathLst>
                <a:path w="2651760" h="547369">
                  <a:moveTo>
                    <a:pt x="2560574" y="0"/>
                  </a:moveTo>
                  <a:lnTo>
                    <a:pt x="91186" y="0"/>
                  </a:lnTo>
                  <a:lnTo>
                    <a:pt x="55694" y="7157"/>
                  </a:lnTo>
                  <a:lnTo>
                    <a:pt x="26709" y="26685"/>
                  </a:lnTo>
                  <a:lnTo>
                    <a:pt x="7166" y="55667"/>
                  </a:lnTo>
                  <a:lnTo>
                    <a:pt x="0" y="91186"/>
                  </a:lnTo>
                  <a:lnTo>
                    <a:pt x="0" y="455929"/>
                  </a:lnTo>
                  <a:lnTo>
                    <a:pt x="7166" y="491448"/>
                  </a:lnTo>
                  <a:lnTo>
                    <a:pt x="26709" y="520430"/>
                  </a:lnTo>
                  <a:lnTo>
                    <a:pt x="55694" y="539958"/>
                  </a:lnTo>
                  <a:lnTo>
                    <a:pt x="91186" y="547115"/>
                  </a:lnTo>
                  <a:lnTo>
                    <a:pt x="2560574" y="547115"/>
                  </a:lnTo>
                  <a:lnTo>
                    <a:pt x="2596092" y="539958"/>
                  </a:lnTo>
                  <a:lnTo>
                    <a:pt x="2625074" y="520430"/>
                  </a:lnTo>
                  <a:lnTo>
                    <a:pt x="2644602" y="491448"/>
                  </a:lnTo>
                  <a:lnTo>
                    <a:pt x="2651760" y="455929"/>
                  </a:lnTo>
                  <a:lnTo>
                    <a:pt x="2651760" y="91186"/>
                  </a:lnTo>
                  <a:lnTo>
                    <a:pt x="2644602" y="55667"/>
                  </a:lnTo>
                  <a:lnTo>
                    <a:pt x="2625074" y="26685"/>
                  </a:lnTo>
                  <a:lnTo>
                    <a:pt x="2596092" y="7157"/>
                  </a:lnTo>
                  <a:lnTo>
                    <a:pt x="2560574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24027" y="2668523"/>
              <a:ext cx="2651760" cy="547370"/>
            </a:xfrm>
            <a:custGeom>
              <a:avLst/>
              <a:gdLst/>
              <a:ahLst/>
              <a:cxnLst/>
              <a:rect l="l" t="t" r="r" b="b"/>
              <a:pathLst>
                <a:path w="2651760" h="547369">
                  <a:moveTo>
                    <a:pt x="0" y="91186"/>
                  </a:moveTo>
                  <a:lnTo>
                    <a:pt x="7166" y="55667"/>
                  </a:lnTo>
                  <a:lnTo>
                    <a:pt x="26709" y="26685"/>
                  </a:lnTo>
                  <a:lnTo>
                    <a:pt x="55694" y="7157"/>
                  </a:lnTo>
                  <a:lnTo>
                    <a:pt x="91186" y="0"/>
                  </a:lnTo>
                  <a:lnTo>
                    <a:pt x="2560574" y="0"/>
                  </a:lnTo>
                  <a:lnTo>
                    <a:pt x="2596092" y="7157"/>
                  </a:lnTo>
                  <a:lnTo>
                    <a:pt x="2625074" y="26685"/>
                  </a:lnTo>
                  <a:lnTo>
                    <a:pt x="2644602" y="55667"/>
                  </a:lnTo>
                  <a:lnTo>
                    <a:pt x="2651760" y="91186"/>
                  </a:lnTo>
                  <a:lnTo>
                    <a:pt x="2651760" y="455929"/>
                  </a:lnTo>
                  <a:lnTo>
                    <a:pt x="2644602" y="491448"/>
                  </a:lnTo>
                  <a:lnTo>
                    <a:pt x="2625074" y="520430"/>
                  </a:lnTo>
                  <a:lnTo>
                    <a:pt x="2596092" y="539958"/>
                  </a:lnTo>
                  <a:lnTo>
                    <a:pt x="2560574" y="547115"/>
                  </a:lnTo>
                  <a:lnTo>
                    <a:pt x="91186" y="547115"/>
                  </a:lnTo>
                  <a:lnTo>
                    <a:pt x="55694" y="539958"/>
                  </a:lnTo>
                  <a:lnTo>
                    <a:pt x="26709" y="520430"/>
                  </a:lnTo>
                  <a:lnTo>
                    <a:pt x="7166" y="491448"/>
                  </a:lnTo>
                  <a:lnTo>
                    <a:pt x="0" y="455929"/>
                  </a:lnTo>
                  <a:lnTo>
                    <a:pt x="0" y="91186"/>
                  </a:lnTo>
                  <a:close/>
                </a:path>
              </a:pathLst>
            </a:custGeom>
            <a:ln w="6096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552704" y="2696717"/>
            <a:ext cx="1993900" cy="481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1920"/>
              </a:lnSpc>
              <a:spcBef>
                <a:spcPts val="95"/>
              </a:spcBef>
            </a:pPr>
            <a:r>
              <a:rPr dirty="0" sz="1600" b="1">
                <a:latin typeface="Arial"/>
                <a:cs typeface="Arial"/>
              </a:rPr>
              <a:t>ожирение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1-</a:t>
            </a:r>
            <a:r>
              <a:rPr dirty="0" sz="1600" b="1">
                <a:latin typeface="Arial"/>
                <a:cs typeface="Arial"/>
              </a:rPr>
              <a:t>2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ст.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680"/>
              </a:lnSpc>
            </a:pPr>
            <a:r>
              <a:rPr dirty="0" sz="1400" i="1">
                <a:latin typeface="Arial"/>
                <a:cs typeface="Arial"/>
              </a:rPr>
              <a:t>при</a:t>
            </a:r>
            <a:r>
              <a:rPr dirty="0" sz="1400" spc="-10" i="1">
                <a:latin typeface="Arial"/>
                <a:cs typeface="Arial"/>
              </a:rPr>
              <a:t> отсутствии</a:t>
            </a:r>
            <a:r>
              <a:rPr dirty="0" sz="1400" spc="-45" i="1">
                <a:latin typeface="Arial"/>
                <a:cs typeface="Arial"/>
              </a:rPr>
              <a:t> </a:t>
            </a:r>
            <a:r>
              <a:rPr dirty="0" sz="1400" spc="-20" i="1">
                <a:latin typeface="Arial"/>
                <a:cs typeface="Arial"/>
              </a:rPr>
              <a:t>ХНИЗ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3125597" y="2651632"/>
            <a:ext cx="2960370" cy="553720"/>
            <a:chOff x="3125597" y="2651632"/>
            <a:chExt cx="2960370" cy="553720"/>
          </a:xfrm>
        </p:grpSpPr>
        <p:sp>
          <p:nvSpPr>
            <p:cNvPr id="16" name="object 16" descr=""/>
            <p:cNvSpPr/>
            <p:nvPr/>
          </p:nvSpPr>
          <p:spPr>
            <a:xfrm>
              <a:off x="3128772" y="2654807"/>
              <a:ext cx="2954020" cy="547370"/>
            </a:xfrm>
            <a:custGeom>
              <a:avLst/>
              <a:gdLst/>
              <a:ahLst/>
              <a:cxnLst/>
              <a:rect l="l" t="t" r="r" b="b"/>
              <a:pathLst>
                <a:path w="2954020" h="547369">
                  <a:moveTo>
                    <a:pt x="2862326" y="0"/>
                  </a:moveTo>
                  <a:lnTo>
                    <a:pt x="91185" y="0"/>
                  </a:lnTo>
                  <a:lnTo>
                    <a:pt x="55667" y="7157"/>
                  </a:lnTo>
                  <a:lnTo>
                    <a:pt x="26685" y="26685"/>
                  </a:lnTo>
                  <a:lnTo>
                    <a:pt x="7157" y="55667"/>
                  </a:lnTo>
                  <a:lnTo>
                    <a:pt x="0" y="91186"/>
                  </a:lnTo>
                  <a:lnTo>
                    <a:pt x="0" y="455929"/>
                  </a:lnTo>
                  <a:lnTo>
                    <a:pt x="7157" y="491448"/>
                  </a:lnTo>
                  <a:lnTo>
                    <a:pt x="26685" y="520430"/>
                  </a:lnTo>
                  <a:lnTo>
                    <a:pt x="55667" y="539958"/>
                  </a:lnTo>
                  <a:lnTo>
                    <a:pt x="91185" y="547115"/>
                  </a:lnTo>
                  <a:lnTo>
                    <a:pt x="2862326" y="547115"/>
                  </a:lnTo>
                  <a:lnTo>
                    <a:pt x="2897844" y="539958"/>
                  </a:lnTo>
                  <a:lnTo>
                    <a:pt x="2926826" y="520430"/>
                  </a:lnTo>
                  <a:lnTo>
                    <a:pt x="2946354" y="491448"/>
                  </a:lnTo>
                  <a:lnTo>
                    <a:pt x="2953512" y="455929"/>
                  </a:lnTo>
                  <a:lnTo>
                    <a:pt x="2953512" y="91186"/>
                  </a:lnTo>
                  <a:lnTo>
                    <a:pt x="2946354" y="55667"/>
                  </a:lnTo>
                  <a:lnTo>
                    <a:pt x="2926826" y="26685"/>
                  </a:lnTo>
                  <a:lnTo>
                    <a:pt x="2897844" y="7157"/>
                  </a:lnTo>
                  <a:lnTo>
                    <a:pt x="2862326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128772" y="2654807"/>
              <a:ext cx="2954020" cy="547370"/>
            </a:xfrm>
            <a:custGeom>
              <a:avLst/>
              <a:gdLst/>
              <a:ahLst/>
              <a:cxnLst/>
              <a:rect l="l" t="t" r="r" b="b"/>
              <a:pathLst>
                <a:path w="2954020" h="547369">
                  <a:moveTo>
                    <a:pt x="0" y="91186"/>
                  </a:moveTo>
                  <a:lnTo>
                    <a:pt x="7157" y="55667"/>
                  </a:lnTo>
                  <a:lnTo>
                    <a:pt x="26685" y="26685"/>
                  </a:lnTo>
                  <a:lnTo>
                    <a:pt x="55667" y="7157"/>
                  </a:lnTo>
                  <a:lnTo>
                    <a:pt x="91185" y="0"/>
                  </a:lnTo>
                  <a:lnTo>
                    <a:pt x="2862326" y="0"/>
                  </a:lnTo>
                  <a:lnTo>
                    <a:pt x="2897844" y="7157"/>
                  </a:lnTo>
                  <a:lnTo>
                    <a:pt x="2926826" y="26685"/>
                  </a:lnTo>
                  <a:lnTo>
                    <a:pt x="2946354" y="55667"/>
                  </a:lnTo>
                  <a:lnTo>
                    <a:pt x="2953512" y="91186"/>
                  </a:lnTo>
                  <a:lnTo>
                    <a:pt x="2953512" y="455929"/>
                  </a:lnTo>
                  <a:lnTo>
                    <a:pt x="2946354" y="491448"/>
                  </a:lnTo>
                  <a:lnTo>
                    <a:pt x="2926826" y="520430"/>
                  </a:lnTo>
                  <a:lnTo>
                    <a:pt x="2897844" y="539958"/>
                  </a:lnTo>
                  <a:lnTo>
                    <a:pt x="2862326" y="547115"/>
                  </a:lnTo>
                  <a:lnTo>
                    <a:pt x="91185" y="547115"/>
                  </a:lnTo>
                  <a:lnTo>
                    <a:pt x="55667" y="539958"/>
                  </a:lnTo>
                  <a:lnTo>
                    <a:pt x="26685" y="520430"/>
                  </a:lnTo>
                  <a:lnTo>
                    <a:pt x="7157" y="491448"/>
                  </a:lnTo>
                  <a:lnTo>
                    <a:pt x="0" y="455929"/>
                  </a:lnTo>
                  <a:lnTo>
                    <a:pt x="0" y="91186"/>
                  </a:lnTo>
                  <a:close/>
                </a:path>
              </a:pathLst>
            </a:custGeom>
            <a:ln w="6096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3405378" y="2683001"/>
            <a:ext cx="2399030" cy="481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1920"/>
              </a:lnSpc>
              <a:spcBef>
                <a:spcPts val="95"/>
              </a:spcBef>
            </a:pPr>
            <a:r>
              <a:rPr dirty="0" sz="1600" spc="-10" b="1">
                <a:latin typeface="Arial"/>
                <a:cs typeface="Arial"/>
              </a:rPr>
              <a:t>избыточная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масса</a:t>
            </a:r>
            <a:r>
              <a:rPr dirty="0" sz="1600" spc="-60" b="1">
                <a:latin typeface="Arial"/>
                <a:cs typeface="Arial"/>
              </a:rPr>
              <a:t> </a:t>
            </a:r>
            <a:r>
              <a:rPr dirty="0" sz="1600" spc="-20" b="1">
                <a:latin typeface="Arial"/>
                <a:cs typeface="Arial"/>
              </a:rPr>
              <a:t>тела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680"/>
              </a:lnSpc>
            </a:pPr>
            <a:r>
              <a:rPr dirty="0" sz="1400" i="1">
                <a:latin typeface="Arial"/>
                <a:cs typeface="Arial"/>
              </a:rPr>
              <a:t>при</a:t>
            </a:r>
            <a:r>
              <a:rPr dirty="0" sz="1400" spc="-10" i="1">
                <a:latin typeface="Arial"/>
                <a:cs typeface="Arial"/>
              </a:rPr>
              <a:t> отсутствии</a:t>
            </a:r>
            <a:r>
              <a:rPr dirty="0" sz="1400" spc="-45" i="1">
                <a:latin typeface="Arial"/>
                <a:cs typeface="Arial"/>
              </a:rPr>
              <a:t> </a:t>
            </a:r>
            <a:r>
              <a:rPr dirty="0" sz="1400" spc="-20" i="1">
                <a:latin typeface="Arial"/>
                <a:cs typeface="Arial"/>
              </a:rPr>
              <a:t>ХНИЗ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2688335" y="4591811"/>
            <a:ext cx="7291070" cy="749935"/>
            <a:chOff x="2688335" y="4591811"/>
            <a:chExt cx="7291070" cy="749935"/>
          </a:xfrm>
        </p:grpSpPr>
        <p:sp>
          <p:nvSpPr>
            <p:cNvPr id="20" name="object 20" descr=""/>
            <p:cNvSpPr/>
            <p:nvPr/>
          </p:nvSpPr>
          <p:spPr>
            <a:xfrm>
              <a:off x="2691383" y="4594859"/>
              <a:ext cx="7284720" cy="744220"/>
            </a:xfrm>
            <a:custGeom>
              <a:avLst/>
              <a:gdLst/>
              <a:ahLst/>
              <a:cxnLst/>
              <a:rect l="l" t="t" r="r" b="b"/>
              <a:pathLst>
                <a:path w="7284720" h="744220">
                  <a:moveTo>
                    <a:pt x="7160768" y="0"/>
                  </a:moveTo>
                  <a:lnTo>
                    <a:pt x="123952" y="0"/>
                  </a:lnTo>
                  <a:lnTo>
                    <a:pt x="75705" y="9741"/>
                  </a:lnTo>
                  <a:lnTo>
                    <a:pt x="36306" y="36306"/>
                  </a:lnTo>
                  <a:lnTo>
                    <a:pt x="9741" y="75705"/>
                  </a:lnTo>
                  <a:lnTo>
                    <a:pt x="0" y="123951"/>
                  </a:lnTo>
                  <a:lnTo>
                    <a:pt x="0" y="619759"/>
                  </a:lnTo>
                  <a:lnTo>
                    <a:pt x="9741" y="668006"/>
                  </a:lnTo>
                  <a:lnTo>
                    <a:pt x="36306" y="707405"/>
                  </a:lnTo>
                  <a:lnTo>
                    <a:pt x="75705" y="733970"/>
                  </a:lnTo>
                  <a:lnTo>
                    <a:pt x="123952" y="743711"/>
                  </a:lnTo>
                  <a:lnTo>
                    <a:pt x="7160768" y="743711"/>
                  </a:lnTo>
                  <a:lnTo>
                    <a:pt x="7209014" y="733970"/>
                  </a:lnTo>
                  <a:lnTo>
                    <a:pt x="7248413" y="707405"/>
                  </a:lnTo>
                  <a:lnTo>
                    <a:pt x="7274978" y="668006"/>
                  </a:lnTo>
                  <a:lnTo>
                    <a:pt x="7284720" y="619759"/>
                  </a:lnTo>
                  <a:lnTo>
                    <a:pt x="7284720" y="123951"/>
                  </a:lnTo>
                  <a:lnTo>
                    <a:pt x="7274978" y="75705"/>
                  </a:lnTo>
                  <a:lnTo>
                    <a:pt x="7248413" y="36306"/>
                  </a:lnTo>
                  <a:lnTo>
                    <a:pt x="7209014" y="9741"/>
                  </a:lnTo>
                  <a:lnTo>
                    <a:pt x="7160768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691383" y="4594859"/>
              <a:ext cx="7284720" cy="744220"/>
            </a:xfrm>
            <a:custGeom>
              <a:avLst/>
              <a:gdLst/>
              <a:ahLst/>
              <a:cxnLst/>
              <a:rect l="l" t="t" r="r" b="b"/>
              <a:pathLst>
                <a:path w="7284720" h="744220">
                  <a:moveTo>
                    <a:pt x="0" y="123951"/>
                  </a:moveTo>
                  <a:lnTo>
                    <a:pt x="9741" y="75705"/>
                  </a:lnTo>
                  <a:lnTo>
                    <a:pt x="36306" y="36306"/>
                  </a:lnTo>
                  <a:lnTo>
                    <a:pt x="75705" y="9741"/>
                  </a:lnTo>
                  <a:lnTo>
                    <a:pt x="123952" y="0"/>
                  </a:lnTo>
                  <a:lnTo>
                    <a:pt x="7160768" y="0"/>
                  </a:lnTo>
                  <a:lnTo>
                    <a:pt x="7209014" y="9741"/>
                  </a:lnTo>
                  <a:lnTo>
                    <a:pt x="7248413" y="36306"/>
                  </a:lnTo>
                  <a:lnTo>
                    <a:pt x="7274978" y="75705"/>
                  </a:lnTo>
                  <a:lnTo>
                    <a:pt x="7284720" y="123951"/>
                  </a:lnTo>
                  <a:lnTo>
                    <a:pt x="7284720" y="619759"/>
                  </a:lnTo>
                  <a:lnTo>
                    <a:pt x="7274978" y="668006"/>
                  </a:lnTo>
                  <a:lnTo>
                    <a:pt x="7248413" y="707405"/>
                  </a:lnTo>
                  <a:lnTo>
                    <a:pt x="7209014" y="733970"/>
                  </a:lnTo>
                  <a:lnTo>
                    <a:pt x="7160768" y="743711"/>
                  </a:lnTo>
                  <a:lnTo>
                    <a:pt x="123952" y="743711"/>
                  </a:lnTo>
                  <a:lnTo>
                    <a:pt x="75705" y="733970"/>
                  </a:lnTo>
                  <a:lnTo>
                    <a:pt x="36306" y="707405"/>
                  </a:lnTo>
                  <a:lnTo>
                    <a:pt x="9741" y="668006"/>
                  </a:lnTo>
                  <a:lnTo>
                    <a:pt x="0" y="619759"/>
                  </a:lnTo>
                  <a:lnTo>
                    <a:pt x="0" y="123951"/>
                  </a:lnTo>
                  <a:close/>
                </a:path>
              </a:pathLst>
            </a:custGeom>
            <a:ln w="6096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3347084" y="4721478"/>
            <a:ext cx="5970270" cy="481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1920"/>
              </a:lnSpc>
              <a:spcBef>
                <a:spcPts val="95"/>
              </a:spcBef>
            </a:pPr>
            <a:r>
              <a:rPr dirty="0" sz="1600" b="1">
                <a:latin typeface="Arial"/>
                <a:cs typeface="Arial"/>
              </a:rPr>
              <a:t>низкая</a:t>
            </a:r>
            <a:r>
              <a:rPr dirty="0" sz="1600" spc="-5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физическая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активность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+</a:t>
            </a:r>
            <a:r>
              <a:rPr dirty="0" sz="1600" spc="-7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нерациональное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питание</a:t>
            </a:r>
            <a:endParaRPr sz="1600">
              <a:latin typeface="Arial"/>
              <a:cs typeface="Arial"/>
            </a:endParaRPr>
          </a:p>
          <a:p>
            <a:pPr algn="ctr" marL="1270">
              <a:lnSpc>
                <a:spcPts val="1680"/>
              </a:lnSpc>
            </a:pPr>
            <a:r>
              <a:rPr dirty="0" sz="1400" i="1">
                <a:latin typeface="Arial"/>
                <a:cs typeface="Arial"/>
              </a:rPr>
              <a:t>при</a:t>
            </a:r>
            <a:r>
              <a:rPr dirty="0" sz="1400" spc="-15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отсутствия</a:t>
            </a:r>
            <a:r>
              <a:rPr dirty="0" sz="1400" spc="-50" i="1">
                <a:latin typeface="Arial"/>
                <a:cs typeface="Arial"/>
              </a:rPr>
              <a:t> </a:t>
            </a:r>
            <a:r>
              <a:rPr dirty="0" sz="1400" spc="-20" i="1">
                <a:latin typeface="Arial"/>
                <a:cs typeface="Arial"/>
              </a:rPr>
              <a:t>ХНИЗ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9235313" y="2619629"/>
            <a:ext cx="2565400" cy="866140"/>
            <a:chOff x="9235313" y="2619629"/>
            <a:chExt cx="2565400" cy="866140"/>
          </a:xfrm>
        </p:grpSpPr>
        <p:sp>
          <p:nvSpPr>
            <p:cNvPr id="24" name="object 24" descr=""/>
            <p:cNvSpPr/>
            <p:nvPr/>
          </p:nvSpPr>
          <p:spPr>
            <a:xfrm>
              <a:off x="9238488" y="2622804"/>
              <a:ext cx="2559050" cy="859790"/>
            </a:xfrm>
            <a:custGeom>
              <a:avLst/>
              <a:gdLst/>
              <a:ahLst/>
              <a:cxnLst/>
              <a:rect l="l" t="t" r="r" b="b"/>
              <a:pathLst>
                <a:path w="2559050" h="859789">
                  <a:moveTo>
                    <a:pt x="2415539" y="0"/>
                  </a:moveTo>
                  <a:lnTo>
                    <a:pt x="143255" y="0"/>
                  </a:lnTo>
                  <a:lnTo>
                    <a:pt x="97974" y="7303"/>
                  </a:lnTo>
                  <a:lnTo>
                    <a:pt x="58649" y="27639"/>
                  </a:lnTo>
                  <a:lnTo>
                    <a:pt x="27639" y="58649"/>
                  </a:lnTo>
                  <a:lnTo>
                    <a:pt x="7303" y="97974"/>
                  </a:lnTo>
                  <a:lnTo>
                    <a:pt x="0" y="143256"/>
                  </a:lnTo>
                  <a:lnTo>
                    <a:pt x="0" y="716280"/>
                  </a:lnTo>
                  <a:lnTo>
                    <a:pt x="7303" y="761561"/>
                  </a:lnTo>
                  <a:lnTo>
                    <a:pt x="27639" y="800886"/>
                  </a:lnTo>
                  <a:lnTo>
                    <a:pt x="58649" y="831896"/>
                  </a:lnTo>
                  <a:lnTo>
                    <a:pt x="97974" y="852232"/>
                  </a:lnTo>
                  <a:lnTo>
                    <a:pt x="143255" y="859536"/>
                  </a:lnTo>
                  <a:lnTo>
                    <a:pt x="2415539" y="859536"/>
                  </a:lnTo>
                  <a:lnTo>
                    <a:pt x="2460821" y="852232"/>
                  </a:lnTo>
                  <a:lnTo>
                    <a:pt x="2500146" y="831896"/>
                  </a:lnTo>
                  <a:lnTo>
                    <a:pt x="2531156" y="800886"/>
                  </a:lnTo>
                  <a:lnTo>
                    <a:pt x="2551492" y="761561"/>
                  </a:lnTo>
                  <a:lnTo>
                    <a:pt x="2558795" y="716280"/>
                  </a:lnTo>
                  <a:lnTo>
                    <a:pt x="2558795" y="143256"/>
                  </a:lnTo>
                  <a:lnTo>
                    <a:pt x="2551492" y="97974"/>
                  </a:lnTo>
                  <a:lnTo>
                    <a:pt x="2531156" y="58649"/>
                  </a:lnTo>
                  <a:lnTo>
                    <a:pt x="2500146" y="27639"/>
                  </a:lnTo>
                  <a:lnTo>
                    <a:pt x="2460821" y="7303"/>
                  </a:lnTo>
                  <a:lnTo>
                    <a:pt x="2415539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9238488" y="2622804"/>
              <a:ext cx="2559050" cy="859790"/>
            </a:xfrm>
            <a:custGeom>
              <a:avLst/>
              <a:gdLst/>
              <a:ahLst/>
              <a:cxnLst/>
              <a:rect l="l" t="t" r="r" b="b"/>
              <a:pathLst>
                <a:path w="2559050" h="859789">
                  <a:moveTo>
                    <a:pt x="0" y="143256"/>
                  </a:moveTo>
                  <a:lnTo>
                    <a:pt x="7303" y="97974"/>
                  </a:lnTo>
                  <a:lnTo>
                    <a:pt x="27639" y="58649"/>
                  </a:lnTo>
                  <a:lnTo>
                    <a:pt x="58649" y="27639"/>
                  </a:lnTo>
                  <a:lnTo>
                    <a:pt x="97974" y="7303"/>
                  </a:lnTo>
                  <a:lnTo>
                    <a:pt x="143255" y="0"/>
                  </a:lnTo>
                  <a:lnTo>
                    <a:pt x="2415539" y="0"/>
                  </a:lnTo>
                  <a:lnTo>
                    <a:pt x="2460821" y="7303"/>
                  </a:lnTo>
                  <a:lnTo>
                    <a:pt x="2500146" y="27639"/>
                  </a:lnTo>
                  <a:lnTo>
                    <a:pt x="2531156" y="58649"/>
                  </a:lnTo>
                  <a:lnTo>
                    <a:pt x="2551492" y="97974"/>
                  </a:lnTo>
                  <a:lnTo>
                    <a:pt x="2558795" y="143256"/>
                  </a:lnTo>
                  <a:lnTo>
                    <a:pt x="2558795" y="716280"/>
                  </a:lnTo>
                  <a:lnTo>
                    <a:pt x="2551492" y="761561"/>
                  </a:lnTo>
                  <a:lnTo>
                    <a:pt x="2531156" y="800886"/>
                  </a:lnTo>
                  <a:lnTo>
                    <a:pt x="2500146" y="831896"/>
                  </a:lnTo>
                  <a:lnTo>
                    <a:pt x="2460821" y="852232"/>
                  </a:lnTo>
                  <a:lnTo>
                    <a:pt x="2415539" y="859536"/>
                  </a:lnTo>
                  <a:lnTo>
                    <a:pt x="143255" y="859536"/>
                  </a:lnTo>
                  <a:lnTo>
                    <a:pt x="97974" y="852232"/>
                  </a:lnTo>
                  <a:lnTo>
                    <a:pt x="58649" y="831896"/>
                  </a:lnTo>
                  <a:lnTo>
                    <a:pt x="27639" y="800886"/>
                  </a:lnTo>
                  <a:lnTo>
                    <a:pt x="7303" y="761561"/>
                  </a:lnTo>
                  <a:lnTo>
                    <a:pt x="0" y="716280"/>
                  </a:lnTo>
                  <a:lnTo>
                    <a:pt x="0" y="143256"/>
                  </a:lnTo>
                  <a:close/>
                </a:path>
              </a:pathLst>
            </a:custGeom>
            <a:ln w="6096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9371456" y="2685668"/>
            <a:ext cx="2292350" cy="7258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Arial"/>
                <a:cs typeface="Arial"/>
              </a:rPr>
              <a:t>риск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пагубного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920"/>
              </a:lnSpc>
            </a:pPr>
            <a:r>
              <a:rPr dirty="0" sz="1600" spc="-10" b="1">
                <a:latin typeface="Arial"/>
                <a:cs typeface="Arial"/>
              </a:rPr>
              <a:t>потребления</a:t>
            </a:r>
            <a:r>
              <a:rPr dirty="0" sz="1600" spc="-8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алкоголя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680"/>
              </a:lnSpc>
            </a:pPr>
            <a:r>
              <a:rPr dirty="0" sz="1400" i="1">
                <a:latin typeface="Arial"/>
                <a:cs typeface="Arial"/>
              </a:rPr>
              <a:t>при</a:t>
            </a:r>
            <a:r>
              <a:rPr dirty="0" sz="1400" spc="-15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отсутствия</a:t>
            </a:r>
            <a:r>
              <a:rPr dirty="0" sz="1400" spc="-50" i="1">
                <a:latin typeface="Arial"/>
                <a:cs typeface="Arial"/>
              </a:rPr>
              <a:t> </a:t>
            </a:r>
            <a:r>
              <a:rPr dirty="0" sz="1400" spc="-20" i="1">
                <a:latin typeface="Arial"/>
                <a:cs typeface="Arial"/>
              </a:rPr>
              <a:t>ХНИЗ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922019" y="5772911"/>
            <a:ext cx="10890885" cy="875030"/>
            <a:chOff x="922019" y="5772911"/>
            <a:chExt cx="10890885" cy="875030"/>
          </a:xfrm>
        </p:grpSpPr>
        <p:sp>
          <p:nvSpPr>
            <p:cNvPr id="28" name="object 28" descr=""/>
            <p:cNvSpPr/>
            <p:nvPr/>
          </p:nvSpPr>
          <p:spPr>
            <a:xfrm>
              <a:off x="922019" y="5811011"/>
              <a:ext cx="10890885" cy="707390"/>
            </a:xfrm>
            <a:custGeom>
              <a:avLst/>
              <a:gdLst/>
              <a:ahLst/>
              <a:cxnLst/>
              <a:rect l="l" t="t" r="r" b="b"/>
              <a:pathLst>
                <a:path w="10890885" h="707390">
                  <a:moveTo>
                    <a:pt x="10890504" y="0"/>
                  </a:moveTo>
                  <a:lnTo>
                    <a:pt x="0" y="0"/>
                  </a:lnTo>
                  <a:lnTo>
                    <a:pt x="0" y="707135"/>
                  </a:lnTo>
                  <a:lnTo>
                    <a:pt x="10890504" y="707135"/>
                  </a:lnTo>
                  <a:lnTo>
                    <a:pt x="10890504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77284" y="5772911"/>
              <a:ext cx="4401312" cy="569976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3199" y="6077711"/>
              <a:ext cx="1278636" cy="569976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80459" y="6077711"/>
              <a:ext cx="426720" cy="569976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65803" y="6077711"/>
              <a:ext cx="6248400" cy="569976"/>
            </a:xfrm>
            <a:prstGeom prst="rect">
              <a:avLst/>
            </a:prstGeom>
          </p:spPr>
        </p:pic>
      </p:grpSp>
      <p:sp>
        <p:nvSpPr>
          <p:cNvPr id="33" name="object 33" descr=""/>
          <p:cNvSpPr txBox="1"/>
          <p:nvPr/>
        </p:nvSpPr>
        <p:spPr>
          <a:xfrm>
            <a:off x="922019" y="5811011"/>
            <a:ext cx="10890885" cy="707390"/>
          </a:xfrm>
          <a:prstGeom prst="rect">
            <a:avLst/>
          </a:prstGeom>
          <a:ln w="9144">
            <a:solidFill>
              <a:srgbClr val="385622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Направление</a:t>
            </a:r>
            <a:r>
              <a:rPr dirty="0" sz="20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пациентов</a:t>
            </a:r>
            <a:r>
              <a:rPr dirty="0" sz="20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dirty="0" sz="20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ХНИЗ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врачом-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терапевтом</a:t>
            </a:r>
            <a:r>
              <a:rPr dirty="0" sz="20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при</a:t>
            </a:r>
            <a:r>
              <a:rPr dirty="0" sz="20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отсутствии противопоказаний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4586985" y="1650872"/>
            <a:ext cx="31489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85622"/>
                </a:solidFill>
                <a:latin typeface="Arial"/>
                <a:cs typeface="Arial"/>
              </a:rPr>
              <a:t>I.</a:t>
            </a:r>
            <a:r>
              <a:rPr dirty="0" sz="1800" spc="-45" b="1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85622"/>
                </a:solidFill>
                <a:latin typeface="Arial"/>
                <a:cs typeface="Arial"/>
              </a:rPr>
              <a:t>Наличие</a:t>
            </a:r>
            <a:r>
              <a:rPr dirty="0" sz="1800" spc="-30" b="1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85622"/>
                </a:solidFill>
                <a:latin typeface="Arial"/>
                <a:cs typeface="Arial"/>
              </a:rPr>
              <a:t>одного</a:t>
            </a:r>
            <a:r>
              <a:rPr dirty="0" sz="1800" spc="-40" b="1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85622"/>
                </a:solidFill>
                <a:latin typeface="Arial"/>
                <a:cs typeface="Arial"/>
              </a:rPr>
              <a:t>ФР</a:t>
            </a:r>
            <a:r>
              <a:rPr dirty="0" sz="1800" spc="-40" b="1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85622"/>
                </a:solidFill>
                <a:latin typeface="Arial"/>
                <a:cs typeface="Arial"/>
              </a:rPr>
              <a:t>ХНИЗ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4354195" y="3789426"/>
            <a:ext cx="44729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22575" algn="l"/>
              </a:tabLst>
            </a:pPr>
            <a:r>
              <a:rPr dirty="0" sz="1800" b="1">
                <a:solidFill>
                  <a:srgbClr val="385622"/>
                </a:solidFill>
                <a:latin typeface="Arial"/>
                <a:cs typeface="Arial"/>
              </a:rPr>
              <a:t>II.</a:t>
            </a:r>
            <a:r>
              <a:rPr dirty="0" sz="1800" spc="-40" b="1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85622"/>
                </a:solidFill>
                <a:latin typeface="Arial"/>
                <a:cs typeface="Arial"/>
              </a:rPr>
              <a:t>Наличие</a:t>
            </a:r>
            <a:r>
              <a:rPr dirty="0" sz="1800" spc="-15" b="1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85622"/>
                </a:solidFill>
                <a:latin typeface="Arial"/>
                <a:cs typeface="Arial"/>
              </a:rPr>
              <a:t>комбинации</a:t>
            </a:r>
            <a:r>
              <a:rPr dirty="0" sz="1800" b="1">
                <a:solidFill>
                  <a:srgbClr val="385622"/>
                </a:solidFill>
                <a:latin typeface="Arial"/>
                <a:cs typeface="Arial"/>
              </a:rPr>
              <a:t>	двух</a:t>
            </a:r>
            <a:r>
              <a:rPr dirty="0" sz="1800" spc="-35" b="1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85622"/>
                </a:solidFill>
                <a:latin typeface="Arial"/>
                <a:cs typeface="Arial"/>
              </a:rPr>
              <a:t>ФР</a:t>
            </a:r>
            <a:r>
              <a:rPr dirty="0" sz="1800" spc="-40" b="1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85622"/>
                </a:solidFill>
                <a:latin typeface="Arial"/>
                <a:cs typeface="Arial"/>
              </a:rPr>
              <a:t>ХНИЗ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 descr=""/>
          <p:cNvSpPr/>
          <p:nvPr/>
        </p:nvSpPr>
        <p:spPr>
          <a:xfrm>
            <a:off x="1549019" y="1914651"/>
            <a:ext cx="3657600" cy="741680"/>
          </a:xfrm>
          <a:custGeom>
            <a:avLst/>
            <a:gdLst/>
            <a:ahLst/>
            <a:cxnLst/>
            <a:rect l="l" t="t" r="r" b="b"/>
            <a:pathLst>
              <a:path w="3657600" h="741680">
                <a:moveTo>
                  <a:pt x="2590546" y="27940"/>
                </a:moveTo>
                <a:lnTo>
                  <a:pt x="2583053" y="0"/>
                </a:lnTo>
                <a:lnTo>
                  <a:pt x="75895" y="670648"/>
                </a:lnTo>
                <a:lnTo>
                  <a:pt x="114554" y="631698"/>
                </a:lnTo>
                <a:lnTo>
                  <a:pt x="114554" y="622427"/>
                </a:lnTo>
                <a:lnTo>
                  <a:pt x="103124" y="611251"/>
                </a:lnTo>
                <a:lnTo>
                  <a:pt x="93980" y="611251"/>
                </a:lnTo>
                <a:lnTo>
                  <a:pt x="88392" y="616966"/>
                </a:lnTo>
                <a:lnTo>
                  <a:pt x="0" y="705993"/>
                </a:lnTo>
                <a:lnTo>
                  <a:pt x="128778" y="741172"/>
                </a:lnTo>
                <a:lnTo>
                  <a:pt x="136652" y="736600"/>
                </a:lnTo>
                <a:lnTo>
                  <a:pt x="138811" y="728853"/>
                </a:lnTo>
                <a:lnTo>
                  <a:pt x="140843" y="721106"/>
                </a:lnTo>
                <a:lnTo>
                  <a:pt x="136398" y="713232"/>
                </a:lnTo>
                <a:lnTo>
                  <a:pt x="133654" y="712470"/>
                </a:lnTo>
                <a:lnTo>
                  <a:pt x="83197" y="698639"/>
                </a:lnTo>
                <a:lnTo>
                  <a:pt x="2590546" y="27940"/>
                </a:lnTo>
                <a:close/>
              </a:path>
              <a:path w="3657600" h="741680">
                <a:moveTo>
                  <a:pt x="3657600" y="150876"/>
                </a:moveTo>
                <a:lnTo>
                  <a:pt x="3634613" y="133096"/>
                </a:lnTo>
                <a:lnTo>
                  <a:pt x="3260775" y="615848"/>
                </a:lnTo>
                <a:lnTo>
                  <a:pt x="3266948" y="569341"/>
                </a:lnTo>
                <a:lnTo>
                  <a:pt x="3267964" y="561340"/>
                </a:lnTo>
                <a:lnTo>
                  <a:pt x="3262376" y="554101"/>
                </a:lnTo>
                <a:lnTo>
                  <a:pt x="3246501" y="552069"/>
                </a:lnTo>
                <a:lnTo>
                  <a:pt x="3239262" y="557657"/>
                </a:lnTo>
                <a:lnTo>
                  <a:pt x="3238246" y="565531"/>
                </a:lnTo>
                <a:lnTo>
                  <a:pt x="3221863" y="689864"/>
                </a:lnTo>
                <a:lnTo>
                  <a:pt x="3256089" y="676021"/>
                </a:lnTo>
                <a:lnTo>
                  <a:pt x="3338068" y="642874"/>
                </a:lnTo>
                <a:lnTo>
                  <a:pt x="3345561" y="639953"/>
                </a:lnTo>
                <a:lnTo>
                  <a:pt x="3349117" y="631444"/>
                </a:lnTo>
                <a:lnTo>
                  <a:pt x="3346069" y="624078"/>
                </a:lnTo>
                <a:lnTo>
                  <a:pt x="3343148" y="616585"/>
                </a:lnTo>
                <a:lnTo>
                  <a:pt x="3334639" y="613029"/>
                </a:lnTo>
                <a:lnTo>
                  <a:pt x="3327273" y="616077"/>
                </a:lnTo>
                <a:lnTo>
                  <a:pt x="3283610" y="633691"/>
                </a:lnTo>
                <a:lnTo>
                  <a:pt x="3657600" y="150876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7223506" y="2066163"/>
            <a:ext cx="537845" cy="529590"/>
          </a:xfrm>
          <a:custGeom>
            <a:avLst/>
            <a:gdLst/>
            <a:ahLst/>
            <a:cxnLst/>
            <a:rect l="l" t="t" r="r" b="b"/>
            <a:pathLst>
              <a:path w="537845" h="529589">
                <a:moveTo>
                  <a:pt x="415290" y="468375"/>
                </a:moveTo>
                <a:lnTo>
                  <a:pt x="407416" y="472948"/>
                </a:lnTo>
                <a:lnTo>
                  <a:pt x="405511" y="480695"/>
                </a:lnTo>
                <a:lnTo>
                  <a:pt x="403478" y="488569"/>
                </a:lnTo>
                <a:lnTo>
                  <a:pt x="408177" y="496442"/>
                </a:lnTo>
                <a:lnTo>
                  <a:pt x="537464" y="529336"/>
                </a:lnTo>
                <a:lnTo>
                  <a:pt x="534771" y="519429"/>
                </a:lnTo>
                <a:lnTo>
                  <a:pt x="506729" y="519429"/>
                </a:lnTo>
                <a:lnTo>
                  <a:pt x="468622" y="481914"/>
                </a:lnTo>
                <a:lnTo>
                  <a:pt x="415290" y="468375"/>
                </a:lnTo>
                <a:close/>
              </a:path>
              <a:path w="537845" h="529589">
                <a:moveTo>
                  <a:pt x="468622" y="481914"/>
                </a:moveTo>
                <a:lnTo>
                  <a:pt x="506729" y="519429"/>
                </a:lnTo>
                <a:lnTo>
                  <a:pt x="513127" y="512952"/>
                </a:lnTo>
                <a:lnTo>
                  <a:pt x="502920" y="512952"/>
                </a:lnTo>
                <a:lnTo>
                  <a:pt x="496433" y="489012"/>
                </a:lnTo>
                <a:lnTo>
                  <a:pt x="468622" y="481914"/>
                </a:lnTo>
                <a:close/>
              </a:path>
              <a:path w="537845" h="529589">
                <a:moveTo>
                  <a:pt x="494538" y="395986"/>
                </a:moveTo>
                <a:lnTo>
                  <a:pt x="486791" y="398145"/>
                </a:lnTo>
                <a:lnTo>
                  <a:pt x="479044" y="400176"/>
                </a:lnTo>
                <a:lnTo>
                  <a:pt x="474507" y="408304"/>
                </a:lnTo>
                <a:lnTo>
                  <a:pt x="476630" y="415925"/>
                </a:lnTo>
                <a:lnTo>
                  <a:pt x="488933" y="461331"/>
                </a:lnTo>
                <a:lnTo>
                  <a:pt x="527050" y="498856"/>
                </a:lnTo>
                <a:lnTo>
                  <a:pt x="506729" y="519429"/>
                </a:lnTo>
                <a:lnTo>
                  <a:pt x="534771" y="519429"/>
                </a:lnTo>
                <a:lnTo>
                  <a:pt x="504571" y="408304"/>
                </a:lnTo>
                <a:lnTo>
                  <a:pt x="502412" y="400558"/>
                </a:lnTo>
                <a:lnTo>
                  <a:pt x="494538" y="395986"/>
                </a:lnTo>
                <a:close/>
              </a:path>
              <a:path w="537845" h="529589">
                <a:moveTo>
                  <a:pt x="496433" y="489012"/>
                </a:moveTo>
                <a:lnTo>
                  <a:pt x="502920" y="512952"/>
                </a:lnTo>
                <a:lnTo>
                  <a:pt x="520573" y="495173"/>
                </a:lnTo>
                <a:lnTo>
                  <a:pt x="496433" y="489012"/>
                </a:lnTo>
                <a:close/>
              </a:path>
              <a:path w="537845" h="529589">
                <a:moveTo>
                  <a:pt x="488933" y="461331"/>
                </a:moveTo>
                <a:lnTo>
                  <a:pt x="496313" y="488569"/>
                </a:lnTo>
                <a:lnTo>
                  <a:pt x="496433" y="489012"/>
                </a:lnTo>
                <a:lnTo>
                  <a:pt x="520573" y="495173"/>
                </a:lnTo>
                <a:lnTo>
                  <a:pt x="502920" y="512952"/>
                </a:lnTo>
                <a:lnTo>
                  <a:pt x="513127" y="512952"/>
                </a:lnTo>
                <a:lnTo>
                  <a:pt x="527050" y="498856"/>
                </a:lnTo>
                <a:lnTo>
                  <a:pt x="488933" y="461331"/>
                </a:lnTo>
                <a:close/>
              </a:path>
              <a:path w="537845" h="529589">
                <a:moveTo>
                  <a:pt x="20320" y="0"/>
                </a:moveTo>
                <a:lnTo>
                  <a:pt x="0" y="20574"/>
                </a:lnTo>
                <a:lnTo>
                  <a:pt x="468622" y="481914"/>
                </a:lnTo>
                <a:lnTo>
                  <a:pt x="496433" y="489012"/>
                </a:lnTo>
                <a:lnTo>
                  <a:pt x="488933" y="461331"/>
                </a:lnTo>
                <a:lnTo>
                  <a:pt x="20320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8484996" y="1919351"/>
            <a:ext cx="2002155" cy="681355"/>
          </a:xfrm>
          <a:custGeom>
            <a:avLst/>
            <a:gdLst/>
            <a:ahLst/>
            <a:cxnLst/>
            <a:rect l="l" t="t" r="r" b="b"/>
            <a:pathLst>
              <a:path w="2002154" h="681355">
                <a:moveTo>
                  <a:pt x="1919383" y="641047"/>
                </a:moveTo>
                <a:lnTo>
                  <a:pt x="1865629" y="653034"/>
                </a:lnTo>
                <a:lnTo>
                  <a:pt x="1860803" y="660653"/>
                </a:lnTo>
                <a:lnTo>
                  <a:pt x="1862454" y="668527"/>
                </a:lnTo>
                <a:lnTo>
                  <a:pt x="1864232" y="676275"/>
                </a:lnTo>
                <a:lnTo>
                  <a:pt x="1871979" y="681227"/>
                </a:lnTo>
                <a:lnTo>
                  <a:pt x="1979271" y="657351"/>
                </a:lnTo>
                <a:lnTo>
                  <a:pt x="1970404" y="657351"/>
                </a:lnTo>
                <a:lnTo>
                  <a:pt x="1919383" y="641047"/>
                </a:lnTo>
                <a:close/>
              </a:path>
              <a:path w="2002154" h="681355">
                <a:moveTo>
                  <a:pt x="1947425" y="634807"/>
                </a:moveTo>
                <a:lnTo>
                  <a:pt x="1919383" y="641047"/>
                </a:lnTo>
                <a:lnTo>
                  <a:pt x="1970404" y="657351"/>
                </a:lnTo>
                <a:lnTo>
                  <a:pt x="1971697" y="653288"/>
                </a:lnTo>
                <a:lnTo>
                  <a:pt x="1964054" y="653288"/>
                </a:lnTo>
                <a:lnTo>
                  <a:pt x="1947425" y="634807"/>
                </a:lnTo>
                <a:close/>
              </a:path>
              <a:path w="2002154" h="681355">
                <a:moveTo>
                  <a:pt x="1903729" y="552703"/>
                </a:moveTo>
                <a:lnTo>
                  <a:pt x="1891792" y="563372"/>
                </a:lnTo>
                <a:lnTo>
                  <a:pt x="1891410" y="572643"/>
                </a:lnTo>
                <a:lnTo>
                  <a:pt x="1896745" y="578485"/>
                </a:lnTo>
                <a:lnTo>
                  <a:pt x="1928275" y="613525"/>
                </a:lnTo>
                <a:lnTo>
                  <a:pt x="1979168" y="629793"/>
                </a:lnTo>
                <a:lnTo>
                  <a:pt x="1970404" y="657351"/>
                </a:lnTo>
                <a:lnTo>
                  <a:pt x="1979271" y="657351"/>
                </a:lnTo>
                <a:lnTo>
                  <a:pt x="2002154" y="652272"/>
                </a:lnTo>
                <a:lnTo>
                  <a:pt x="1918207" y="559181"/>
                </a:lnTo>
                <a:lnTo>
                  <a:pt x="1912874" y="553212"/>
                </a:lnTo>
                <a:lnTo>
                  <a:pt x="1903729" y="552703"/>
                </a:lnTo>
                <a:close/>
              </a:path>
              <a:path w="2002154" h="681355">
                <a:moveTo>
                  <a:pt x="1971675" y="629412"/>
                </a:moveTo>
                <a:lnTo>
                  <a:pt x="1947425" y="634807"/>
                </a:lnTo>
                <a:lnTo>
                  <a:pt x="1964054" y="653288"/>
                </a:lnTo>
                <a:lnTo>
                  <a:pt x="1971553" y="629793"/>
                </a:lnTo>
                <a:lnTo>
                  <a:pt x="1971675" y="629412"/>
                </a:lnTo>
                <a:close/>
              </a:path>
              <a:path w="2002154" h="681355">
                <a:moveTo>
                  <a:pt x="1977976" y="629412"/>
                </a:moveTo>
                <a:lnTo>
                  <a:pt x="1971675" y="629412"/>
                </a:lnTo>
                <a:lnTo>
                  <a:pt x="1964136" y="653034"/>
                </a:lnTo>
                <a:lnTo>
                  <a:pt x="1964054" y="653288"/>
                </a:lnTo>
                <a:lnTo>
                  <a:pt x="1971697" y="653288"/>
                </a:lnTo>
                <a:lnTo>
                  <a:pt x="1979168" y="629793"/>
                </a:lnTo>
                <a:lnTo>
                  <a:pt x="1977976" y="629412"/>
                </a:lnTo>
                <a:close/>
              </a:path>
              <a:path w="2002154" h="681355">
                <a:moveTo>
                  <a:pt x="8889" y="0"/>
                </a:moveTo>
                <a:lnTo>
                  <a:pt x="0" y="27686"/>
                </a:lnTo>
                <a:lnTo>
                  <a:pt x="1919383" y="641047"/>
                </a:lnTo>
                <a:lnTo>
                  <a:pt x="1947425" y="634807"/>
                </a:lnTo>
                <a:lnTo>
                  <a:pt x="1928275" y="613525"/>
                </a:lnTo>
                <a:lnTo>
                  <a:pt x="8889" y="0"/>
                </a:lnTo>
                <a:close/>
              </a:path>
              <a:path w="2002154" h="681355">
                <a:moveTo>
                  <a:pt x="1928275" y="613525"/>
                </a:moveTo>
                <a:lnTo>
                  <a:pt x="1947425" y="634807"/>
                </a:lnTo>
                <a:lnTo>
                  <a:pt x="1971675" y="629412"/>
                </a:lnTo>
                <a:lnTo>
                  <a:pt x="1977976" y="629412"/>
                </a:lnTo>
                <a:lnTo>
                  <a:pt x="1928275" y="613525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9" name="object 39" descr=""/>
          <p:cNvGrpSpPr/>
          <p:nvPr/>
        </p:nvGrpSpPr>
        <p:grpSpPr>
          <a:xfrm>
            <a:off x="6106667" y="4130040"/>
            <a:ext cx="605155" cy="407034"/>
            <a:chOff x="6106667" y="4130040"/>
            <a:chExt cx="605155" cy="407034"/>
          </a:xfrm>
        </p:grpSpPr>
        <p:sp>
          <p:nvSpPr>
            <p:cNvPr id="40" name="object 40" descr=""/>
            <p:cNvSpPr/>
            <p:nvPr/>
          </p:nvSpPr>
          <p:spPr>
            <a:xfrm>
              <a:off x="6112763" y="4136136"/>
              <a:ext cx="593090" cy="394970"/>
            </a:xfrm>
            <a:custGeom>
              <a:avLst/>
              <a:gdLst/>
              <a:ahLst/>
              <a:cxnLst/>
              <a:rect l="l" t="t" r="r" b="b"/>
              <a:pathLst>
                <a:path w="593090" h="394970">
                  <a:moveTo>
                    <a:pt x="444627" y="0"/>
                  </a:moveTo>
                  <a:lnTo>
                    <a:pt x="148209" y="0"/>
                  </a:lnTo>
                  <a:lnTo>
                    <a:pt x="148209" y="197357"/>
                  </a:lnTo>
                  <a:lnTo>
                    <a:pt x="0" y="197357"/>
                  </a:lnTo>
                  <a:lnTo>
                    <a:pt x="296418" y="394715"/>
                  </a:lnTo>
                  <a:lnTo>
                    <a:pt x="592836" y="197357"/>
                  </a:lnTo>
                  <a:lnTo>
                    <a:pt x="444627" y="197357"/>
                  </a:lnTo>
                  <a:lnTo>
                    <a:pt x="444627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6112763" y="4136136"/>
              <a:ext cx="593090" cy="394970"/>
            </a:xfrm>
            <a:custGeom>
              <a:avLst/>
              <a:gdLst/>
              <a:ahLst/>
              <a:cxnLst/>
              <a:rect l="l" t="t" r="r" b="b"/>
              <a:pathLst>
                <a:path w="593090" h="394970">
                  <a:moveTo>
                    <a:pt x="0" y="197357"/>
                  </a:moveTo>
                  <a:lnTo>
                    <a:pt x="148209" y="197357"/>
                  </a:lnTo>
                  <a:lnTo>
                    <a:pt x="148209" y="0"/>
                  </a:lnTo>
                  <a:lnTo>
                    <a:pt x="444627" y="0"/>
                  </a:lnTo>
                  <a:lnTo>
                    <a:pt x="444627" y="197357"/>
                  </a:lnTo>
                  <a:lnTo>
                    <a:pt x="592836" y="197357"/>
                  </a:lnTo>
                  <a:lnTo>
                    <a:pt x="296418" y="394715"/>
                  </a:lnTo>
                  <a:lnTo>
                    <a:pt x="0" y="197357"/>
                  </a:lnTo>
                  <a:close/>
                </a:path>
              </a:pathLst>
            </a:custGeom>
            <a:ln w="12192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487295" y="120523"/>
            <a:ext cx="72599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solidFill>
                  <a:srgbClr val="385622"/>
                </a:solidFill>
                <a:latin typeface="Arial"/>
                <a:cs typeface="Arial"/>
              </a:rPr>
              <a:t>ДООБСЛЕДОВАНИЕ</a:t>
            </a:r>
            <a:r>
              <a:rPr dirty="0" sz="1600" spc="5" b="1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85622"/>
                </a:solidFill>
                <a:latin typeface="Arial"/>
                <a:cs typeface="Arial"/>
              </a:rPr>
              <a:t>ПАЦИЕНТА</a:t>
            </a:r>
            <a:r>
              <a:rPr dirty="0" sz="1600" spc="-20" b="1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85622"/>
                </a:solidFill>
                <a:latin typeface="Arial"/>
                <a:cs typeface="Arial"/>
              </a:rPr>
              <a:t>В</a:t>
            </a:r>
            <a:r>
              <a:rPr dirty="0" sz="1600" spc="-50" b="1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85622"/>
                </a:solidFill>
                <a:latin typeface="Arial"/>
                <a:cs typeface="Arial"/>
              </a:rPr>
              <a:t>ЦЕНТРЕ</a:t>
            </a:r>
            <a:r>
              <a:rPr dirty="0" sz="1600" spc="-45" b="1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85622"/>
                </a:solidFill>
                <a:latin typeface="Arial"/>
                <a:cs typeface="Arial"/>
              </a:rPr>
              <a:t>ЗДОРОВЬЯ</a:t>
            </a:r>
            <a:r>
              <a:rPr dirty="0" sz="1600" spc="-25" b="1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85622"/>
                </a:solidFill>
                <a:latin typeface="Arial"/>
                <a:cs typeface="Arial"/>
              </a:rPr>
              <a:t>ДЛЯ</a:t>
            </a:r>
            <a:r>
              <a:rPr dirty="0" sz="1600" spc="-35" b="1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85622"/>
                </a:solidFill>
                <a:latin typeface="Arial"/>
                <a:cs typeface="Arial"/>
              </a:rPr>
              <a:t>ВЗРОСЛЫХ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603250" y="713358"/>
          <a:ext cx="11349990" cy="5808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1815"/>
                <a:gridCol w="502284"/>
                <a:gridCol w="1548764"/>
                <a:gridCol w="2178050"/>
                <a:gridCol w="4412615"/>
                <a:gridCol w="2068195"/>
              </a:tblGrid>
              <a:tr h="349885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00" spc="-50">
                          <a:latin typeface="Tahoma"/>
                          <a:cs typeface="Tahoma"/>
                        </a:rPr>
                        <a:t>№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spc="-25">
                          <a:latin typeface="Tahoma"/>
                          <a:cs typeface="Tahoma"/>
                        </a:rPr>
                        <a:t>п/п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Код</a:t>
                      </a:r>
                      <a:r>
                        <a:rPr dirty="0" sz="1000" spc="40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25">
                          <a:latin typeface="Tahoma"/>
                          <a:cs typeface="Tahoma"/>
                        </a:rPr>
                        <a:t>по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spc="-10">
                          <a:latin typeface="Tahoma"/>
                          <a:cs typeface="Tahoma"/>
                        </a:rPr>
                        <a:t>МКБ-</a:t>
                      </a:r>
                      <a:r>
                        <a:rPr dirty="0" sz="1000" spc="-25">
                          <a:latin typeface="Tahoma"/>
                          <a:cs typeface="Tahoma"/>
                        </a:rPr>
                        <a:t>10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00" spc="-10">
                          <a:latin typeface="Tahoma"/>
                          <a:cs typeface="Tahoma"/>
                        </a:rPr>
                        <a:t>Наименование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по</a:t>
                      </a:r>
                      <a:r>
                        <a:rPr dirty="0" sz="1000" spc="-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МКБ-</a:t>
                      </a:r>
                      <a:r>
                        <a:rPr dirty="0" sz="1000" spc="-25">
                          <a:latin typeface="Tahoma"/>
                          <a:cs typeface="Tahoma"/>
                        </a:rPr>
                        <a:t>10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00" spc="-10">
                          <a:latin typeface="Tahoma"/>
                          <a:cs typeface="Tahoma"/>
                        </a:rPr>
                        <a:t>Наименование</a:t>
                      </a:r>
                      <a:r>
                        <a:rPr dirty="0" sz="10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фактора</a:t>
                      </a:r>
                      <a:r>
                        <a:rPr dirty="0" sz="10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20">
                          <a:latin typeface="Tahoma"/>
                          <a:cs typeface="Tahoma"/>
                        </a:rPr>
                        <a:t>риска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Перечень</a:t>
                      </a:r>
                      <a:r>
                        <a:rPr dirty="0" sz="1000" spc="-6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обследований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37782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Расчетный</a:t>
                      </a:r>
                      <a:r>
                        <a:rPr dirty="0" sz="1000" spc="-5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показатель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</a:tr>
              <a:tr h="1429385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000" spc="-25">
                          <a:latin typeface="Tahoma"/>
                          <a:cs typeface="Tahoma"/>
                        </a:rPr>
                        <a:t>1.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000" spc="-10">
                          <a:latin typeface="Tahoma"/>
                          <a:cs typeface="Tahoma"/>
                        </a:rPr>
                        <a:t>Z72.0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Употребление</a:t>
                      </a:r>
                      <a:r>
                        <a:rPr dirty="0" sz="1000" spc="-6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табака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000" b="1">
                          <a:latin typeface="Tahoma"/>
                          <a:cs typeface="Tahoma"/>
                        </a:rPr>
                        <a:t>Курение</a:t>
                      </a:r>
                      <a:r>
                        <a:rPr dirty="0" sz="1000" spc="-2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 b="1">
                          <a:latin typeface="Tahoma"/>
                          <a:cs typeface="Tahoma"/>
                        </a:rPr>
                        <a:t>табака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109855" indent="-84455">
                        <a:lnSpc>
                          <a:spcPct val="100000"/>
                        </a:lnSpc>
                        <a:spcBef>
                          <a:spcPts val="30"/>
                        </a:spcBef>
                        <a:buChar char="-"/>
                        <a:tabLst>
                          <a:tab pos="109855" algn="l"/>
                        </a:tabLst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Опрос</a:t>
                      </a:r>
                      <a:r>
                        <a:rPr dirty="0" sz="1000" spc="-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(анкетирование);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5400" marR="454025" indent="84455">
                        <a:lnSpc>
                          <a:spcPct val="114999"/>
                        </a:lnSpc>
                        <a:spcBef>
                          <a:spcPts val="5"/>
                        </a:spcBef>
                        <a:buChar char="-"/>
                        <a:tabLst>
                          <a:tab pos="109855" algn="l"/>
                        </a:tabLst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Антропометрия</a:t>
                      </a:r>
                      <a:r>
                        <a:rPr dirty="0" sz="1000" spc="-5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(рост,</a:t>
                      </a:r>
                      <a:r>
                        <a:rPr dirty="0" sz="10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масса</a:t>
                      </a:r>
                      <a:r>
                        <a:rPr dirty="0" sz="10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тела,</a:t>
                      </a:r>
                      <a:r>
                        <a:rPr dirty="0" sz="10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окружность</a:t>
                      </a:r>
                      <a:r>
                        <a:rPr dirty="0" sz="10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талии,</a:t>
                      </a:r>
                      <a:r>
                        <a:rPr dirty="0" sz="1000" spc="-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окружность бедер);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110489" indent="-85090">
                        <a:lnSpc>
                          <a:spcPct val="100000"/>
                        </a:lnSpc>
                        <a:spcBef>
                          <a:spcPts val="180"/>
                        </a:spcBef>
                        <a:buChar char="-"/>
                        <a:tabLst>
                          <a:tab pos="110489" algn="l"/>
                        </a:tabLst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Динамометрия</a:t>
                      </a:r>
                      <a:r>
                        <a:rPr dirty="0" sz="1000" spc="-5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(измерение</a:t>
                      </a:r>
                      <a:r>
                        <a:rPr dirty="0" sz="1000" spc="-4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силы</a:t>
                      </a:r>
                      <a:r>
                        <a:rPr dirty="0" sz="1000" spc="-5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кисти);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109855" indent="-84455">
                        <a:lnSpc>
                          <a:spcPct val="100000"/>
                        </a:lnSpc>
                        <a:spcBef>
                          <a:spcPts val="180"/>
                        </a:spcBef>
                        <a:buChar char="-"/>
                        <a:tabLst>
                          <a:tab pos="109855" algn="l"/>
                        </a:tabLst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Исследование</a:t>
                      </a:r>
                      <a:r>
                        <a:rPr dirty="0" sz="10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10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применением</a:t>
                      </a:r>
                      <a:r>
                        <a:rPr dirty="0" sz="10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ангиоскана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и</a:t>
                      </a:r>
                      <a:r>
                        <a:rPr dirty="0" sz="1000" spc="-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пульсоксиметрия;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109855" indent="-84455">
                        <a:lnSpc>
                          <a:spcPct val="100000"/>
                        </a:lnSpc>
                        <a:spcBef>
                          <a:spcPts val="180"/>
                        </a:spcBef>
                        <a:buChar char="-"/>
                        <a:tabLst>
                          <a:tab pos="109855" algn="l"/>
                        </a:tabLst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Спирометрия</a:t>
                      </a:r>
                      <a:r>
                        <a:rPr dirty="0" sz="1000" spc="-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(исследование</a:t>
                      </a:r>
                      <a:r>
                        <a:rPr dirty="0" sz="1000" spc="-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функции</a:t>
                      </a:r>
                      <a:r>
                        <a:rPr dirty="0" sz="1000" spc="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внешнего</a:t>
                      </a:r>
                      <a:r>
                        <a:rPr dirty="0" sz="1000" spc="-5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дыхания);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5400" marR="161925" indent="84455">
                        <a:lnSpc>
                          <a:spcPct val="114999"/>
                        </a:lnSpc>
                        <a:buChar char="-"/>
                        <a:tabLst>
                          <a:tab pos="109855" algn="l"/>
                        </a:tabLst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Определение</a:t>
                      </a:r>
                      <a:r>
                        <a:rPr dirty="0" sz="1000" spc="-5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концентрации</a:t>
                      </a:r>
                      <a:r>
                        <a:rPr dirty="0" sz="1000" spc="-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монооксида</a:t>
                      </a:r>
                      <a:r>
                        <a:rPr dirty="0" sz="10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углерода</a:t>
                      </a:r>
                      <a:r>
                        <a:rPr dirty="0" sz="1000" spc="-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(СО)</a:t>
                      </a:r>
                      <a:r>
                        <a:rPr dirty="0" sz="1000" spc="-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в</a:t>
                      </a:r>
                      <a:r>
                        <a:rPr dirty="0" sz="1000" spc="-5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выдыхаемом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воздухе</a:t>
                      </a:r>
                      <a:r>
                        <a:rPr dirty="0" sz="1000" spc="-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(при</a:t>
                      </a:r>
                      <a:r>
                        <a:rPr dirty="0" sz="10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помощи</a:t>
                      </a:r>
                      <a:r>
                        <a:rPr dirty="0" sz="1000" spc="-5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смокелайзера);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116839" indent="-91440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Tahoma"/>
                        <a:buChar char="-"/>
                        <a:tabLst>
                          <a:tab pos="116839" algn="l"/>
                        </a:tabLst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Индекс</a:t>
                      </a:r>
                      <a:r>
                        <a:rPr dirty="0" sz="10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массы</a:t>
                      </a:r>
                      <a:r>
                        <a:rPr dirty="0" sz="10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20">
                          <a:latin typeface="Tahoma"/>
                          <a:cs typeface="Tahoma"/>
                        </a:rPr>
                        <a:t>тела;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116839" indent="-91440">
                        <a:lnSpc>
                          <a:spcPct val="100000"/>
                        </a:lnSpc>
                        <a:spcBef>
                          <a:spcPts val="185"/>
                        </a:spcBef>
                        <a:buFont typeface="Tahoma"/>
                        <a:buChar char="-"/>
                        <a:tabLst>
                          <a:tab pos="116839" algn="l"/>
                        </a:tabLst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Силовой</a:t>
                      </a:r>
                      <a:r>
                        <a:rPr dirty="0" sz="1000" spc="-5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индекс;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109855" indent="-84455">
                        <a:lnSpc>
                          <a:spcPct val="100000"/>
                        </a:lnSpc>
                        <a:spcBef>
                          <a:spcPts val="175"/>
                        </a:spcBef>
                        <a:buChar char="-"/>
                        <a:tabLst>
                          <a:tab pos="109855" algn="l"/>
                        </a:tabLst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Биологический</a:t>
                      </a:r>
                      <a:r>
                        <a:rPr dirty="0" sz="1000" spc="-7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возраст;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38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</a:tr>
              <a:tr h="1051560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00" spc="-25">
                          <a:latin typeface="Tahoma"/>
                          <a:cs typeface="Tahoma"/>
                        </a:rPr>
                        <a:t>2.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00" spc="-10">
                          <a:latin typeface="Tahoma"/>
                          <a:cs typeface="Tahoma"/>
                        </a:rPr>
                        <a:t>R63.5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35"/>
                        </a:spcBef>
                        <a:tabLst>
                          <a:tab pos="978535" algn="l"/>
                        </a:tabLst>
                      </a:pPr>
                      <a:r>
                        <a:rPr dirty="0" sz="1000" spc="-10">
                          <a:latin typeface="Tahoma"/>
                          <a:cs typeface="Tahoma"/>
                        </a:rPr>
                        <a:t>Аномальная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	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прибавка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массы</a:t>
                      </a:r>
                      <a:r>
                        <a:rPr dirty="0" sz="10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20">
                          <a:latin typeface="Tahoma"/>
                          <a:cs typeface="Tahoma"/>
                        </a:rPr>
                        <a:t>тела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00" b="1">
                          <a:latin typeface="Tahoma"/>
                          <a:cs typeface="Tahoma"/>
                        </a:rPr>
                        <a:t>Избыточная</a:t>
                      </a:r>
                      <a:r>
                        <a:rPr dirty="0" sz="1000" spc="-3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b="1">
                          <a:latin typeface="Tahoma"/>
                          <a:cs typeface="Tahoma"/>
                        </a:rPr>
                        <a:t>масса</a:t>
                      </a:r>
                      <a:r>
                        <a:rPr dirty="0" sz="1000" spc="-5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20" b="1">
                          <a:latin typeface="Tahoma"/>
                          <a:cs typeface="Tahoma"/>
                        </a:rPr>
                        <a:t>тела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109855" indent="-84455">
                        <a:lnSpc>
                          <a:spcPct val="100000"/>
                        </a:lnSpc>
                        <a:spcBef>
                          <a:spcPts val="35"/>
                        </a:spcBef>
                        <a:buChar char="-"/>
                        <a:tabLst>
                          <a:tab pos="109855" algn="l"/>
                        </a:tabLst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Опрос</a:t>
                      </a:r>
                      <a:r>
                        <a:rPr dirty="0" sz="1000" spc="-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(анкетирование);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5400" marR="454025" indent="84455">
                        <a:lnSpc>
                          <a:spcPct val="114999"/>
                        </a:lnSpc>
                        <a:buChar char="-"/>
                        <a:tabLst>
                          <a:tab pos="109855" algn="l"/>
                        </a:tabLst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Антропометрия</a:t>
                      </a:r>
                      <a:r>
                        <a:rPr dirty="0" sz="1000" spc="-5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(рост,</a:t>
                      </a:r>
                      <a:r>
                        <a:rPr dirty="0" sz="10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масса</a:t>
                      </a:r>
                      <a:r>
                        <a:rPr dirty="0" sz="10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тела,</a:t>
                      </a:r>
                      <a:r>
                        <a:rPr dirty="0" sz="10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окружность</a:t>
                      </a:r>
                      <a:r>
                        <a:rPr dirty="0" sz="10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талии,</a:t>
                      </a:r>
                      <a:r>
                        <a:rPr dirty="0" sz="1000" spc="-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окружность бедер);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109855" indent="-84455">
                        <a:lnSpc>
                          <a:spcPct val="100000"/>
                        </a:lnSpc>
                        <a:spcBef>
                          <a:spcPts val="180"/>
                        </a:spcBef>
                        <a:buChar char="-"/>
                        <a:tabLst>
                          <a:tab pos="109855" algn="l"/>
                        </a:tabLst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Динамометрия</a:t>
                      </a:r>
                      <a:r>
                        <a:rPr dirty="0" sz="1000" spc="-5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(измерение</a:t>
                      </a:r>
                      <a:r>
                        <a:rPr dirty="0" sz="1000" spc="-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силы</a:t>
                      </a:r>
                      <a:r>
                        <a:rPr dirty="0" sz="1000" spc="-5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кисти);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109855" indent="-84455">
                        <a:lnSpc>
                          <a:spcPct val="100000"/>
                        </a:lnSpc>
                        <a:spcBef>
                          <a:spcPts val="180"/>
                        </a:spcBef>
                        <a:buChar char="-"/>
                        <a:tabLst>
                          <a:tab pos="109855" algn="l"/>
                        </a:tabLst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Исследование</a:t>
                      </a:r>
                      <a:r>
                        <a:rPr dirty="0" sz="10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10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применением</a:t>
                      </a:r>
                      <a:r>
                        <a:rPr dirty="0" sz="10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ангиоскана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и</a:t>
                      </a:r>
                      <a:r>
                        <a:rPr dirty="0" sz="1000" spc="-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пульсоксиметрия;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109855" indent="-84455">
                        <a:lnSpc>
                          <a:spcPct val="100000"/>
                        </a:lnSpc>
                        <a:spcBef>
                          <a:spcPts val="180"/>
                        </a:spcBef>
                        <a:buChar char="-"/>
                        <a:tabLst>
                          <a:tab pos="109855" algn="l"/>
                        </a:tabLst>
                      </a:pPr>
                      <a:r>
                        <a:rPr dirty="0" sz="1000" spc="-10">
                          <a:latin typeface="Tahoma"/>
                          <a:cs typeface="Tahoma"/>
                        </a:rPr>
                        <a:t>Биоимпедансометрия</a:t>
                      </a:r>
                      <a:r>
                        <a:rPr dirty="0" sz="10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(анализа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внутренних</a:t>
                      </a:r>
                      <a:r>
                        <a:rPr dirty="0" sz="10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сред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 организма);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116839" indent="-91440"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Tahoma"/>
                        <a:buChar char="-"/>
                        <a:tabLst>
                          <a:tab pos="116839" algn="l"/>
                        </a:tabLst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Индекс</a:t>
                      </a:r>
                      <a:r>
                        <a:rPr dirty="0" sz="10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массы</a:t>
                      </a:r>
                      <a:r>
                        <a:rPr dirty="0" sz="10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20">
                          <a:latin typeface="Tahoma"/>
                          <a:cs typeface="Tahoma"/>
                        </a:rPr>
                        <a:t>тела;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116839" indent="-91440">
                        <a:lnSpc>
                          <a:spcPct val="100000"/>
                        </a:lnSpc>
                        <a:spcBef>
                          <a:spcPts val="180"/>
                        </a:spcBef>
                        <a:buFont typeface="Tahoma"/>
                        <a:buChar char="-"/>
                        <a:tabLst>
                          <a:tab pos="116839" algn="l"/>
                        </a:tabLst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Силовой</a:t>
                      </a:r>
                      <a:r>
                        <a:rPr dirty="0" sz="1000" spc="-5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индекс;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109855" indent="-84455">
                        <a:lnSpc>
                          <a:spcPct val="100000"/>
                        </a:lnSpc>
                        <a:spcBef>
                          <a:spcPts val="180"/>
                        </a:spcBef>
                        <a:buChar char="-"/>
                        <a:tabLst>
                          <a:tab pos="109855" algn="l"/>
                        </a:tabLst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Биологический</a:t>
                      </a:r>
                      <a:r>
                        <a:rPr dirty="0" sz="1000" spc="-7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возраст;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5400" marR="514350" indent="91440">
                        <a:lnSpc>
                          <a:spcPct val="114999"/>
                        </a:lnSpc>
                        <a:buFont typeface="Tahoma"/>
                        <a:buChar char="-"/>
                        <a:tabLst>
                          <a:tab pos="116839" algn="l"/>
                        </a:tabLst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Cуточная</a:t>
                      </a:r>
                      <a:r>
                        <a:rPr dirty="0" sz="10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энергоемкость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пищевого</a:t>
                      </a:r>
                      <a:r>
                        <a:rPr dirty="0" sz="1000" spc="-5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рациона;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</a:tr>
              <a:tr h="1050925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00" spc="-25">
                          <a:latin typeface="Tahoma"/>
                          <a:cs typeface="Tahoma"/>
                        </a:rPr>
                        <a:t>3.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00" spc="-25">
                          <a:latin typeface="Tahoma"/>
                          <a:cs typeface="Tahoma"/>
                        </a:rPr>
                        <a:t>E66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00" spc="-10">
                          <a:latin typeface="Tahoma"/>
                          <a:cs typeface="Tahoma"/>
                        </a:rPr>
                        <a:t>Ожирение,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4130" marR="636270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Tahoma"/>
                          <a:cs typeface="Tahoma"/>
                        </a:rPr>
                        <a:t>обусловленное избыточным поступлением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4130" marR="19050">
                        <a:lnSpc>
                          <a:spcPct val="114999"/>
                        </a:lnSpc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энергетических</a:t>
                      </a:r>
                      <a:r>
                        <a:rPr dirty="0" sz="1000" spc="1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ресурсов </a:t>
                      </a:r>
                      <a:r>
                        <a:rPr dirty="0" sz="1000" spc="-20">
                          <a:latin typeface="Tahoma"/>
                          <a:cs typeface="Tahoma"/>
                        </a:rPr>
                        <a:t>1-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2</a:t>
                      </a:r>
                      <a:r>
                        <a:rPr dirty="0" sz="1000" spc="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25">
                          <a:latin typeface="Tahoma"/>
                          <a:cs typeface="Tahoma"/>
                        </a:rPr>
                        <a:t>ст.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00" b="1">
                          <a:latin typeface="Tahoma"/>
                          <a:cs typeface="Tahoma"/>
                        </a:rPr>
                        <a:t>Ожирение</a:t>
                      </a:r>
                      <a:r>
                        <a:rPr dirty="0" sz="1000" spc="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 b="1">
                          <a:latin typeface="Tahoma"/>
                          <a:cs typeface="Tahoma"/>
                        </a:rPr>
                        <a:t>1-</a:t>
                      </a:r>
                      <a:r>
                        <a:rPr dirty="0" sz="1000" b="1">
                          <a:latin typeface="Tahoma"/>
                          <a:cs typeface="Tahoma"/>
                        </a:rPr>
                        <a:t>2</a:t>
                      </a:r>
                      <a:r>
                        <a:rPr dirty="0" sz="1000" spc="-3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25" b="1">
                          <a:latin typeface="Tahoma"/>
                          <a:cs typeface="Tahoma"/>
                        </a:rPr>
                        <a:t>ст.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109855" indent="-84455">
                        <a:lnSpc>
                          <a:spcPct val="100000"/>
                        </a:lnSpc>
                        <a:spcBef>
                          <a:spcPts val="35"/>
                        </a:spcBef>
                        <a:buChar char="-"/>
                        <a:tabLst>
                          <a:tab pos="109855" algn="l"/>
                        </a:tabLst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Опрос</a:t>
                      </a:r>
                      <a:r>
                        <a:rPr dirty="0" sz="1000" spc="-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(анкетирование);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5400" marR="454025" indent="84455">
                        <a:lnSpc>
                          <a:spcPct val="114999"/>
                        </a:lnSpc>
                        <a:spcBef>
                          <a:spcPts val="5"/>
                        </a:spcBef>
                        <a:buChar char="-"/>
                        <a:tabLst>
                          <a:tab pos="109855" algn="l"/>
                        </a:tabLst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Антропометрия</a:t>
                      </a:r>
                      <a:r>
                        <a:rPr dirty="0" sz="1000" spc="-5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(рост,</a:t>
                      </a:r>
                      <a:r>
                        <a:rPr dirty="0" sz="10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масса</a:t>
                      </a:r>
                      <a:r>
                        <a:rPr dirty="0" sz="10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тела,</a:t>
                      </a:r>
                      <a:r>
                        <a:rPr dirty="0" sz="10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окружность</a:t>
                      </a:r>
                      <a:r>
                        <a:rPr dirty="0" sz="10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талии,</a:t>
                      </a:r>
                      <a:r>
                        <a:rPr dirty="0" sz="1000" spc="-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окружность бедер);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109855" indent="-84455">
                        <a:lnSpc>
                          <a:spcPct val="100000"/>
                        </a:lnSpc>
                        <a:spcBef>
                          <a:spcPts val="180"/>
                        </a:spcBef>
                        <a:buChar char="-"/>
                        <a:tabLst>
                          <a:tab pos="109855" algn="l"/>
                        </a:tabLst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Динамометрия</a:t>
                      </a:r>
                      <a:r>
                        <a:rPr dirty="0" sz="1000" spc="-5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(измерение</a:t>
                      </a:r>
                      <a:r>
                        <a:rPr dirty="0" sz="1000" spc="-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силы</a:t>
                      </a:r>
                      <a:r>
                        <a:rPr dirty="0" sz="1000" spc="-5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кисти);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109855" indent="-84455">
                        <a:lnSpc>
                          <a:spcPct val="100000"/>
                        </a:lnSpc>
                        <a:spcBef>
                          <a:spcPts val="180"/>
                        </a:spcBef>
                        <a:buChar char="-"/>
                        <a:tabLst>
                          <a:tab pos="109855" algn="l"/>
                        </a:tabLst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Исследование</a:t>
                      </a:r>
                      <a:r>
                        <a:rPr dirty="0" sz="10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10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применением</a:t>
                      </a:r>
                      <a:r>
                        <a:rPr dirty="0" sz="10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ангиоскана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и</a:t>
                      </a:r>
                      <a:r>
                        <a:rPr dirty="0" sz="1000" spc="-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пульсоксиметрия;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109855" indent="-84455">
                        <a:lnSpc>
                          <a:spcPct val="100000"/>
                        </a:lnSpc>
                        <a:spcBef>
                          <a:spcPts val="180"/>
                        </a:spcBef>
                        <a:buChar char="-"/>
                        <a:tabLst>
                          <a:tab pos="109855" algn="l"/>
                        </a:tabLst>
                      </a:pPr>
                      <a:r>
                        <a:rPr dirty="0" sz="1000" spc="-10">
                          <a:latin typeface="Tahoma"/>
                          <a:cs typeface="Tahoma"/>
                        </a:rPr>
                        <a:t>Биоимпедансометрия</a:t>
                      </a:r>
                      <a:r>
                        <a:rPr dirty="0" sz="10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(анализа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внутренних</a:t>
                      </a:r>
                      <a:r>
                        <a:rPr dirty="0" sz="10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сред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 организма);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116839" indent="-91440"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Tahoma"/>
                        <a:buChar char="-"/>
                        <a:tabLst>
                          <a:tab pos="116839" algn="l"/>
                        </a:tabLst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Индекс</a:t>
                      </a:r>
                      <a:r>
                        <a:rPr dirty="0" sz="10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массы</a:t>
                      </a:r>
                      <a:r>
                        <a:rPr dirty="0" sz="10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20">
                          <a:latin typeface="Tahoma"/>
                          <a:cs typeface="Tahoma"/>
                        </a:rPr>
                        <a:t>тела;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116839" indent="-91440">
                        <a:lnSpc>
                          <a:spcPct val="100000"/>
                        </a:lnSpc>
                        <a:spcBef>
                          <a:spcPts val="185"/>
                        </a:spcBef>
                        <a:buFont typeface="Tahoma"/>
                        <a:buChar char="-"/>
                        <a:tabLst>
                          <a:tab pos="116839" algn="l"/>
                        </a:tabLst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Силовой</a:t>
                      </a:r>
                      <a:r>
                        <a:rPr dirty="0" sz="1000" spc="-5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индекс;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109855" indent="-84455">
                        <a:lnSpc>
                          <a:spcPct val="100000"/>
                        </a:lnSpc>
                        <a:spcBef>
                          <a:spcPts val="180"/>
                        </a:spcBef>
                        <a:buChar char="-"/>
                        <a:tabLst>
                          <a:tab pos="109855" algn="l"/>
                        </a:tabLst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Биологический</a:t>
                      </a:r>
                      <a:r>
                        <a:rPr dirty="0" sz="1000" spc="-7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возраст;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5400" marR="514350" indent="91440">
                        <a:lnSpc>
                          <a:spcPct val="114999"/>
                        </a:lnSpc>
                        <a:buFont typeface="Tahoma"/>
                        <a:buChar char="-"/>
                        <a:tabLst>
                          <a:tab pos="116839" algn="l"/>
                        </a:tabLst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Cуточная</a:t>
                      </a:r>
                      <a:r>
                        <a:rPr dirty="0" sz="10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энергоемкость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пищевого</a:t>
                      </a:r>
                      <a:r>
                        <a:rPr dirty="0" sz="1000" spc="-5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рациона;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</a:tr>
              <a:tr h="875665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00" spc="-25">
                          <a:latin typeface="Tahoma"/>
                          <a:cs typeface="Tahoma"/>
                        </a:rPr>
                        <a:t>4.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00" spc="-10">
                          <a:latin typeface="Tahoma"/>
                          <a:cs typeface="Tahoma"/>
                        </a:rPr>
                        <a:t>Z72.1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Употребление</a:t>
                      </a:r>
                      <a:r>
                        <a:rPr dirty="0" sz="1000" spc="-6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алкоголя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40"/>
                        </a:spcBef>
                        <a:tabLst>
                          <a:tab pos="473075" algn="l"/>
                          <a:tab pos="1286510" algn="l"/>
                        </a:tabLst>
                      </a:pPr>
                      <a:r>
                        <a:rPr dirty="0" sz="1000" spc="-20" b="1">
                          <a:latin typeface="Tahoma"/>
                          <a:cs typeface="Tahoma"/>
                        </a:rPr>
                        <a:t>Риск</a:t>
                      </a:r>
                      <a:r>
                        <a:rPr dirty="0" sz="1000" b="1">
                          <a:latin typeface="Tahoma"/>
                          <a:cs typeface="Tahoma"/>
                        </a:rPr>
                        <a:t>	</a:t>
                      </a:r>
                      <a:r>
                        <a:rPr dirty="0" sz="1000" spc="-10" b="1">
                          <a:latin typeface="Tahoma"/>
                          <a:cs typeface="Tahoma"/>
                        </a:rPr>
                        <a:t>пагубного</a:t>
                      </a:r>
                      <a:r>
                        <a:rPr dirty="0" sz="1000" b="1">
                          <a:latin typeface="Tahoma"/>
                          <a:cs typeface="Tahoma"/>
                        </a:rPr>
                        <a:t>	</a:t>
                      </a:r>
                      <a:r>
                        <a:rPr dirty="0" sz="1000" spc="-10" b="1">
                          <a:latin typeface="Tahoma"/>
                          <a:cs typeface="Tahoma"/>
                        </a:rPr>
                        <a:t>потребления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476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000" spc="-10" b="1">
                          <a:latin typeface="Tahoma"/>
                          <a:cs typeface="Tahoma"/>
                        </a:rPr>
                        <a:t>алкоголя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109855" indent="-84455">
                        <a:lnSpc>
                          <a:spcPct val="100000"/>
                        </a:lnSpc>
                        <a:spcBef>
                          <a:spcPts val="40"/>
                        </a:spcBef>
                        <a:buChar char="-"/>
                        <a:tabLst>
                          <a:tab pos="109855" algn="l"/>
                        </a:tabLst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Опрос</a:t>
                      </a:r>
                      <a:r>
                        <a:rPr dirty="0" sz="1000" spc="-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(анкетирование);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109855" indent="-84455">
                        <a:lnSpc>
                          <a:spcPct val="100000"/>
                        </a:lnSpc>
                        <a:spcBef>
                          <a:spcPts val="180"/>
                        </a:spcBef>
                        <a:buChar char="-"/>
                        <a:tabLst>
                          <a:tab pos="109855" algn="l"/>
                        </a:tabLst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Антропометрия</a:t>
                      </a:r>
                      <a:r>
                        <a:rPr dirty="0" sz="1000" spc="-5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(рост,</a:t>
                      </a:r>
                      <a:r>
                        <a:rPr dirty="0" sz="10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масса</a:t>
                      </a:r>
                      <a:r>
                        <a:rPr dirty="0" sz="10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тела,</a:t>
                      </a:r>
                      <a:r>
                        <a:rPr dirty="0" sz="10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окружность</a:t>
                      </a:r>
                      <a:r>
                        <a:rPr dirty="0" sz="10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талии,</a:t>
                      </a:r>
                      <a:r>
                        <a:rPr dirty="0" sz="1000" spc="-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окружность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000" spc="-10">
                          <a:latin typeface="Tahoma"/>
                          <a:cs typeface="Tahoma"/>
                        </a:rPr>
                        <a:t>бедер);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109855" indent="-84455">
                        <a:lnSpc>
                          <a:spcPct val="100000"/>
                        </a:lnSpc>
                        <a:spcBef>
                          <a:spcPts val="180"/>
                        </a:spcBef>
                        <a:buChar char="-"/>
                        <a:tabLst>
                          <a:tab pos="109855" algn="l"/>
                        </a:tabLst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Динамометрия</a:t>
                      </a:r>
                      <a:r>
                        <a:rPr dirty="0" sz="1000" spc="-5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(измерение</a:t>
                      </a:r>
                      <a:r>
                        <a:rPr dirty="0" sz="1000" spc="-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силы</a:t>
                      </a:r>
                      <a:r>
                        <a:rPr dirty="0" sz="1000" spc="-5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кисти);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109855" indent="-84455">
                        <a:lnSpc>
                          <a:spcPct val="100000"/>
                        </a:lnSpc>
                        <a:spcBef>
                          <a:spcPts val="180"/>
                        </a:spcBef>
                        <a:buChar char="-"/>
                        <a:tabLst>
                          <a:tab pos="109855" algn="l"/>
                        </a:tabLst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Исследование</a:t>
                      </a:r>
                      <a:r>
                        <a:rPr dirty="0" sz="10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10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применением</a:t>
                      </a:r>
                      <a:r>
                        <a:rPr dirty="0" sz="10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ангиоскана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и</a:t>
                      </a:r>
                      <a:r>
                        <a:rPr dirty="0" sz="1000" spc="-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пульсоксиметрия;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116839" indent="-9144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Tahoma"/>
                        <a:buChar char="-"/>
                        <a:tabLst>
                          <a:tab pos="116839" algn="l"/>
                        </a:tabLst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Индекс</a:t>
                      </a:r>
                      <a:r>
                        <a:rPr dirty="0" sz="10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массы</a:t>
                      </a:r>
                      <a:r>
                        <a:rPr dirty="0" sz="10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20">
                          <a:latin typeface="Tahoma"/>
                          <a:cs typeface="Tahoma"/>
                        </a:rPr>
                        <a:t>тела;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116839" indent="-91440">
                        <a:lnSpc>
                          <a:spcPct val="100000"/>
                        </a:lnSpc>
                        <a:spcBef>
                          <a:spcPts val="180"/>
                        </a:spcBef>
                        <a:buFont typeface="Tahoma"/>
                        <a:buChar char="-"/>
                        <a:tabLst>
                          <a:tab pos="116839" algn="l"/>
                        </a:tabLst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Силовой</a:t>
                      </a:r>
                      <a:r>
                        <a:rPr dirty="0" sz="1000" spc="-5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индекс;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110489" indent="-85090">
                        <a:lnSpc>
                          <a:spcPct val="100000"/>
                        </a:lnSpc>
                        <a:spcBef>
                          <a:spcPts val="180"/>
                        </a:spcBef>
                        <a:buChar char="-"/>
                        <a:tabLst>
                          <a:tab pos="110489" algn="l"/>
                        </a:tabLst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Биологический</a:t>
                      </a:r>
                      <a:r>
                        <a:rPr dirty="0" sz="10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возраст;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</a:tr>
              <a:tr h="525145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00" spc="-25">
                          <a:latin typeface="Tahoma"/>
                          <a:cs typeface="Tahoma"/>
                        </a:rPr>
                        <a:t>5.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00" spc="-10">
                          <a:latin typeface="Tahoma"/>
                          <a:cs typeface="Tahoma"/>
                        </a:rPr>
                        <a:t>Z72.4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Неприемлемый</a:t>
                      </a:r>
                      <a:r>
                        <a:rPr dirty="0" sz="1000" spc="34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пищевой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4130" marR="17780">
                        <a:lnSpc>
                          <a:spcPct val="114999"/>
                        </a:lnSpc>
                        <a:tabLst>
                          <a:tab pos="697865" algn="l"/>
                          <a:tab pos="1022350" algn="l"/>
                        </a:tabLst>
                      </a:pPr>
                      <a:r>
                        <a:rPr dirty="0" sz="1000" spc="-10">
                          <a:latin typeface="Tahoma"/>
                          <a:cs typeface="Tahoma"/>
                        </a:rPr>
                        <a:t>рацион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	</a:t>
                      </a:r>
                      <a:r>
                        <a:rPr dirty="0" sz="1000" spc="-50">
                          <a:latin typeface="Tahoma"/>
                          <a:cs typeface="Tahoma"/>
                        </a:rPr>
                        <a:t>и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	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вредные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привычки</a:t>
                      </a:r>
                      <a:r>
                        <a:rPr dirty="0" sz="1000" spc="-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в</a:t>
                      </a:r>
                      <a:r>
                        <a:rPr dirty="0" sz="1000" spc="-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приеме</a:t>
                      </a:r>
                      <a:r>
                        <a:rPr dirty="0" sz="10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20">
                          <a:latin typeface="Tahoma"/>
                          <a:cs typeface="Tahoma"/>
                        </a:rPr>
                        <a:t>пищи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00" b="1">
                          <a:latin typeface="Tahoma"/>
                          <a:cs typeface="Tahoma"/>
                        </a:rPr>
                        <a:t>Нерациональное</a:t>
                      </a:r>
                      <a:r>
                        <a:rPr dirty="0" sz="1000" spc="-7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 b="1">
                          <a:latin typeface="Tahoma"/>
                          <a:cs typeface="Tahoma"/>
                        </a:rPr>
                        <a:t>питание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09855" indent="-84455">
                        <a:lnSpc>
                          <a:spcPct val="100000"/>
                        </a:lnSpc>
                        <a:spcBef>
                          <a:spcPts val="40"/>
                        </a:spcBef>
                        <a:buChar char="-"/>
                        <a:tabLst>
                          <a:tab pos="109855" algn="l"/>
                        </a:tabLst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Опрос</a:t>
                      </a:r>
                      <a:r>
                        <a:rPr dirty="0" sz="1000" spc="-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(анкетирование);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5400" marR="454025" indent="84455">
                        <a:lnSpc>
                          <a:spcPct val="114999"/>
                        </a:lnSpc>
                        <a:buChar char="-"/>
                        <a:tabLst>
                          <a:tab pos="109855" algn="l"/>
                        </a:tabLst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Антропометрия</a:t>
                      </a:r>
                      <a:r>
                        <a:rPr dirty="0" sz="1000" spc="-5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(рост,</a:t>
                      </a:r>
                      <a:r>
                        <a:rPr dirty="0" sz="10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масса</a:t>
                      </a:r>
                      <a:r>
                        <a:rPr dirty="0" sz="10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тела,</a:t>
                      </a:r>
                      <a:r>
                        <a:rPr dirty="0" sz="10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окружность</a:t>
                      </a:r>
                      <a:r>
                        <a:rPr dirty="0" sz="10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талии,</a:t>
                      </a:r>
                      <a:r>
                        <a:rPr dirty="0" sz="1000" spc="-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окружность бедер);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109855" indent="-84455">
                        <a:lnSpc>
                          <a:spcPct val="100000"/>
                        </a:lnSpc>
                        <a:spcBef>
                          <a:spcPts val="180"/>
                        </a:spcBef>
                        <a:buChar char="-"/>
                        <a:tabLst>
                          <a:tab pos="109855" algn="l"/>
                        </a:tabLst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Динамометрия</a:t>
                      </a:r>
                      <a:r>
                        <a:rPr dirty="0" sz="1000" spc="-5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(измерение</a:t>
                      </a:r>
                      <a:r>
                        <a:rPr dirty="0" sz="1000" spc="-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силы</a:t>
                      </a:r>
                      <a:r>
                        <a:rPr dirty="0" sz="1000" spc="-5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кисти);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110489" indent="-85090">
                        <a:lnSpc>
                          <a:spcPct val="100000"/>
                        </a:lnSpc>
                        <a:spcBef>
                          <a:spcPts val="180"/>
                        </a:spcBef>
                        <a:buChar char="-"/>
                        <a:tabLst>
                          <a:tab pos="110489" algn="l"/>
                        </a:tabLst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Исследование</a:t>
                      </a:r>
                      <a:r>
                        <a:rPr dirty="0" sz="1000" spc="-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1000" spc="-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применением</a:t>
                      </a:r>
                      <a:r>
                        <a:rPr dirty="0" sz="1000" spc="-4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ангиоскана</a:t>
                      </a:r>
                      <a:r>
                        <a:rPr dirty="0" sz="1000" spc="-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и</a:t>
                      </a:r>
                      <a:r>
                        <a:rPr dirty="0" sz="1000" spc="-5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пульсоксиметрия;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109855" indent="-84455">
                        <a:lnSpc>
                          <a:spcPct val="100000"/>
                        </a:lnSpc>
                        <a:spcBef>
                          <a:spcPts val="185"/>
                        </a:spcBef>
                        <a:buChar char="-"/>
                        <a:tabLst>
                          <a:tab pos="109855" algn="l"/>
                        </a:tabLst>
                      </a:pPr>
                      <a:r>
                        <a:rPr dirty="0" sz="1000" spc="-10">
                          <a:latin typeface="Tahoma"/>
                          <a:cs typeface="Tahoma"/>
                        </a:rPr>
                        <a:t>Биоимпедансометрия</a:t>
                      </a:r>
                      <a:r>
                        <a:rPr dirty="0" sz="10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(анализа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внутренних</a:t>
                      </a:r>
                      <a:r>
                        <a:rPr dirty="0" sz="10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сред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 организма);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16839" indent="-9144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Tahoma"/>
                        <a:buChar char="-"/>
                        <a:tabLst>
                          <a:tab pos="116839" algn="l"/>
                        </a:tabLst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Индекс</a:t>
                      </a:r>
                      <a:r>
                        <a:rPr dirty="0" sz="10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массы</a:t>
                      </a:r>
                      <a:r>
                        <a:rPr dirty="0" sz="10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20">
                          <a:latin typeface="Tahoma"/>
                          <a:cs typeface="Tahoma"/>
                        </a:rPr>
                        <a:t>тела;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116839" indent="-91440">
                        <a:lnSpc>
                          <a:spcPct val="100000"/>
                        </a:lnSpc>
                        <a:spcBef>
                          <a:spcPts val="180"/>
                        </a:spcBef>
                        <a:buFont typeface="Tahoma"/>
                        <a:buChar char="-"/>
                        <a:tabLst>
                          <a:tab pos="116839" algn="l"/>
                        </a:tabLst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Силовой</a:t>
                      </a:r>
                      <a:r>
                        <a:rPr dirty="0" sz="1000" spc="-5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индекс;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109855" indent="-84455">
                        <a:lnSpc>
                          <a:spcPct val="100000"/>
                        </a:lnSpc>
                        <a:spcBef>
                          <a:spcPts val="180"/>
                        </a:spcBef>
                        <a:buChar char="-"/>
                        <a:tabLst>
                          <a:tab pos="109855" algn="l"/>
                        </a:tabLst>
                      </a:pPr>
                      <a:r>
                        <a:rPr dirty="0" sz="1000">
                          <a:latin typeface="Tahoma"/>
                          <a:cs typeface="Tahoma"/>
                        </a:rPr>
                        <a:t>Биологический</a:t>
                      </a:r>
                      <a:r>
                        <a:rPr dirty="0" sz="1000" spc="-7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возраст;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</a:tr>
              <a:tr h="526415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00" spc="-25">
                          <a:latin typeface="Tahoma"/>
                          <a:cs typeface="Tahoma"/>
                        </a:rPr>
                        <a:t>6.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00" spc="-10">
                          <a:latin typeface="Tahoma"/>
                          <a:cs typeface="Tahoma"/>
                        </a:rPr>
                        <a:t>Z72.3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40"/>
                        </a:spcBef>
                        <a:tabLst>
                          <a:tab pos="827405" algn="l"/>
                        </a:tabLst>
                      </a:pPr>
                      <a:r>
                        <a:rPr dirty="0" sz="1000" spc="-10">
                          <a:latin typeface="Tahoma"/>
                          <a:cs typeface="Tahoma"/>
                        </a:rPr>
                        <a:t>Недостаток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	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физической</a:t>
                      </a:r>
                      <a:endParaRPr sz="1000">
                        <a:latin typeface="Tahoma"/>
                        <a:cs typeface="Tahoma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000" spc="-10">
                          <a:latin typeface="Tahoma"/>
                          <a:cs typeface="Tahoma"/>
                        </a:rPr>
                        <a:t>активности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00" b="1">
                          <a:latin typeface="Tahoma"/>
                          <a:cs typeface="Tahoma"/>
                        </a:rPr>
                        <a:t>Низкая</a:t>
                      </a:r>
                      <a:r>
                        <a:rPr dirty="0" sz="1000" spc="-7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b="1">
                          <a:latin typeface="Tahoma"/>
                          <a:cs typeface="Tahoma"/>
                        </a:rPr>
                        <a:t>физическая</a:t>
                      </a:r>
                      <a:r>
                        <a:rPr dirty="0" sz="1000" spc="-5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 b="1">
                          <a:latin typeface="Tahoma"/>
                          <a:cs typeface="Tahoma"/>
                        </a:rPr>
                        <a:t>активность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2116" y="289382"/>
            <a:ext cx="8096884" cy="1168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00965" marR="5080" indent="-88900">
              <a:lnSpc>
                <a:spcPct val="100000"/>
              </a:lnSpc>
              <a:spcBef>
                <a:spcPts val="95"/>
              </a:spcBef>
              <a:tabLst>
                <a:tab pos="3482340" algn="l"/>
              </a:tabLst>
            </a:pPr>
            <a:r>
              <a:rPr dirty="0" sz="2500" spc="-30"/>
              <a:t>ПРОГРАММА</a:t>
            </a:r>
            <a:r>
              <a:rPr dirty="0" sz="2500" spc="-75"/>
              <a:t> </a:t>
            </a:r>
            <a:r>
              <a:rPr dirty="0" sz="2500"/>
              <a:t>ОБУЧАЮЩИХ</a:t>
            </a:r>
            <a:r>
              <a:rPr dirty="0" sz="2500" spc="-65"/>
              <a:t> </a:t>
            </a:r>
            <a:r>
              <a:rPr dirty="0" sz="2500" spc="-25"/>
              <a:t>ОН-</a:t>
            </a:r>
            <a:r>
              <a:rPr dirty="0" sz="2500"/>
              <a:t>ЛАЙН</a:t>
            </a:r>
            <a:r>
              <a:rPr dirty="0" sz="2500" spc="-80"/>
              <a:t> </a:t>
            </a:r>
            <a:r>
              <a:rPr dirty="0" sz="2500" spc="-10"/>
              <a:t>СЕМИНАРОВ </a:t>
            </a:r>
            <a:r>
              <a:rPr dirty="0" sz="2500"/>
              <a:t>ПО</a:t>
            </a:r>
            <a:r>
              <a:rPr dirty="0" sz="2500" spc="-25"/>
              <a:t> </a:t>
            </a:r>
            <a:r>
              <a:rPr dirty="0" sz="2500" spc="-10"/>
              <a:t>ДЕЯТЕЛЬНОСТИ</a:t>
            </a:r>
            <a:r>
              <a:rPr dirty="0" sz="2500"/>
              <a:t>	</a:t>
            </a:r>
            <a:r>
              <a:rPr dirty="0" sz="2500" spc="-10"/>
              <a:t>МОДЕРНИЗИРОВАННЫХ</a:t>
            </a:r>
            <a:endParaRPr sz="2500"/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739264" algn="l"/>
                <a:tab pos="3715385" algn="l"/>
                <a:tab pos="4570095" algn="l"/>
              </a:tabLst>
            </a:pPr>
            <a:r>
              <a:rPr dirty="0" sz="2500" spc="-10"/>
              <a:t>ЦЕНТРОВ</a:t>
            </a:r>
            <a:r>
              <a:rPr dirty="0" sz="2500"/>
              <a:t>	</a:t>
            </a:r>
            <a:r>
              <a:rPr dirty="0" sz="2500" spc="-10"/>
              <a:t>ЗДОРОВЬЯ</a:t>
            </a:r>
            <a:r>
              <a:rPr dirty="0" sz="2500"/>
              <a:t>	</a:t>
            </a:r>
            <a:r>
              <a:rPr dirty="0" sz="2500" spc="-25"/>
              <a:t>ДЛЯ</a:t>
            </a:r>
            <a:r>
              <a:rPr dirty="0" sz="2500"/>
              <a:t>	</a:t>
            </a:r>
            <a:r>
              <a:rPr dirty="0" sz="2500" spc="-10"/>
              <a:t>ВЗРОСЛЫХ</a:t>
            </a:r>
            <a:endParaRPr sz="2500"/>
          </a:p>
        </p:txBody>
      </p:sp>
      <p:sp>
        <p:nvSpPr>
          <p:cNvPr id="3" name="object 3" descr=""/>
          <p:cNvSpPr/>
          <p:nvPr/>
        </p:nvSpPr>
        <p:spPr>
          <a:xfrm>
            <a:off x="728472" y="1470660"/>
            <a:ext cx="11015980" cy="5017135"/>
          </a:xfrm>
          <a:custGeom>
            <a:avLst/>
            <a:gdLst/>
            <a:ahLst/>
            <a:cxnLst/>
            <a:rect l="l" t="t" r="r" b="b"/>
            <a:pathLst>
              <a:path w="11015980" h="5017135">
                <a:moveTo>
                  <a:pt x="11015472" y="0"/>
                </a:moveTo>
                <a:lnTo>
                  <a:pt x="0" y="0"/>
                </a:lnTo>
                <a:lnTo>
                  <a:pt x="0" y="5017008"/>
                </a:lnTo>
                <a:lnTo>
                  <a:pt x="11015472" y="5017008"/>
                </a:lnTo>
                <a:lnTo>
                  <a:pt x="11015472" y="0"/>
                </a:lnTo>
                <a:close/>
              </a:path>
            </a:pathLst>
          </a:custGeom>
          <a:solidFill>
            <a:srgbClr val="DCEB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806907" y="1523822"/>
            <a:ext cx="9271000" cy="49034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600" b="1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/>
                <a:cs typeface="Arial"/>
              </a:rPr>
              <a:t>13.03.2025</a:t>
            </a:r>
            <a:r>
              <a:rPr dirty="0" u="sng" sz="1600" spc="-45" b="1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/>
                <a:cs typeface="Arial"/>
              </a:rPr>
              <a:t> </a:t>
            </a:r>
            <a:r>
              <a:rPr dirty="0" sz="1600" spc="-40" b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C0C0C"/>
                </a:solidFill>
                <a:latin typeface="Microsoft Sans Serif"/>
                <a:cs typeface="Microsoft Sans Serif"/>
              </a:rPr>
              <a:t>Обследования </a:t>
            </a:r>
            <a:r>
              <a:rPr dirty="0" sz="1600">
                <a:solidFill>
                  <a:srgbClr val="0C0C0C"/>
                </a:solidFill>
                <a:latin typeface="Microsoft Sans Serif"/>
                <a:cs typeface="Microsoft Sans Serif"/>
              </a:rPr>
              <a:t>в</a:t>
            </a:r>
            <a:r>
              <a:rPr dirty="0" sz="1600" spc="-2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0C0C0C"/>
                </a:solidFill>
                <a:latin typeface="Microsoft Sans Serif"/>
                <a:cs typeface="Microsoft Sans Serif"/>
              </a:rPr>
              <a:t>центре</a:t>
            </a:r>
            <a:r>
              <a:rPr dirty="0" sz="1600" spc="-10">
                <a:solidFill>
                  <a:srgbClr val="0C0C0C"/>
                </a:solidFill>
                <a:latin typeface="Microsoft Sans Serif"/>
                <a:cs typeface="Microsoft Sans Serif"/>
              </a:rPr>
              <a:t> здоровья</a:t>
            </a:r>
            <a:r>
              <a:rPr dirty="0" sz="1600" spc="-2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0C0C0C"/>
                </a:solidFill>
                <a:latin typeface="Microsoft Sans Serif"/>
                <a:cs typeface="Microsoft Sans Serif"/>
              </a:rPr>
              <a:t>для</a:t>
            </a:r>
            <a:r>
              <a:rPr dirty="0" sz="1600" spc="-2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0C0C0C"/>
                </a:solidFill>
                <a:latin typeface="Microsoft Sans Serif"/>
                <a:cs typeface="Microsoft Sans Serif"/>
              </a:rPr>
              <a:t>взрослых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600">
              <a:latin typeface="Microsoft Sans Serif"/>
              <a:cs typeface="Microsoft Sans Serif"/>
            </a:endParaRPr>
          </a:p>
          <a:p>
            <a:pPr marL="12700" marR="1351915">
              <a:lnSpc>
                <a:spcPct val="100000"/>
              </a:lnSpc>
              <a:spcBef>
                <a:spcPts val="5"/>
              </a:spcBef>
              <a:tabLst>
                <a:tab pos="1199515" algn="l"/>
              </a:tabLst>
            </a:pPr>
            <a:r>
              <a:rPr dirty="0" u="sng" sz="1600" spc="-10" b="1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/>
                <a:cs typeface="Arial"/>
              </a:rPr>
              <a:t>20.03.2025</a:t>
            </a:r>
            <a:r>
              <a:rPr dirty="0" sz="1600" b="1">
                <a:solidFill>
                  <a:srgbClr val="0C0C0C"/>
                </a:solidFill>
                <a:latin typeface="Arial"/>
                <a:cs typeface="Arial"/>
              </a:rPr>
              <a:t>	</a:t>
            </a:r>
            <a:r>
              <a:rPr dirty="0" sz="1600" spc="-10">
                <a:solidFill>
                  <a:srgbClr val="0C0C0C"/>
                </a:solidFill>
                <a:latin typeface="Microsoft Sans Serif"/>
                <a:cs typeface="Microsoft Sans Serif"/>
              </a:rPr>
              <a:t>Углубленное профилактическое </a:t>
            </a:r>
            <a:r>
              <a:rPr dirty="0" sz="1600" spc="-20">
                <a:solidFill>
                  <a:srgbClr val="0C0C0C"/>
                </a:solidFill>
                <a:latin typeface="Microsoft Sans Serif"/>
                <a:cs typeface="Microsoft Sans Serif"/>
              </a:rPr>
              <a:t>консультирование</a:t>
            </a:r>
            <a:r>
              <a:rPr dirty="0" sz="1600" spc="-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405">
                <a:solidFill>
                  <a:srgbClr val="0C0C0C"/>
                </a:solidFill>
                <a:latin typeface="Microsoft Sans Serif"/>
                <a:cs typeface="Microsoft Sans Serif"/>
              </a:rPr>
              <a:t>–</a:t>
            </a:r>
            <a:r>
              <a:rPr dirty="0" sz="1600" spc="-5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0C0C0C"/>
                </a:solidFill>
                <a:latin typeface="Microsoft Sans Serif"/>
                <a:cs typeface="Microsoft Sans Serif"/>
              </a:rPr>
              <a:t>общие</a:t>
            </a:r>
            <a:r>
              <a:rPr dirty="0" sz="1600" spc="-6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0C0C0C"/>
                </a:solidFill>
                <a:latin typeface="Microsoft Sans Serif"/>
                <a:cs typeface="Microsoft Sans Serif"/>
              </a:rPr>
              <a:t>принципы</a:t>
            </a:r>
            <a:r>
              <a:rPr dirty="0" sz="1600" spc="-10">
                <a:solidFill>
                  <a:srgbClr val="0C0C0C"/>
                </a:solidFill>
                <a:latin typeface="Arial MT"/>
                <a:cs typeface="Arial MT"/>
              </a:rPr>
              <a:t>. </a:t>
            </a:r>
            <a:r>
              <a:rPr dirty="0" sz="1600" spc="-10">
                <a:solidFill>
                  <a:srgbClr val="0C0C0C"/>
                </a:solidFill>
                <a:latin typeface="Microsoft Sans Serif"/>
                <a:cs typeface="Microsoft Sans Serif"/>
              </a:rPr>
              <a:t>Углубленное</a:t>
            </a:r>
            <a:r>
              <a:rPr dirty="0" sz="1600" spc="-4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0C0C0C"/>
                </a:solidFill>
                <a:latin typeface="Microsoft Sans Serif"/>
                <a:cs typeface="Microsoft Sans Serif"/>
              </a:rPr>
              <a:t>профилактическое</a:t>
            </a:r>
            <a:r>
              <a:rPr dirty="0" sz="1600" spc="-4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20">
                <a:solidFill>
                  <a:srgbClr val="0C0C0C"/>
                </a:solidFill>
                <a:latin typeface="Microsoft Sans Serif"/>
                <a:cs typeface="Microsoft Sans Serif"/>
              </a:rPr>
              <a:t>консультирование</a:t>
            </a:r>
            <a:r>
              <a:rPr dirty="0" sz="1600" spc="-4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0C0C0C"/>
                </a:solidFill>
                <a:latin typeface="Microsoft Sans Serif"/>
                <a:cs typeface="Microsoft Sans Serif"/>
              </a:rPr>
              <a:t>по</a:t>
            </a:r>
            <a:r>
              <a:rPr dirty="0" sz="1600" spc="-9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0C0C0C"/>
                </a:solidFill>
                <a:latin typeface="Microsoft Sans Serif"/>
                <a:cs typeface="Microsoft Sans Serif"/>
              </a:rPr>
              <a:t>физической</a:t>
            </a:r>
            <a:r>
              <a:rPr dirty="0" sz="1600" spc="-4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0C0C0C"/>
                </a:solidFill>
                <a:latin typeface="Microsoft Sans Serif"/>
                <a:cs typeface="Microsoft Sans Serif"/>
              </a:rPr>
              <a:t>активности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u="sng" sz="1600" spc="-10" b="1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/>
                <a:cs typeface="Arial"/>
              </a:rPr>
              <a:t>27.03.2025</a:t>
            </a:r>
            <a:r>
              <a:rPr dirty="0" sz="1600" spc="-80" b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C0C0C"/>
                </a:solidFill>
                <a:latin typeface="Microsoft Sans Serif"/>
                <a:cs typeface="Microsoft Sans Serif"/>
              </a:rPr>
              <a:t>Углубленное</a:t>
            </a:r>
            <a:r>
              <a:rPr dirty="0" sz="1600" spc="-1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0C0C0C"/>
                </a:solidFill>
                <a:latin typeface="Microsoft Sans Serif"/>
                <a:cs typeface="Microsoft Sans Serif"/>
              </a:rPr>
              <a:t>профилактическое</a:t>
            </a:r>
            <a:r>
              <a:rPr dirty="0" sz="1600" spc="-1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20">
                <a:solidFill>
                  <a:srgbClr val="0C0C0C"/>
                </a:solidFill>
                <a:latin typeface="Microsoft Sans Serif"/>
                <a:cs typeface="Microsoft Sans Serif"/>
              </a:rPr>
              <a:t>консультирование</a:t>
            </a:r>
            <a:r>
              <a:rPr dirty="0" sz="1600" spc="-1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0C0C0C"/>
                </a:solidFill>
                <a:latin typeface="Microsoft Sans Serif"/>
                <a:cs typeface="Microsoft Sans Serif"/>
              </a:rPr>
              <a:t>по</a:t>
            </a:r>
            <a:r>
              <a:rPr dirty="0" sz="1600" spc="-6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20">
                <a:solidFill>
                  <a:srgbClr val="0C0C0C"/>
                </a:solidFill>
                <a:latin typeface="Microsoft Sans Serif"/>
                <a:cs typeface="Microsoft Sans Serif"/>
              </a:rPr>
              <a:t>здоровому</a:t>
            </a:r>
            <a:r>
              <a:rPr dirty="0" sz="1600" spc="-4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0C0C0C"/>
                </a:solidFill>
                <a:latin typeface="Microsoft Sans Serif"/>
                <a:cs typeface="Microsoft Sans Serif"/>
              </a:rPr>
              <a:t>питанию.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10">
                <a:solidFill>
                  <a:srgbClr val="0C0C0C"/>
                </a:solidFill>
                <a:latin typeface="Microsoft Sans Serif"/>
                <a:cs typeface="Microsoft Sans Serif"/>
              </a:rPr>
              <a:t>Углубленное</a:t>
            </a:r>
            <a:r>
              <a:rPr dirty="0" sz="1600" spc="-2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0C0C0C"/>
                </a:solidFill>
                <a:latin typeface="Microsoft Sans Serif"/>
                <a:cs typeface="Microsoft Sans Serif"/>
              </a:rPr>
              <a:t>профилактическое</a:t>
            </a:r>
            <a:r>
              <a:rPr dirty="0" sz="1600" spc="-1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20">
                <a:solidFill>
                  <a:srgbClr val="0C0C0C"/>
                </a:solidFill>
                <a:latin typeface="Microsoft Sans Serif"/>
                <a:cs typeface="Microsoft Sans Serif"/>
              </a:rPr>
              <a:t>консультирование </a:t>
            </a:r>
            <a:r>
              <a:rPr dirty="0" sz="1600">
                <a:solidFill>
                  <a:srgbClr val="0C0C0C"/>
                </a:solidFill>
                <a:latin typeface="Microsoft Sans Serif"/>
                <a:cs typeface="Microsoft Sans Serif"/>
              </a:rPr>
              <a:t>лиц</a:t>
            </a:r>
            <a:r>
              <a:rPr dirty="0" sz="1600" spc="-5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0C0C0C"/>
                </a:solidFill>
                <a:latin typeface="Microsoft Sans Serif"/>
                <a:cs typeface="Microsoft Sans Serif"/>
              </a:rPr>
              <a:t>с</a:t>
            </a:r>
            <a:r>
              <a:rPr dirty="0" sz="1600" spc="-6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0C0C0C"/>
                </a:solidFill>
                <a:latin typeface="Microsoft Sans Serif"/>
                <a:cs typeface="Microsoft Sans Serif"/>
              </a:rPr>
              <a:t>ожирением</a:t>
            </a:r>
            <a:r>
              <a:rPr dirty="0" sz="1600" spc="-3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0C0C0C"/>
                </a:solidFill>
                <a:latin typeface="Microsoft Sans Serif"/>
                <a:cs typeface="Microsoft Sans Serif"/>
              </a:rPr>
              <a:t>/</a:t>
            </a:r>
            <a:r>
              <a:rPr dirty="0" sz="1600" spc="-5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0C0C0C"/>
                </a:solidFill>
                <a:latin typeface="Microsoft Sans Serif"/>
                <a:cs typeface="Microsoft Sans Serif"/>
              </a:rPr>
              <a:t>избыточной</a:t>
            </a:r>
            <a:r>
              <a:rPr dirty="0" sz="1600" spc="-2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0C0C0C"/>
                </a:solidFill>
                <a:latin typeface="Microsoft Sans Serif"/>
                <a:cs typeface="Microsoft Sans Serif"/>
              </a:rPr>
              <a:t>массой</a:t>
            </a:r>
            <a:r>
              <a:rPr dirty="0" sz="1600" spc="-5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20">
                <a:solidFill>
                  <a:srgbClr val="0C0C0C"/>
                </a:solidFill>
                <a:latin typeface="Microsoft Sans Serif"/>
                <a:cs typeface="Microsoft Sans Serif"/>
              </a:rPr>
              <a:t>тела</a:t>
            </a:r>
            <a:endParaRPr sz="1600">
              <a:latin typeface="Microsoft Sans Serif"/>
              <a:cs typeface="Microsoft Sans Serif"/>
            </a:endParaRPr>
          </a:p>
          <a:p>
            <a:pPr marL="12700" marR="1360805">
              <a:lnSpc>
                <a:spcPts val="3840"/>
              </a:lnSpc>
              <a:spcBef>
                <a:spcPts val="450"/>
              </a:spcBef>
            </a:pPr>
            <a:r>
              <a:rPr dirty="0" u="sng" sz="1600" b="1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/>
                <a:cs typeface="Arial"/>
              </a:rPr>
              <a:t>03.04.2025</a:t>
            </a:r>
            <a:r>
              <a:rPr dirty="0" u="sng" sz="1600" spc="-70" b="1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/>
                <a:cs typeface="Arial"/>
              </a:rPr>
              <a:t> </a:t>
            </a:r>
            <a:r>
              <a:rPr dirty="0" sz="1600" spc="-65" b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C0C0C"/>
                </a:solidFill>
                <a:latin typeface="Microsoft Sans Serif"/>
                <a:cs typeface="Microsoft Sans Serif"/>
              </a:rPr>
              <a:t>Углубленное</a:t>
            </a:r>
            <a:r>
              <a:rPr dirty="0" sz="1600" spc="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0C0C0C"/>
                </a:solidFill>
                <a:latin typeface="Microsoft Sans Serif"/>
                <a:cs typeface="Microsoft Sans Serif"/>
              </a:rPr>
              <a:t>профилактическое</a:t>
            </a:r>
            <a:r>
              <a:rPr dirty="0" sz="1600" spc="-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20">
                <a:solidFill>
                  <a:srgbClr val="0C0C0C"/>
                </a:solidFill>
                <a:latin typeface="Microsoft Sans Serif"/>
                <a:cs typeface="Microsoft Sans Serif"/>
              </a:rPr>
              <a:t>консультирование</a:t>
            </a:r>
            <a:r>
              <a:rPr dirty="0" sz="1600" spc="1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0C0C0C"/>
                </a:solidFill>
                <a:latin typeface="Microsoft Sans Serif"/>
                <a:cs typeface="Microsoft Sans Serif"/>
              </a:rPr>
              <a:t>по</a:t>
            </a:r>
            <a:r>
              <a:rPr dirty="0" sz="1600" spc="-5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0C0C0C"/>
                </a:solidFill>
                <a:latin typeface="Microsoft Sans Serif"/>
                <a:cs typeface="Microsoft Sans Serif"/>
              </a:rPr>
              <a:t>алкоголю </a:t>
            </a:r>
            <a:r>
              <a:rPr dirty="0" u="sng" sz="1600" b="1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/>
                <a:cs typeface="Arial"/>
              </a:rPr>
              <a:t>10.04.2025</a:t>
            </a:r>
            <a:r>
              <a:rPr dirty="0" sz="1600" spc="-75" b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C0C0C"/>
                </a:solidFill>
                <a:latin typeface="Microsoft Sans Serif"/>
                <a:cs typeface="Microsoft Sans Serif"/>
              </a:rPr>
              <a:t>Углубленное профилактическое</a:t>
            </a:r>
            <a:r>
              <a:rPr dirty="0" sz="1600" spc="-1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20">
                <a:solidFill>
                  <a:srgbClr val="0C0C0C"/>
                </a:solidFill>
                <a:latin typeface="Microsoft Sans Serif"/>
                <a:cs typeface="Microsoft Sans Serif"/>
              </a:rPr>
              <a:t>консультирование</a:t>
            </a:r>
            <a:r>
              <a:rPr dirty="0" sz="1600" spc="-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0C0C0C"/>
                </a:solidFill>
                <a:latin typeface="Microsoft Sans Serif"/>
                <a:cs typeface="Microsoft Sans Serif"/>
              </a:rPr>
              <a:t>по</a:t>
            </a:r>
            <a:r>
              <a:rPr dirty="0" sz="1600" spc="-5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25">
                <a:solidFill>
                  <a:srgbClr val="0C0C0C"/>
                </a:solidFill>
                <a:latin typeface="Microsoft Sans Serif"/>
                <a:cs typeface="Microsoft Sans Serif"/>
              </a:rPr>
              <a:t>отказу</a:t>
            </a:r>
            <a:r>
              <a:rPr dirty="0" sz="1600" spc="-6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0C0C0C"/>
                </a:solidFill>
                <a:latin typeface="Microsoft Sans Serif"/>
                <a:cs typeface="Microsoft Sans Serif"/>
              </a:rPr>
              <a:t>от</a:t>
            </a:r>
            <a:r>
              <a:rPr dirty="0" sz="1600" spc="-5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0C0C0C"/>
                </a:solidFill>
                <a:latin typeface="Microsoft Sans Serif"/>
                <a:cs typeface="Microsoft Sans Serif"/>
              </a:rPr>
              <a:t>курения </a:t>
            </a:r>
            <a:r>
              <a:rPr dirty="0" u="sng" sz="1600" b="1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/>
                <a:cs typeface="Arial"/>
              </a:rPr>
              <a:t>17.04.2025</a:t>
            </a:r>
            <a:r>
              <a:rPr dirty="0" sz="1600" spc="-75" b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C0C0C"/>
                </a:solidFill>
                <a:latin typeface="Microsoft Sans Serif"/>
                <a:cs typeface="Microsoft Sans Serif"/>
              </a:rPr>
              <a:t>Индивидуальная</a:t>
            </a:r>
            <a:r>
              <a:rPr dirty="0" sz="1600" spc="-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0C0C0C"/>
                </a:solidFill>
                <a:latin typeface="Microsoft Sans Serif"/>
                <a:cs typeface="Microsoft Sans Serif"/>
              </a:rPr>
              <a:t>программа</a:t>
            </a:r>
            <a:r>
              <a:rPr dirty="0" sz="1600" spc="-4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0C0C0C"/>
                </a:solidFill>
                <a:latin typeface="Microsoft Sans Serif"/>
                <a:cs typeface="Microsoft Sans Serif"/>
              </a:rPr>
              <a:t>по</a:t>
            </a:r>
            <a:r>
              <a:rPr dirty="0" sz="1600" spc="-5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0C0C0C"/>
                </a:solidFill>
                <a:latin typeface="Microsoft Sans Serif"/>
                <a:cs typeface="Microsoft Sans Serif"/>
              </a:rPr>
              <a:t>ведению</a:t>
            </a:r>
            <a:r>
              <a:rPr dirty="0" sz="1600" spc="-4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20">
                <a:solidFill>
                  <a:srgbClr val="0C0C0C"/>
                </a:solidFill>
                <a:latin typeface="Microsoft Sans Serif"/>
                <a:cs typeface="Microsoft Sans Serif"/>
              </a:rPr>
              <a:t>здорового</a:t>
            </a:r>
            <a:r>
              <a:rPr dirty="0" sz="1600" spc="-4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0C0C0C"/>
                </a:solidFill>
                <a:latin typeface="Microsoft Sans Serif"/>
                <a:cs typeface="Microsoft Sans Serif"/>
              </a:rPr>
              <a:t>образа</a:t>
            </a:r>
            <a:r>
              <a:rPr dirty="0" sz="1600" spc="-6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0C0C0C"/>
                </a:solidFill>
                <a:latin typeface="Microsoft Sans Serif"/>
                <a:cs typeface="Microsoft Sans Serif"/>
              </a:rPr>
              <a:t>жизни</a:t>
            </a:r>
            <a:r>
              <a:rPr dirty="0" sz="1600" spc="-10">
                <a:solidFill>
                  <a:srgbClr val="0C0C0C"/>
                </a:solidFill>
                <a:latin typeface="Arial MT"/>
                <a:cs typeface="Arial MT"/>
              </a:rPr>
              <a:t>.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ts val="1475"/>
              </a:lnSpc>
            </a:pPr>
            <a:r>
              <a:rPr dirty="0" sz="1600">
                <a:solidFill>
                  <a:srgbClr val="0C0C0C"/>
                </a:solidFill>
                <a:latin typeface="Microsoft Sans Serif"/>
                <a:cs typeface="Microsoft Sans Serif"/>
              </a:rPr>
              <a:t>Индивидуальная</a:t>
            </a:r>
            <a:r>
              <a:rPr dirty="0" sz="1600" spc="-2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0C0C0C"/>
                </a:solidFill>
                <a:latin typeface="Microsoft Sans Serif"/>
                <a:cs typeface="Microsoft Sans Serif"/>
              </a:rPr>
              <a:t>программа</a:t>
            </a:r>
            <a:r>
              <a:rPr dirty="0" sz="1600" spc="-5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20">
                <a:solidFill>
                  <a:srgbClr val="0C0C0C"/>
                </a:solidFill>
                <a:latin typeface="Microsoft Sans Serif"/>
                <a:cs typeface="Microsoft Sans Serif"/>
              </a:rPr>
              <a:t>здорового</a:t>
            </a:r>
            <a:r>
              <a:rPr dirty="0" sz="1600" spc="-7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0C0C0C"/>
                </a:solidFill>
                <a:latin typeface="Microsoft Sans Serif"/>
                <a:cs typeface="Microsoft Sans Serif"/>
              </a:rPr>
              <a:t>питания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u="sng" sz="1600" b="1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/>
                <a:cs typeface="Arial"/>
              </a:rPr>
              <a:t>24.04.2025</a:t>
            </a:r>
            <a:r>
              <a:rPr dirty="0" u="sng" sz="1600" spc="-40" b="1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/>
                <a:cs typeface="Arial"/>
              </a:rPr>
              <a:t> </a:t>
            </a:r>
            <a:r>
              <a:rPr dirty="0" sz="1600" spc="-40" b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0C0C0C"/>
                </a:solidFill>
                <a:latin typeface="Microsoft Sans Serif"/>
                <a:cs typeface="Microsoft Sans Serif"/>
              </a:rPr>
              <a:t>Диспансерное</a:t>
            </a:r>
            <a:r>
              <a:rPr dirty="0" sz="1600">
                <a:solidFill>
                  <a:srgbClr val="0C0C0C"/>
                </a:solidFill>
                <a:latin typeface="Microsoft Sans Serif"/>
                <a:cs typeface="Microsoft Sans Serif"/>
              </a:rPr>
              <a:t> наблюдение</a:t>
            </a:r>
            <a:r>
              <a:rPr dirty="0" sz="1600" spc="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0C0C0C"/>
                </a:solidFill>
                <a:latin typeface="Microsoft Sans Serif"/>
                <a:cs typeface="Microsoft Sans Serif"/>
              </a:rPr>
              <a:t>лиц</a:t>
            </a:r>
            <a:r>
              <a:rPr dirty="0" sz="1600" spc="-1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0C0C0C"/>
                </a:solidFill>
                <a:latin typeface="Microsoft Sans Serif"/>
                <a:cs typeface="Microsoft Sans Serif"/>
              </a:rPr>
              <a:t>с</a:t>
            </a:r>
            <a:r>
              <a:rPr dirty="0" sz="1600" spc="-2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20">
                <a:solidFill>
                  <a:srgbClr val="0C0C0C"/>
                </a:solidFill>
                <a:latin typeface="Microsoft Sans Serif"/>
                <a:cs typeface="Microsoft Sans Serif"/>
              </a:rPr>
              <a:t>факторами</a:t>
            </a:r>
            <a:r>
              <a:rPr dirty="0" sz="1600" spc="-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0C0C0C"/>
                </a:solidFill>
                <a:latin typeface="Microsoft Sans Serif"/>
                <a:cs typeface="Microsoft Sans Serif"/>
              </a:rPr>
              <a:t>риска</a:t>
            </a:r>
            <a:r>
              <a:rPr dirty="0" sz="1600" spc="-1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0C0C0C"/>
                </a:solidFill>
                <a:latin typeface="Microsoft Sans Serif"/>
                <a:cs typeface="Microsoft Sans Serif"/>
              </a:rPr>
              <a:t>в</a:t>
            </a:r>
            <a:r>
              <a:rPr dirty="0" sz="1600" spc="-3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0C0C0C"/>
                </a:solidFill>
                <a:latin typeface="Microsoft Sans Serif"/>
                <a:cs typeface="Microsoft Sans Serif"/>
              </a:rPr>
              <a:t>центрах</a:t>
            </a:r>
            <a:r>
              <a:rPr dirty="0" sz="1600" spc="-1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0C0C0C"/>
                </a:solidFill>
                <a:latin typeface="Microsoft Sans Serif"/>
                <a:cs typeface="Microsoft Sans Serif"/>
              </a:rPr>
              <a:t>здоровья</a:t>
            </a:r>
            <a:r>
              <a:rPr dirty="0" sz="1600" spc="-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0C0C0C"/>
                </a:solidFill>
                <a:latin typeface="Microsoft Sans Serif"/>
                <a:cs typeface="Microsoft Sans Serif"/>
              </a:rPr>
              <a:t>для</a:t>
            </a:r>
            <a:r>
              <a:rPr dirty="0" sz="1600" spc="-3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0C0C0C"/>
                </a:solidFill>
                <a:latin typeface="Microsoft Sans Serif"/>
                <a:cs typeface="Microsoft Sans Serif"/>
              </a:rPr>
              <a:t>взрослых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u="sng" sz="1600" b="1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/>
                <a:cs typeface="Arial"/>
              </a:rPr>
              <a:t>15.05.2025</a:t>
            </a:r>
            <a:r>
              <a:rPr dirty="0" u="sng" sz="1600" spc="-45" b="1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/>
                <a:cs typeface="Arial"/>
              </a:rPr>
              <a:t> </a:t>
            </a:r>
            <a:r>
              <a:rPr dirty="0" sz="1600" spc="-40" b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1600" spc="-30">
                <a:solidFill>
                  <a:srgbClr val="0C0C0C"/>
                </a:solidFill>
                <a:latin typeface="Microsoft Sans Serif"/>
                <a:cs typeface="Microsoft Sans Serif"/>
              </a:rPr>
              <a:t>Отчетно</a:t>
            </a:r>
            <a:r>
              <a:rPr dirty="0" sz="1600" spc="-30">
                <a:solidFill>
                  <a:srgbClr val="0C0C0C"/>
                </a:solidFill>
                <a:latin typeface="Arial MT"/>
                <a:cs typeface="Arial MT"/>
              </a:rPr>
              <a:t>-</a:t>
            </a:r>
            <a:r>
              <a:rPr dirty="0" sz="1600">
                <a:solidFill>
                  <a:srgbClr val="0C0C0C"/>
                </a:solidFill>
                <a:latin typeface="Microsoft Sans Serif"/>
                <a:cs typeface="Microsoft Sans Serif"/>
              </a:rPr>
              <a:t>учетная</a:t>
            </a:r>
            <a:r>
              <a:rPr dirty="0" sz="1600" spc="3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20">
                <a:solidFill>
                  <a:srgbClr val="0C0C0C"/>
                </a:solidFill>
                <a:latin typeface="Microsoft Sans Serif"/>
                <a:cs typeface="Microsoft Sans Serif"/>
              </a:rPr>
              <a:t>документация</a:t>
            </a:r>
            <a:r>
              <a:rPr dirty="0" sz="1600" spc="2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0C0C0C"/>
                </a:solidFill>
                <a:latin typeface="Microsoft Sans Serif"/>
                <a:cs typeface="Microsoft Sans Serif"/>
              </a:rPr>
              <a:t>центров</a:t>
            </a:r>
            <a:r>
              <a:rPr dirty="0" sz="1600" spc="-2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0C0C0C"/>
                </a:solidFill>
                <a:latin typeface="Microsoft Sans Serif"/>
                <a:cs typeface="Microsoft Sans Serif"/>
              </a:rPr>
              <a:t>здоровья</a:t>
            </a:r>
            <a:r>
              <a:rPr dirty="0" sz="1600" spc="-2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0C0C0C"/>
                </a:solidFill>
                <a:latin typeface="Microsoft Sans Serif"/>
                <a:cs typeface="Microsoft Sans Serif"/>
              </a:rPr>
              <a:t>для</a:t>
            </a:r>
            <a:r>
              <a:rPr dirty="0" sz="1600" spc="-2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0C0C0C"/>
                </a:solidFill>
                <a:latin typeface="Microsoft Sans Serif"/>
                <a:cs typeface="Microsoft Sans Serif"/>
              </a:rPr>
              <a:t>взрослых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u="sng" sz="1600" b="1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/>
                <a:cs typeface="Arial"/>
              </a:rPr>
              <a:t>22.05.2025</a:t>
            </a:r>
            <a:r>
              <a:rPr dirty="0" u="sng" sz="1600" spc="-55" b="1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C0C0C"/>
                </a:solidFill>
                <a:latin typeface="Microsoft Sans Serif"/>
                <a:cs typeface="Microsoft Sans Serif"/>
              </a:rPr>
              <a:t>Информационные</a:t>
            </a:r>
            <a:r>
              <a:rPr dirty="0" sz="1600" spc="1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0C0C0C"/>
                </a:solidFill>
                <a:latin typeface="Microsoft Sans Serif"/>
                <a:cs typeface="Microsoft Sans Serif"/>
              </a:rPr>
              <a:t>материалы</a:t>
            </a:r>
            <a:r>
              <a:rPr dirty="0" sz="1600" spc="-1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0C0C0C"/>
                </a:solidFill>
                <a:latin typeface="Microsoft Sans Serif"/>
                <a:cs typeface="Microsoft Sans Serif"/>
              </a:rPr>
              <a:t>для</a:t>
            </a:r>
            <a:r>
              <a:rPr dirty="0" sz="1600" spc="-4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0C0C0C"/>
                </a:solidFill>
                <a:latin typeface="Microsoft Sans Serif"/>
                <a:cs typeface="Microsoft Sans Serif"/>
              </a:rPr>
              <a:t>пациентов</a:t>
            </a:r>
            <a:r>
              <a:rPr dirty="0" sz="1600" spc="-2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0C0C0C"/>
                </a:solidFill>
                <a:latin typeface="Microsoft Sans Serif"/>
                <a:cs typeface="Microsoft Sans Serif"/>
              </a:rPr>
              <a:t>центров</a:t>
            </a:r>
            <a:r>
              <a:rPr dirty="0" sz="1600" spc="-1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0C0C0C"/>
                </a:solidFill>
                <a:latin typeface="Microsoft Sans Serif"/>
                <a:cs typeface="Microsoft Sans Serif"/>
              </a:rPr>
              <a:t>здоровья</a:t>
            </a:r>
            <a:r>
              <a:rPr dirty="0" sz="1600" spc="-3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0C0C0C"/>
                </a:solidFill>
                <a:latin typeface="Microsoft Sans Serif"/>
                <a:cs typeface="Microsoft Sans Serif"/>
              </a:rPr>
              <a:t>для</a:t>
            </a:r>
            <a:r>
              <a:rPr dirty="0" sz="1600" spc="-3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0C0C0C"/>
                </a:solidFill>
                <a:latin typeface="Microsoft Sans Serif"/>
                <a:cs typeface="Microsoft Sans Serif"/>
              </a:rPr>
              <a:t>взрослых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2116" y="289382"/>
            <a:ext cx="9998075" cy="1168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214245" algn="l"/>
                <a:tab pos="2846705" algn="l"/>
                <a:tab pos="4742180" algn="l"/>
                <a:tab pos="5735320" algn="l"/>
                <a:tab pos="6010275" algn="l"/>
                <a:tab pos="6389370" algn="l"/>
                <a:tab pos="8446770" algn="l"/>
              </a:tabLst>
            </a:pPr>
            <a:r>
              <a:rPr dirty="0" sz="2500" spc="-10"/>
              <a:t>МЕТОДИЧЕСКИЕ</a:t>
            </a:r>
            <a:r>
              <a:rPr dirty="0" sz="2500"/>
              <a:t>	</a:t>
            </a:r>
            <a:r>
              <a:rPr dirty="0" sz="2500" spc="-10"/>
              <a:t>РЕКОМЕНДАЦИИ</a:t>
            </a:r>
            <a:r>
              <a:rPr dirty="0" sz="2500"/>
              <a:t>	</a:t>
            </a:r>
            <a:r>
              <a:rPr dirty="0" sz="2500" spc="-25"/>
              <a:t>ПО</a:t>
            </a:r>
            <a:r>
              <a:rPr dirty="0" sz="2500"/>
              <a:t>	</a:t>
            </a:r>
            <a:r>
              <a:rPr dirty="0" sz="2500" spc="-10"/>
              <a:t>ОКАЗАНИЮ</a:t>
            </a:r>
            <a:r>
              <a:rPr dirty="0" sz="2500"/>
              <a:t>	</a:t>
            </a:r>
            <a:r>
              <a:rPr dirty="0" sz="2500" spc="-20"/>
              <a:t>ПОМОЩИ </a:t>
            </a:r>
            <a:r>
              <a:rPr dirty="0" sz="2500" spc="-10"/>
              <a:t>ПАЦИЕНТАМ</a:t>
            </a:r>
            <a:r>
              <a:rPr dirty="0" sz="2500"/>
              <a:t>	С </a:t>
            </a:r>
            <a:r>
              <a:rPr dirty="0" sz="2500" spc="-10"/>
              <a:t>ФАКТОРАМИ</a:t>
            </a:r>
            <a:r>
              <a:rPr dirty="0" sz="2500"/>
              <a:t>	</a:t>
            </a:r>
            <a:r>
              <a:rPr dirty="0" sz="2500" spc="-10"/>
              <a:t>РИСКА</a:t>
            </a:r>
            <a:r>
              <a:rPr dirty="0" sz="2500"/>
              <a:t>	</a:t>
            </a:r>
            <a:r>
              <a:rPr dirty="0" sz="2500" spc="-20"/>
              <a:t>ХНИЗ</a:t>
            </a:r>
            <a:endParaRPr sz="2500"/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19100" algn="l"/>
                <a:tab pos="2085339" algn="l"/>
                <a:tab pos="4063365" algn="l"/>
                <a:tab pos="4916170" algn="l"/>
              </a:tabLst>
            </a:pPr>
            <a:r>
              <a:rPr dirty="0" sz="2500" spc="-50"/>
              <a:t>В</a:t>
            </a:r>
            <a:r>
              <a:rPr dirty="0" sz="2500"/>
              <a:t>	</a:t>
            </a:r>
            <a:r>
              <a:rPr dirty="0" sz="2500" spc="-10"/>
              <a:t>ЦЕНТРАХ</a:t>
            </a:r>
            <a:r>
              <a:rPr dirty="0" sz="2500"/>
              <a:t>	</a:t>
            </a:r>
            <a:r>
              <a:rPr dirty="0" sz="2500" spc="-10"/>
              <a:t>ЗДОРОВЬЯ</a:t>
            </a:r>
            <a:r>
              <a:rPr dirty="0" sz="2500"/>
              <a:t>	</a:t>
            </a:r>
            <a:r>
              <a:rPr dirty="0" sz="2500" spc="-25"/>
              <a:t>ДЛЯ</a:t>
            </a:r>
            <a:r>
              <a:rPr dirty="0" sz="2500"/>
              <a:t>	</a:t>
            </a:r>
            <a:r>
              <a:rPr dirty="0" sz="2500" spc="-10"/>
              <a:t>ВЗРОСЛЫХ</a:t>
            </a:r>
            <a:endParaRPr sz="2500"/>
          </a:p>
        </p:txBody>
      </p:sp>
      <p:sp>
        <p:nvSpPr>
          <p:cNvPr id="3" name="object 3" descr=""/>
          <p:cNvSpPr txBox="1"/>
          <p:nvPr/>
        </p:nvSpPr>
        <p:spPr>
          <a:xfrm>
            <a:off x="722172" y="2129409"/>
            <a:ext cx="10715625" cy="372999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94310" indent="-184150">
              <a:lnSpc>
                <a:spcPct val="100000"/>
              </a:lnSpc>
              <a:spcBef>
                <a:spcPts val="700"/>
              </a:spcBef>
              <a:buSzPct val="94444"/>
              <a:buFont typeface="Wingdings"/>
              <a:buChar char=""/>
              <a:tabLst>
                <a:tab pos="194310" algn="l"/>
              </a:tabLst>
            </a:pPr>
            <a:r>
              <a:rPr dirty="0" sz="1800" spc="-30">
                <a:solidFill>
                  <a:srgbClr val="0C0C0C"/>
                </a:solidFill>
                <a:latin typeface="Microsoft Sans Serif"/>
                <a:cs typeface="Microsoft Sans Serif"/>
              </a:rPr>
              <a:t>Формирование</a:t>
            </a:r>
            <a:r>
              <a:rPr dirty="0" sz="1800" spc="-5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целевой</a:t>
            </a:r>
            <a:r>
              <a:rPr dirty="0" sz="1800" spc="-3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группы</a:t>
            </a:r>
            <a:r>
              <a:rPr dirty="0" sz="1800" spc="-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пациентов</a:t>
            </a:r>
            <a:r>
              <a:rPr dirty="0" sz="1800" spc="-5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для</a:t>
            </a:r>
            <a:r>
              <a:rPr dirty="0" sz="1800" spc="-4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направления</a:t>
            </a:r>
            <a:r>
              <a:rPr dirty="0" sz="1800" spc="-7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в</a:t>
            </a:r>
            <a:r>
              <a:rPr dirty="0" sz="1800" spc="-4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центр</a:t>
            </a:r>
            <a:r>
              <a:rPr dirty="0" sz="1800" spc="-4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здоровья</a:t>
            </a:r>
            <a:r>
              <a:rPr dirty="0" sz="1800" spc="-5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для</a:t>
            </a:r>
            <a:r>
              <a:rPr dirty="0" sz="1800" spc="-5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взрослых</a:t>
            </a:r>
            <a:endParaRPr sz="1800">
              <a:latin typeface="Microsoft Sans Serif"/>
              <a:cs typeface="Microsoft Sans Serif"/>
            </a:endParaRPr>
          </a:p>
          <a:p>
            <a:pPr marL="194310" indent="-184150">
              <a:lnSpc>
                <a:spcPct val="100000"/>
              </a:lnSpc>
              <a:spcBef>
                <a:spcPts val="600"/>
              </a:spcBef>
              <a:buSzPct val="94444"/>
              <a:buFont typeface="Wingdings"/>
              <a:buChar char=""/>
              <a:tabLst>
                <a:tab pos="194310" algn="l"/>
              </a:tabLst>
            </a:pP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Обследование</a:t>
            </a:r>
            <a:r>
              <a:rPr dirty="0" sz="1800" spc="-5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в</a:t>
            </a:r>
            <a:r>
              <a:rPr dirty="0" sz="1800" spc="-4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ЦЗВ</a:t>
            </a:r>
            <a:r>
              <a:rPr dirty="0" sz="1800" spc="-2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и</a:t>
            </a:r>
            <a:r>
              <a:rPr dirty="0" sz="1800" spc="-4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0">
                <a:solidFill>
                  <a:srgbClr val="0C0C0C"/>
                </a:solidFill>
                <a:latin typeface="Microsoft Sans Serif"/>
                <a:cs typeface="Microsoft Sans Serif"/>
              </a:rPr>
              <a:t>детализация</a:t>
            </a:r>
            <a:r>
              <a:rPr dirty="0" sz="1800" spc="-4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состояния</a:t>
            </a:r>
            <a:r>
              <a:rPr dirty="0" sz="1800" spc="-4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пациента,</a:t>
            </a:r>
            <a:r>
              <a:rPr dirty="0" sz="1800" spc="-3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связанного</a:t>
            </a:r>
            <a:r>
              <a:rPr dirty="0" sz="1800" spc="-6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с</a:t>
            </a:r>
            <a:r>
              <a:rPr dirty="0" sz="1800" spc="-3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фактором</a:t>
            </a:r>
            <a:r>
              <a:rPr dirty="0" sz="1800" spc="-2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риска</a:t>
            </a:r>
            <a:endParaRPr sz="1800">
              <a:latin typeface="Microsoft Sans Serif"/>
              <a:cs typeface="Microsoft Sans Serif"/>
            </a:endParaRPr>
          </a:p>
          <a:p>
            <a:pPr marL="194310" indent="-184150">
              <a:lnSpc>
                <a:spcPct val="100000"/>
              </a:lnSpc>
              <a:spcBef>
                <a:spcPts val="600"/>
              </a:spcBef>
              <a:buSzPct val="94444"/>
              <a:buFont typeface="Wingdings"/>
              <a:buChar char=""/>
              <a:tabLst>
                <a:tab pos="194310" algn="l"/>
              </a:tabLst>
            </a:pPr>
            <a:r>
              <a:rPr dirty="0" sz="1800" spc="-20">
                <a:solidFill>
                  <a:srgbClr val="0C0C0C"/>
                </a:solidFill>
                <a:latin typeface="Microsoft Sans Serif"/>
                <a:cs typeface="Microsoft Sans Serif"/>
              </a:rPr>
              <a:t>Профилактическое</a:t>
            </a:r>
            <a:r>
              <a:rPr dirty="0" sz="1800" spc="-3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5">
                <a:solidFill>
                  <a:srgbClr val="0C0C0C"/>
                </a:solidFill>
                <a:latin typeface="Microsoft Sans Serif"/>
                <a:cs typeface="Microsoft Sans Serif"/>
              </a:rPr>
              <a:t>консультирование</a:t>
            </a:r>
            <a:r>
              <a:rPr dirty="0" sz="1800" spc="-25">
                <a:solidFill>
                  <a:srgbClr val="0C0C0C"/>
                </a:solidFill>
                <a:latin typeface="Arial MT"/>
                <a:cs typeface="Arial MT"/>
              </a:rPr>
              <a:t>:</a:t>
            </a:r>
            <a:r>
              <a:rPr dirty="0" sz="1800" spc="-65">
                <a:solidFill>
                  <a:srgbClr val="0C0C0C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основные</a:t>
            </a:r>
            <a:r>
              <a:rPr dirty="0" sz="1800" spc="-3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принципы</a:t>
            </a:r>
            <a:r>
              <a:rPr dirty="0" sz="1800" spc="-3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и</a:t>
            </a:r>
            <a:r>
              <a:rPr dirty="0" sz="1800" spc="-3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подходы</a:t>
            </a:r>
            <a:endParaRPr sz="1800">
              <a:latin typeface="Microsoft Sans Serif"/>
              <a:cs typeface="Microsoft Sans Serif"/>
            </a:endParaRPr>
          </a:p>
          <a:p>
            <a:pPr marL="12700" marR="5080" indent="-2540">
              <a:lnSpc>
                <a:spcPct val="100000"/>
              </a:lnSpc>
              <a:spcBef>
                <a:spcPts val="600"/>
              </a:spcBef>
              <a:buSzPct val="94444"/>
              <a:buFont typeface="Wingdings"/>
              <a:buChar char=""/>
              <a:tabLst>
                <a:tab pos="194310" algn="l"/>
                <a:tab pos="2077720" algn="l"/>
                <a:tab pos="3535045" algn="l"/>
                <a:tab pos="4885055" algn="l"/>
                <a:tab pos="6969125" algn="l"/>
                <a:tab pos="8619490" algn="l"/>
              </a:tabLst>
            </a:pP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	</a:t>
            </a: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Особенности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	</a:t>
            </a: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пошагового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	</a:t>
            </a: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алгоритма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	</a:t>
            </a: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индивидуального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	</a:t>
            </a: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углубленного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	</a:t>
            </a:r>
            <a:r>
              <a:rPr dirty="0" sz="1800" spc="-30">
                <a:solidFill>
                  <a:srgbClr val="0C0C0C"/>
                </a:solidFill>
                <a:latin typeface="Microsoft Sans Serif"/>
                <a:cs typeface="Microsoft Sans Serif"/>
              </a:rPr>
              <a:t>профилактического </a:t>
            </a:r>
            <a:r>
              <a:rPr dirty="0" sz="1800" spc="-25">
                <a:solidFill>
                  <a:srgbClr val="0C0C0C"/>
                </a:solidFill>
                <a:latin typeface="Microsoft Sans Serif"/>
                <a:cs typeface="Microsoft Sans Serif"/>
              </a:rPr>
              <a:t>консультирования</a:t>
            </a:r>
            <a:r>
              <a:rPr dirty="0" sz="1800" spc="-6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пациентов</a:t>
            </a:r>
            <a:r>
              <a:rPr dirty="0" sz="1800" spc="-5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с</a:t>
            </a:r>
            <a:r>
              <a:rPr dirty="0" sz="1800" spc="-5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0">
                <a:solidFill>
                  <a:srgbClr val="0C0C0C"/>
                </a:solidFill>
                <a:latin typeface="Microsoft Sans Serif"/>
                <a:cs typeface="Microsoft Sans Serif"/>
              </a:rPr>
              <a:t>факторами</a:t>
            </a:r>
            <a:r>
              <a:rPr dirty="0" sz="1800" spc="-4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риска</a:t>
            </a:r>
            <a:r>
              <a:rPr dirty="0" sz="1800">
                <a:solidFill>
                  <a:srgbClr val="0C0C0C"/>
                </a:solidFill>
                <a:latin typeface="Arial MT"/>
                <a:cs typeface="Arial MT"/>
              </a:rPr>
              <a:t>:</a:t>
            </a:r>
            <a:r>
              <a:rPr dirty="0" sz="1800" spc="-70">
                <a:solidFill>
                  <a:srgbClr val="0C0C0C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курение,</a:t>
            </a:r>
            <a:r>
              <a:rPr dirty="0" sz="1800" spc="-4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ожирение</a:t>
            </a:r>
            <a:r>
              <a:rPr dirty="0" sz="1800" spc="-5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C0C0C"/>
                </a:solidFill>
                <a:latin typeface="Arial MT"/>
                <a:cs typeface="Arial MT"/>
              </a:rPr>
              <a:t>/</a:t>
            </a:r>
            <a:r>
              <a:rPr dirty="0" sz="1800" spc="-80">
                <a:solidFill>
                  <a:srgbClr val="0C0C0C"/>
                </a:solidFill>
                <a:latin typeface="Arial MT"/>
                <a:cs typeface="Arial MT"/>
              </a:rPr>
              <a:t> </a:t>
            </a:r>
            <a:r>
              <a:rPr dirty="0" sz="1800" spc="-20">
                <a:solidFill>
                  <a:srgbClr val="0C0C0C"/>
                </a:solidFill>
                <a:latin typeface="Microsoft Sans Serif"/>
                <a:cs typeface="Microsoft Sans Serif"/>
              </a:rPr>
              <a:t>избыточная</a:t>
            </a:r>
            <a:r>
              <a:rPr dirty="0" sz="1800" spc="-5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масса</a:t>
            </a:r>
            <a:r>
              <a:rPr dirty="0" sz="1800" spc="-5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тела,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риск</a:t>
            </a:r>
            <a:r>
              <a:rPr dirty="0" sz="1800" spc="-5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пагубного</a:t>
            </a:r>
            <a:r>
              <a:rPr dirty="0" sz="1800" spc="-1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0">
                <a:solidFill>
                  <a:srgbClr val="0C0C0C"/>
                </a:solidFill>
                <a:latin typeface="Microsoft Sans Serif"/>
                <a:cs typeface="Microsoft Sans Serif"/>
              </a:rPr>
              <a:t>потребления</a:t>
            </a:r>
            <a:r>
              <a:rPr dirty="0" sz="1800" spc="-3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алкоголя,</a:t>
            </a:r>
            <a:r>
              <a:rPr dirty="0" sz="1800" spc="-6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0">
                <a:solidFill>
                  <a:srgbClr val="0C0C0C"/>
                </a:solidFill>
                <a:latin typeface="Microsoft Sans Serif"/>
                <a:cs typeface="Microsoft Sans Serif"/>
              </a:rPr>
              <a:t>низкая</a:t>
            </a:r>
            <a:r>
              <a:rPr dirty="0" sz="1800" spc="-5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физическая</a:t>
            </a:r>
            <a:r>
              <a:rPr dirty="0" sz="1800" spc="-5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активность</a:t>
            </a:r>
            <a:r>
              <a:rPr dirty="0" sz="1800" spc="-7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и</a:t>
            </a:r>
            <a:r>
              <a:rPr dirty="0" sz="1800" spc="-5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нерациональное</a:t>
            </a:r>
            <a:r>
              <a:rPr dirty="0" sz="1800" spc="-6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питание</a:t>
            </a:r>
            <a:endParaRPr sz="1800">
              <a:latin typeface="Microsoft Sans Serif"/>
              <a:cs typeface="Microsoft Sans Serif"/>
            </a:endParaRPr>
          </a:p>
          <a:p>
            <a:pPr marL="194310" indent="-184150">
              <a:lnSpc>
                <a:spcPct val="100000"/>
              </a:lnSpc>
              <a:spcBef>
                <a:spcPts val="605"/>
              </a:spcBef>
              <a:buSzPct val="94444"/>
              <a:buFont typeface="Wingdings"/>
              <a:buChar char=""/>
              <a:tabLst>
                <a:tab pos="194310" algn="l"/>
              </a:tabLst>
            </a:pPr>
            <a:r>
              <a:rPr dirty="0" sz="1800" spc="-30">
                <a:solidFill>
                  <a:srgbClr val="0C0C0C"/>
                </a:solidFill>
                <a:latin typeface="Microsoft Sans Serif"/>
                <a:cs typeface="Microsoft Sans Serif"/>
              </a:rPr>
              <a:t>Формирование</a:t>
            </a:r>
            <a:r>
              <a:rPr dirty="0" sz="1800" spc="-3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индивидуальной</a:t>
            </a:r>
            <a:r>
              <a:rPr dirty="0" sz="1800" spc="-4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0">
                <a:solidFill>
                  <a:srgbClr val="0C0C0C"/>
                </a:solidFill>
                <a:latin typeface="Microsoft Sans Serif"/>
                <a:cs typeface="Microsoft Sans Serif"/>
              </a:rPr>
              <a:t>программы</a:t>
            </a:r>
            <a:r>
              <a:rPr dirty="0" sz="1800" spc="1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по</a:t>
            </a:r>
            <a:r>
              <a:rPr dirty="0" sz="1800" spc="-2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ведению</a:t>
            </a:r>
            <a:r>
              <a:rPr dirty="0" sz="1800" spc="-4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5">
                <a:solidFill>
                  <a:srgbClr val="0C0C0C"/>
                </a:solidFill>
                <a:latin typeface="Microsoft Sans Serif"/>
                <a:cs typeface="Microsoft Sans Serif"/>
              </a:rPr>
              <a:t>ЗОЖ</a:t>
            </a:r>
            <a:endParaRPr sz="1800">
              <a:latin typeface="Microsoft Sans Serif"/>
              <a:cs typeface="Microsoft Sans Serif"/>
            </a:endParaRPr>
          </a:p>
          <a:p>
            <a:pPr marL="194310" indent="-184150">
              <a:lnSpc>
                <a:spcPct val="100000"/>
              </a:lnSpc>
              <a:spcBef>
                <a:spcPts val="600"/>
              </a:spcBef>
              <a:buSzPct val="94444"/>
              <a:buFont typeface="Wingdings"/>
              <a:buChar char=""/>
              <a:tabLst>
                <a:tab pos="194310" algn="l"/>
              </a:tabLst>
            </a:pPr>
            <a:r>
              <a:rPr dirty="0" sz="1800" spc="-30">
                <a:solidFill>
                  <a:srgbClr val="0C0C0C"/>
                </a:solidFill>
                <a:latin typeface="Microsoft Sans Serif"/>
                <a:cs typeface="Microsoft Sans Serif"/>
              </a:rPr>
              <a:t>Формирование</a:t>
            </a:r>
            <a:r>
              <a:rPr dirty="0" sz="1800" spc="-3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индивидуальной</a:t>
            </a:r>
            <a:r>
              <a:rPr dirty="0" sz="1800" spc="-4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0">
                <a:solidFill>
                  <a:srgbClr val="0C0C0C"/>
                </a:solidFill>
                <a:latin typeface="Microsoft Sans Serif"/>
                <a:cs typeface="Microsoft Sans Serif"/>
              </a:rPr>
              <a:t>программы</a:t>
            </a:r>
            <a:r>
              <a:rPr dirty="0" sz="1800" spc="1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0">
                <a:solidFill>
                  <a:srgbClr val="0C0C0C"/>
                </a:solidFill>
                <a:latin typeface="Microsoft Sans Serif"/>
                <a:cs typeface="Microsoft Sans Serif"/>
              </a:rPr>
              <a:t>здорового</a:t>
            </a:r>
            <a:r>
              <a:rPr dirty="0" sz="1800" spc="-2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питания</a:t>
            </a:r>
            <a:endParaRPr sz="1800">
              <a:latin typeface="Microsoft Sans Serif"/>
              <a:cs typeface="Microsoft Sans Serif"/>
            </a:endParaRPr>
          </a:p>
          <a:p>
            <a:pPr marL="194310" indent="-184150">
              <a:lnSpc>
                <a:spcPct val="100000"/>
              </a:lnSpc>
              <a:spcBef>
                <a:spcPts val="600"/>
              </a:spcBef>
              <a:buSzPct val="94444"/>
              <a:buFont typeface="Wingdings"/>
              <a:buChar char=""/>
              <a:tabLst>
                <a:tab pos="194310" algn="l"/>
              </a:tabLst>
            </a:pPr>
            <a:r>
              <a:rPr dirty="0" sz="1800" spc="-25">
                <a:solidFill>
                  <a:srgbClr val="0C0C0C"/>
                </a:solidFill>
                <a:latin typeface="Microsoft Sans Serif"/>
                <a:cs typeface="Microsoft Sans Serif"/>
              </a:rPr>
              <a:t>Диспансерное</a:t>
            </a:r>
            <a:r>
              <a:rPr dirty="0" sz="1800" spc="-5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наблюдение</a:t>
            </a:r>
            <a:r>
              <a:rPr dirty="0" sz="1800" spc="-7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в</a:t>
            </a:r>
            <a:r>
              <a:rPr dirty="0" sz="1800" spc="-4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Центрах</a:t>
            </a:r>
            <a:r>
              <a:rPr dirty="0" sz="1800" spc="-3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здоровья</a:t>
            </a:r>
            <a:endParaRPr sz="1800">
              <a:latin typeface="Microsoft Sans Serif"/>
              <a:cs typeface="Microsoft Sans Serif"/>
            </a:endParaRPr>
          </a:p>
          <a:p>
            <a:pPr marL="193675" indent="-184150">
              <a:lnSpc>
                <a:spcPct val="100000"/>
              </a:lnSpc>
              <a:spcBef>
                <a:spcPts val="600"/>
              </a:spcBef>
              <a:buSzPct val="94444"/>
              <a:buFont typeface="Wingdings"/>
              <a:buChar char=""/>
              <a:tabLst>
                <a:tab pos="193675" algn="l"/>
                <a:tab pos="1417955" algn="l"/>
                <a:tab pos="2184400" algn="l"/>
                <a:tab pos="3268345" algn="l"/>
                <a:tab pos="3799840" algn="l"/>
                <a:tab pos="5861050" algn="l"/>
                <a:tab pos="6991984" algn="l"/>
                <a:tab pos="7245984" algn="l"/>
                <a:tab pos="8839200" algn="l"/>
              </a:tabLst>
            </a:pP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Основные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	</a:t>
            </a:r>
            <a:r>
              <a:rPr dirty="0" sz="1800" spc="-20">
                <a:solidFill>
                  <a:srgbClr val="0C0C0C"/>
                </a:solidFill>
                <a:latin typeface="Microsoft Sans Serif"/>
                <a:cs typeface="Microsoft Sans Serif"/>
              </a:rPr>
              <a:t>этапы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	</a:t>
            </a: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скриптов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	</a:t>
            </a:r>
            <a:r>
              <a:rPr dirty="0" sz="1800" spc="-25">
                <a:solidFill>
                  <a:srgbClr val="0C0C0C"/>
                </a:solidFill>
                <a:latin typeface="Microsoft Sans Serif"/>
                <a:cs typeface="Microsoft Sans Serif"/>
              </a:rPr>
              <a:t>для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	</a:t>
            </a: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консультирования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	</a:t>
            </a: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пациента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	</a:t>
            </a:r>
            <a:r>
              <a:rPr dirty="0" sz="1800" spc="-50">
                <a:solidFill>
                  <a:srgbClr val="0C0C0C"/>
                </a:solidFill>
                <a:latin typeface="Microsoft Sans Serif"/>
                <a:cs typeface="Microsoft Sans Serif"/>
              </a:rPr>
              <a:t>с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	</a:t>
            </a: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применением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	</a:t>
            </a:r>
            <a:r>
              <a:rPr dirty="0" sz="1800" spc="-25">
                <a:solidFill>
                  <a:srgbClr val="0C0C0C"/>
                </a:solidFill>
                <a:latin typeface="Microsoft Sans Serif"/>
                <a:cs typeface="Microsoft Sans Serif"/>
              </a:rPr>
              <a:t>телемедицинских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технологий</a:t>
            </a:r>
            <a:r>
              <a:rPr dirty="0" sz="1800" spc="-4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в</a:t>
            </a:r>
            <a:r>
              <a:rPr dirty="0" sz="1800" spc="-3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0">
                <a:solidFill>
                  <a:srgbClr val="0C0C0C"/>
                </a:solidFill>
                <a:latin typeface="Microsoft Sans Serif"/>
                <a:cs typeface="Microsoft Sans Serif"/>
              </a:rPr>
              <a:t>зависимости</a:t>
            </a:r>
            <a:r>
              <a:rPr dirty="0" sz="1800" spc="-5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C0C0C"/>
                </a:solidFill>
                <a:latin typeface="Microsoft Sans Serif"/>
                <a:cs typeface="Microsoft Sans Serif"/>
              </a:rPr>
              <a:t>от</a:t>
            </a:r>
            <a:r>
              <a:rPr dirty="0" sz="1800" spc="-20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фактора</a:t>
            </a:r>
            <a:r>
              <a:rPr dirty="0" sz="1800" spc="-15">
                <a:solidFill>
                  <a:srgbClr val="0C0C0C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C0C0C"/>
                </a:solidFill>
                <a:latin typeface="Microsoft Sans Serif"/>
                <a:cs typeface="Microsoft Sans Serif"/>
              </a:rPr>
              <a:t>риска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111120" y="182626"/>
            <a:ext cx="802957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004318"/>
                </a:solidFill>
                <a:latin typeface="Arial"/>
                <a:cs typeface="Arial"/>
              </a:rPr>
              <a:t>Федеральный</a:t>
            </a:r>
            <a:r>
              <a:rPr dirty="0" sz="2000" spc="-60" b="1">
                <a:solidFill>
                  <a:srgbClr val="00431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4318"/>
                </a:solidFill>
                <a:latin typeface="Arial"/>
                <a:cs typeface="Arial"/>
              </a:rPr>
              <a:t>проект</a:t>
            </a:r>
            <a:r>
              <a:rPr dirty="0" sz="2000" spc="-40" b="1">
                <a:solidFill>
                  <a:srgbClr val="00431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4318"/>
                </a:solidFill>
                <a:latin typeface="Arial"/>
                <a:cs typeface="Arial"/>
              </a:rPr>
              <a:t>«Здоровье</a:t>
            </a:r>
            <a:r>
              <a:rPr dirty="0" sz="2000" spc="-60" b="1">
                <a:solidFill>
                  <a:srgbClr val="00431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4318"/>
                </a:solidFill>
                <a:latin typeface="Arial"/>
                <a:cs typeface="Arial"/>
              </a:rPr>
              <a:t>для</a:t>
            </a:r>
            <a:r>
              <a:rPr dirty="0" sz="2000" spc="-30" b="1">
                <a:solidFill>
                  <a:srgbClr val="004318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4318"/>
                </a:solidFill>
                <a:latin typeface="Arial"/>
                <a:cs typeface="Arial"/>
              </a:rPr>
              <a:t>каждого»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000" b="1">
                <a:solidFill>
                  <a:srgbClr val="004318"/>
                </a:solidFill>
                <a:latin typeface="Arial"/>
                <a:cs typeface="Arial"/>
              </a:rPr>
              <a:t>Национального</a:t>
            </a:r>
            <a:r>
              <a:rPr dirty="0" sz="2000" spc="-75" b="1">
                <a:solidFill>
                  <a:srgbClr val="00431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4318"/>
                </a:solidFill>
                <a:latin typeface="Arial"/>
                <a:cs typeface="Arial"/>
              </a:rPr>
              <a:t>проекта</a:t>
            </a:r>
            <a:r>
              <a:rPr dirty="0" sz="2000" spc="-10" b="1">
                <a:solidFill>
                  <a:srgbClr val="004318"/>
                </a:solidFill>
                <a:latin typeface="Arial"/>
                <a:cs typeface="Arial"/>
              </a:rPr>
              <a:t> «Продолжительная</a:t>
            </a:r>
            <a:r>
              <a:rPr dirty="0" sz="2000" spc="-50" b="1">
                <a:solidFill>
                  <a:srgbClr val="00431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4318"/>
                </a:solidFill>
                <a:latin typeface="Arial"/>
                <a:cs typeface="Arial"/>
              </a:rPr>
              <a:t>и</a:t>
            </a:r>
            <a:r>
              <a:rPr dirty="0" sz="2000" spc="-45" b="1">
                <a:solidFill>
                  <a:srgbClr val="00431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4318"/>
                </a:solidFill>
                <a:latin typeface="Arial"/>
                <a:cs typeface="Arial"/>
              </a:rPr>
              <a:t>активная</a:t>
            </a:r>
            <a:r>
              <a:rPr dirty="0" sz="2000" spc="-40" b="1">
                <a:solidFill>
                  <a:srgbClr val="004318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4318"/>
                </a:solidFill>
                <a:latin typeface="Arial"/>
                <a:cs typeface="Arial"/>
              </a:rPr>
              <a:t>жизнь»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649223" y="1123188"/>
            <a:ext cx="9984105" cy="5351145"/>
            <a:chOff x="649223" y="1123188"/>
            <a:chExt cx="9984105" cy="535114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9223" y="1123188"/>
              <a:ext cx="9983724" cy="535076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868679" y="1737360"/>
              <a:ext cx="3310254" cy="3511550"/>
            </a:xfrm>
            <a:custGeom>
              <a:avLst/>
              <a:gdLst/>
              <a:ahLst/>
              <a:cxnLst/>
              <a:rect l="l" t="t" r="r" b="b"/>
              <a:pathLst>
                <a:path w="3310254" h="3511550">
                  <a:moveTo>
                    <a:pt x="155447" y="9143"/>
                  </a:moveTo>
                  <a:lnTo>
                    <a:pt x="3310128" y="0"/>
                  </a:lnTo>
                </a:path>
                <a:path w="3310254" h="3511550">
                  <a:moveTo>
                    <a:pt x="155447" y="207263"/>
                  </a:moveTo>
                  <a:lnTo>
                    <a:pt x="2057400" y="210312"/>
                  </a:lnTo>
                </a:path>
                <a:path w="3310254" h="3511550">
                  <a:moveTo>
                    <a:pt x="9143" y="3511296"/>
                  </a:moveTo>
                  <a:lnTo>
                    <a:pt x="0" y="283463"/>
                  </a:lnTo>
                </a:path>
              </a:pathLst>
            </a:custGeom>
            <a:ln w="579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Раковская Юлия Сергеевна</dc:creator>
  <dc:title>Презентация PowerPoint</dc:title>
  <dcterms:created xsi:type="dcterms:W3CDTF">2025-08-26T06:31:18Z</dcterms:created>
  <dcterms:modified xsi:type="dcterms:W3CDTF">2025-08-26T06:31:18Z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2025-03-06T00:00:00Z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2025-08-26T00:00:00Z</vt:filetime>
  </property>
  <property fmtid="{D5CDD505-2E9C-101B-9397-08002B2CF9AE}" pid="5" name="Producer">
    <vt:lpwstr>Microsoft® PowerPoint® 2013</vt:lpwstr>
  </property>
</Properties>
</file>