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5"/>
  </p:notesMasterIdLst>
  <p:sldIdLst>
    <p:sldId id="3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Лист1!$A$2:$A$4</c:f>
              <c:strCache>
                <c:ptCount val="3"/>
                <c:pt idx="0">
                  <c:v>завтрак</c:v>
                </c:pt>
                <c:pt idx="1">
                  <c:v>обед</c:v>
                </c:pt>
                <c:pt idx="2">
                  <c:v>ужин</c:v>
                </c:pt>
              </c:strCache>
            </c:strRef>
          </c:cat>
          <c:val>
            <c:numRef>
              <c:f>Лист1!$B$2:$B$4</c:f>
              <c:numCache>
                <c:formatCode>General</c:formatCode>
                <c:ptCount val="3"/>
                <c:pt idx="0">
                  <c:v>30</c:v>
                </c:pt>
                <c:pt idx="1">
                  <c:v>60</c:v>
                </c:pt>
                <c:pt idx="2">
                  <c:v>10</c:v>
                </c:pt>
              </c:numCache>
            </c:numRef>
          </c:val>
          <c:extLst>
            <c:ext xmlns:c16="http://schemas.microsoft.com/office/drawing/2014/chart" uri="{C3380CC4-5D6E-409C-BE32-E72D297353CC}">
              <c16:uniqueId val="{00000000-E9C1-4F34-8CC5-43DE4A33E8B3}"/>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200FA-650A-4450-A8C3-D5CCB6E4519F}" type="datetimeFigureOut">
              <a:rPr lang="ru-RU" smtClean="0"/>
              <a:t>24.02.2026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F1479-5FA4-46DF-87FB-1A2BADE487A0}" type="slidenum">
              <a:rPr lang="ru-RU" smtClean="0"/>
              <a:t>‹#›</a:t>
            </a:fld>
            <a:endParaRPr lang="ru-RU"/>
          </a:p>
        </p:txBody>
      </p:sp>
    </p:spTree>
    <p:extLst>
      <p:ext uri="{BB962C8B-B14F-4D97-AF65-F5344CB8AC3E}">
        <p14:creationId xmlns:p14="http://schemas.microsoft.com/office/powerpoint/2010/main" val="330252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C1D160D-52D1-4480-8D94-D9A12937F1BB}" type="datetime1">
              <a:rPr lang="ru-RU" smtClean="0"/>
              <a:t>24.02.2026</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2EDDF3C-B94D-4D9F-92CD-C118C6BB8891}" type="datetime1">
              <a:rPr lang="ru-RU" smtClean="0"/>
              <a:t>24.02.2026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503A807-55D1-4BDD-B691-32905E7B9B2F}" type="datetime1">
              <a:rPr lang="ru-RU" smtClean="0"/>
              <a:t>24.02.2026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7CD4B13-ED0F-42C3-9D85-B2D8C546FB90}" type="datetime1">
              <a:rPr lang="ru-RU" smtClean="0"/>
              <a:t>24.02.2026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EF530A5B-21DB-42AD-B19A-E9FD557212C2}" type="datetime1">
              <a:rPr lang="ru-RU" smtClean="0"/>
              <a:t>24.02.2026</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5809177-0A25-46B8-B1E6-8AD1B3F886EC}" type="datetime1">
              <a:rPr lang="ru-RU" smtClean="0"/>
              <a:t>24.02.2026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115F317-BC0F-470C-8B1A-9AC565FAFF6C}" type="datetime1">
              <a:rPr lang="ru-RU" smtClean="0"/>
              <a:t>24.02.2026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9513B018-310E-4E85-9EC1-46CBA2BA3FD2}" type="datetime1">
              <a:rPr lang="ru-RU" smtClean="0"/>
              <a:t>24.02.2026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818F9-0BD2-4E78-8E2F-651D449287B1}" type="datetime1">
              <a:rPr lang="ru-RU" smtClean="0"/>
              <a:t>24.02.2026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54D6382-FBDB-4D1A-B14D-B01A45E15004}" type="datetime1">
              <a:rPr lang="ru-RU" smtClean="0"/>
              <a:t>24.02.2026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D375E1A-8BD0-4DF0-BB1F-2BCC75D2E779}" type="datetime1">
              <a:rPr lang="ru-RU" smtClean="0"/>
              <a:t>24.02.2026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619F27C-0E6C-4963-97AB-17E5177FAD58}" type="datetime1">
              <a:rPr lang="ru-RU" smtClean="0"/>
              <a:t>24.02.2026</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62.jpe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10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image" Target="../media/image27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10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4.jpeg"/><Relationship Id="rId1" Type="http://schemas.openxmlformats.org/officeDocument/2006/relationships/slideLayout" Target="../slideLayouts/slideLayout2.xml"/><Relationship Id="rId4" Type="http://schemas.openxmlformats.org/officeDocument/2006/relationships/image" Target="../media/image290.jpeg"/></Relationships>
</file>

<file path=ppt/slides/_rels/slide11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2.xml"/><Relationship Id="rId5" Type="http://schemas.openxmlformats.org/officeDocument/2006/relationships/image" Target="../media/image269.jpeg"/><Relationship Id="rId4" Type="http://schemas.openxmlformats.org/officeDocument/2006/relationships/image" Target="../media/image24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5" Type="http://schemas.openxmlformats.org/officeDocument/2006/relationships/image" Target="../media/image184.gif"/><Relationship Id="rId4" Type="http://schemas.openxmlformats.org/officeDocument/2006/relationships/image" Target="../media/image183.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7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7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7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7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206.jpeg"/></Relationships>
</file>

<file path=ppt/slides/_rels/slide8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0.jpeg"/><Relationship Id="rId4" Type="http://schemas.openxmlformats.org/officeDocument/2006/relationships/image" Target="../media/image209.jpeg"/></Relationships>
</file>

<file path=ppt/slides/_rels/slide82.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8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jpeg"/></Relationships>
</file>

<file path=ppt/slides/_rels/slide8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8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4" Type="http://schemas.openxmlformats.org/officeDocument/2006/relationships/image" Target="../media/image229.jpeg"/></Relationships>
</file>

<file path=ppt/slides/_rels/slide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1.xml"/><Relationship Id="rId5" Type="http://schemas.openxmlformats.org/officeDocument/2006/relationships/image" Target="../media/image233.jpeg"/><Relationship Id="rId4" Type="http://schemas.openxmlformats.org/officeDocument/2006/relationships/image" Target="../media/image232.jpeg"/></Relationships>
</file>

<file path=ppt/slides/_rels/slide8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image" Target="../media/image236.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9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9.jpeg"/></Relationships>
</file>

<file path=ppt/slides/_rels/slide95.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4" Type="http://schemas.openxmlformats.org/officeDocument/2006/relationships/image" Target="../media/image253.jpeg"/></Relationships>
</file>

<file path=ppt/slides/_rels/slide9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9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9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0CE4A52B-02C0-4FB8-BFCA-2E758C372D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33454"/>
            <a:ext cx="979414" cy="979414"/>
          </a:xfrm>
        </p:spPr>
      </p:pic>
      <p:sp>
        <p:nvSpPr>
          <p:cNvPr id="4" name="Номер слайда 3">
            <a:extLst>
              <a:ext uri="{FF2B5EF4-FFF2-40B4-BE49-F238E27FC236}">
                <a16:creationId xmlns:a16="http://schemas.microsoft.com/office/drawing/2014/main" id="{B91AD463-F347-4387-9D88-A16CC9E6C8BE}"/>
              </a:ext>
            </a:extLst>
          </p:cNvPr>
          <p:cNvSpPr>
            <a:spLocks noGrp="1"/>
          </p:cNvSpPr>
          <p:nvPr>
            <p:ph type="sldNum" sz="quarter" idx="12"/>
          </p:nvPr>
        </p:nvSpPr>
        <p:spPr/>
        <p:txBody>
          <a:bodyPr/>
          <a:lstStyle/>
          <a:p>
            <a:fld id="{B19B0651-EE4F-4900-A07F-96A6BFA9D0F0}" type="slidenum">
              <a:rPr lang="ru-RU" smtClean="0"/>
              <a:t>1</a:t>
            </a:fld>
            <a:endParaRPr lang="ru-RU"/>
          </a:p>
        </p:txBody>
      </p:sp>
      <p:pic>
        <p:nvPicPr>
          <p:cNvPr id="17" name="Рисунок 16">
            <a:extLst>
              <a:ext uri="{FF2B5EF4-FFF2-40B4-BE49-F238E27FC236}">
                <a16:creationId xmlns:a16="http://schemas.microsoft.com/office/drawing/2014/main" id="{7555CF92-7AE5-4AC3-8E85-FB862FC38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4845" y="228485"/>
            <a:ext cx="794886" cy="781532"/>
          </a:xfrm>
          <a:prstGeom prst="rect">
            <a:avLst/>
          </a:prstGeom>
        </p:spPr>
      </p:pic>
      <p:sp>
        <p:nvSpPr>
          <p:cNvPr id="19" name="TextBox 18">
            <a:extLst>
              <a:ext uri="{FF2B5EF4-FFF2-40B4-BE49-F238E27FC236}">
                <a16:creationId xmlns:a16="http://schemas.microsoft.com/office/drawing/2014/main" id="{B9121537-4963-4F69-9A10-BD4CEA19D293}"/>
              </a:ext>
            </a:extLst>
          </p:cNvPr>
          <p:cNvSpPr txBox="1"/>
          <p:nvPr/>
        </p:nvSpPr>
        <p:spPr>
          <a:xfrm>
            <a:off x="1475656" y="128929"/>
            <a:ext cx="5976664" cy="692497"/>
          </a:xfrm>
          <a:prstGeom prst="rect">
            <a:avLst/>
          </a:prstGeom>
          <a:noFill/>
        </p:spPr>
        <p:txBody>
          <a:bodyPr wrap="square" rtlCol="0">
            <a:spAutoFit/>
          </a:bodyPr>
          <a:lstStyle/>
          <a:p>
            <a:pPr algn="ctr"/>
            <a:r>
              <a:rPr lang="ru-RU" sz="1100" b="1" dirty="0">
                <a:solidFill>
                  <a:srgbClr val="00B050"/>
                </a:solidFill>
                <a:latin typeface="Times New Roman" panose="02020603050405020304" pitchFamily="18" charset="0"/>
                <a:cs typeface="Times New Roman" panose="02020603050405020304" pitchFamily="18" charset="0"/>
              </a:rPr>
              <a:t>МИНИСТЕРСТВО ЗДРАВООХРАНЕНИЯ ЧЕЧЕНСКОЙ РЕСПУБЛИКИ</a:t>
            </a:r>
            <a:r>
              <a:rPr lang="ru-RU" sz="1400" b="1" dirty="0">
                <a:solidFill>
                  <a:srgbClr val="00B050"/>
                </a:solidFill>
              </a:rPr>
              <a:t> «</a:t>
            </a:r>
            <a:r>
              <a:rPr lang="ru-RU" sz="1100" b="1" dirty="0">
                <a:solidFill>
                  <a:srgbClr val="00B050"/>
                </a:solidFill>
                <a:latin typeface="Times New Roman" panose="02020603050405020304" pitchFamily="18" charset="0"/>
                <a:cs typeface="Times New Roman" panose="02020603050405020304" pitchFamily="18" charset="0"/>
              </a:rPr>
              <a:t>РЕСПУБЛИКАНСКИЙ ЦЕНТР ОБЩЕСТВЕННОГО                                                      ЗДОРОВЬЯ и МЕДИЦИНСКОЙ ПРОФИЛАКТИКИ» </a:t>
            </a:r>
          </a:p>
        </p:txBody>
      </p:sp>
      <p:sp>
        <p:nvSpPr>
          <p:cNvPr id="20" name="TextBox 19">
            <a:extLst>
              <a:ext uri="{FF2B5EF4-FFF2-40B4-BE49-F238E27FC236}">
                <a16:creationId xmlns:a16="http://schemas.microsoft.com/office/drawing/2014/main" id="{9A2FBB56-7C36-4DA4-8EE7-5CC932F4832F}"/>
              </a:ext>
            </a:extLst>
          </p:cNvPr>
          <p:cNvSpPr txBox="1"/>
          <p:nvPr/>
        </p:nvSpPr>
        <p:spPr>
          <a:xfrm>
            <a:off x="1615748" y="1042505"/>
            <a:ext cx="5400600" cy="461665"/>
          </a:xfrm>
          <a:prstGeom prst="rect">
            <a:avLst/>
          </a:prstGeom>
          <a:noFill/>
        </p:spPr>
        <p:txBody>
          <a:bodyPr wrap="square" rtlCol="0">
            <a:spAutoFit/>
          </a:bodyPr>
          <a:lstStyle/>
          <a:p>
            <a:pPr algn="ctr"/>
            <a:r>
              <a:rPr lang="ru-RU" sz="2400" b="1" dirty="0">
                <a:solidFill>
                  <a:srgbClr val="00B0F0"/>
                </a:solidFill>
                <a:latin typeface="Times New Roman" panose="02020603050405020304" pitchFamily="18" charset="0"/>
                <a:cs typeface="Times New Roman" panose="02020603050405020304" pitchFamily="18" charset="0"/>
              </a:rPr>
              <a:t>ШКОЛА ЗДОРОВЬЯ</a:t>
            </a:r>
          </a:p>
        </p:txBody>
      </p:sp>
      <p:sp>
        <p:nvSpPr>
          <p:cNvPr id="21" name="TextBox 20">
            <a:extLst>
              <a:ext uri="{FF2B5EF4-FFF2-40B4-BE49-F238E27FC236}">
                <a16:creationId xmlns:a16="http://schemas.microsoft.com/office/drawing/2014/main" id="{33C35DB3-EFF8-4940-9A4A-595CC36BAD78}"/>
              </a:ext>
            </a:extLst>
          </p:cNvPr>
          <p:cNvSpPr txBox="1"/>
          <p:nvPr/>
        </p:nvSpPr>
        <p:spPr>
          <a:xfrm>
            <a:off x="215516" y="5301208"/>
            <a:ext cx="8712968" cy="584775"/>
          </a:xfrm>
          <a:prstGeom prst="rect">
            <a:avLst/>
          </a:prstGeom>
          <a:noFill/>
        </p:spPr>
        <p:txBody>
          <a:bodyPr wrap="square" rtlCol="0">
            <a:spAutoFit/>
          </a:bodyPr>
          <a:lstStyle/>
          <a:p>
            <a:pPr algn="ctr"/>
            <a:r>
              <a:rPr lang="ru-RU" sz="3200" b="1" dirty="0">
                <a:solidFill>
                  <a:srgbClr val="FF0000"/>
                </a:solidFill>
                <a:latin typeface="Times New Roman" panose="02020603050405020304" pitchFamily="18" charset="0"/>
                <a:cs typeface="Times New Roman" panose="02020603050405020304" pitchFamily="18" charset="0"/>
              </a:rPr>
              <a:t>БОЛЕЗНИ ОРГАНОВ ПИЩЕВАРЕНИ</a:t>
            </a:r>
            <a:r>
              <a:rPr lang="ru-RU" sz="3200" b="1" dirty="0">
                <a:solidFill>
                  <a:srgbClr val="FF5050"/>
                </a:solidFill>
                <a:latin typeface="Times New Roman" panose="02020603050405020304" pitchFamily="18" charset="0"/>
                <a:cs typeface="Times New Roman" panose="02020603050405020304" pitchFamily="18" charset="0"/>
              </a:rPr>
              <a:t>Я</a:t>
            </a:r>
          </a:p>
        </p:txBody>
      </p:sp>
      <p:pic>
        <p:nvPicPr>
          <p:cNvPr id="29" name="Рисунок 28">
            <a:extLst>
              <a:ext uri="{FF2B5EF4-FFF2-40B4-BE49-F238E27FC236}">
                <a16:creationId xmlns:a16="http://schemas.microsoft.com/office/drawing/2014/main" id="{56292E25-1264-4B95-8653-EBE002A4C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157" y="1725249"/>
            <a:ext cx="2995782" cy="3212976"/>
          </a:xfrm>
          <a:prstGeom prst="rect">
            <a:avLst/>
          </a:prstGeom>
        </p:spPr>
      </p:pic>
    </p:spTree>
    <p:extLst>
      <p:ext uri="{BB962C8B-B14F-4D97-AF65-F5344CB8AC3E}">
        <p14:creationId xmlns:p14="http://schemas.microsoft.com/office/powerpoint/2010/main" val="211660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0206" y="188640"/>
            <a:ext cx="5402618" cy="2520280"/>
          </a:xfrm>
        </p:spPr>
        <p:txBody>
          <a:bodyPr>
            <a:normAutofit/>
          </a:bodyPr>
          <a:lstStyle/>
          <a:p>
            <a:r>
              <a:rPr lang="ru-RU" sz="1800" dirty="0">
                <a:solidFill>
                  <a:srgbClr val="FF0000"/>
                </a:solidFill>
              </a:rPr>
              <a:t>Желчный пузырь </a:t>
            </a:r>
            <a:r>
              <a:rPr lang="ru-RU" sz="1800" b="0" dirty="0"/>
              <a:t>- орган, расположенный в нижней части печени. Пища, поступая в двенадцатиперстную кишку, влечет за собой гормональные и нервные сигналы, которые заставляют желчный пузырь сокращаться. В результате желчь выделяется в двенадцатиперстную кишку и смешивается с ее содержимым.</a:t>
            </a:r>
          </a:p>
        </p:txBody>
      </p:sp>
      <p:sp>
        <p:nvSpPr>
          <p:cNvPr id="4" name="Номер слайда 3"/>
          <p:cNvSpPr>
            <a:spLocks noGrp="1"/>
          </p:cNvSpPr>
          <p:nvPr>
            <p:ph type="sldNum" sz="quarter" idx="12"/>
          </p:nvPr>
        </p:nvSpPr>
        <p:spPr/>
        <p:txBody>
          <a:bodyPr/>
          <a:lstStyle/>
          <a:p>
            <a:fld id="{B19B0651-EE4F-4900-A07F-96A6BFA9D0F0}" type="slidenum">
              <a:rPr lang="ru-RU" smtClean="0"/>
              <a:t>10</a:t>
            </a:fld>
            <a:endParaRPr lang="ru-RU"/>
          </a:p>
        </p:txBody>
      </p:sp>
      <p:pic>
        <p:nvPicPr>
          <p:cNvPr id="3074" name="Picture 2" descr="http://zhelchnyi-puzyr.ru/wp-content/uploads/2014/01/kak-ustroen-zhelchnyj.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9" y="175320"/>
            <a:ext cx="3365321"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068960"/>
            <a:ext cx="5400600" cy="2862322"/>
          </a:xfrm>
          <a:prstGeom prst="rect">
            <a:avLst/>
          </a:prstGeom>
        </p:spPr>
        <p:txBody>
          <a:bodyPr wrap="square">
            <a:spAutoFit/>
          </a:bodyPr>
          <a:lstStyle/>
          <a:p>
            <a:r>
              <a:rPr lang="ru-RU" b="1" dirty="0">
                <a:solidFill>
                  <a:srgbClr val="FF0000"/>
                </a:solidFill>
              </a:rPr>
              <a:t>Толстая кишка </a:t>
            </a:r>
            <a:r>
              <a:rPr lang="ru-RU" dirty="0"/>
              <a:t>- последняя часть пищеварительного тракта. Она состоит из слепой кишки, ободочной кишки и прямой кишки, где абсорбируется вода из пищи и образуется кал из непереваренных продуктов. В толстой кишке обитает множество бактерий, которые расщепляют некоторые вещества, помогая организму в усвоении пищи, и вырабатывают необходимые элементы, например витамин К.</a:t>
            </a:r>
          </a:p>
        </p:txBody>
      </p:sp>
      <p:pic>
        <p:nvPicPr>
          <p:cNvPr id="1026" name="Picture 2" descr="http://proktology-md.ru/files/source/Novostie/Proktologie/image033hgjgjtyuj56757665.jpg"/>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229225" y="2852936"/>
            <a:ext cx="39147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58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8229600" cy="790057"/>
          </a:xfrm>
        </p:spPr>
        <p:txBody>
          <a:bodyPr>
            <a:normAutofit/>
          </a:bodyPr>
          <a:lstStyle/>
          <a:p>
            <a:r>
              <a:rPr lang="ru-RU" dirty="0"/>
              <a:t>Холангит</a:t>
            </a:r>
          </a:p>
        </p:txBody>
      </p:sp>
      <p:pic>
        <p:nvPicPr>
          <p:cNvPr id="16388" name="Picture 4" descr="http://protrakt.ru/wp-content/uploads/2015/05/pervichnyj-skleroziruyushhij-xolangi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81" y="2915288"/>
            <a:ext cx="4931829" cy="201916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medreality.ru/uploads/posts/2015-12/1449992320_holang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7704" cy="152616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196752"/>
            <a:ext cx="8712968" cy="2031325"/>
          </a:xfrm>
          <a:prstGeom prst="rect">
            <a:avLst/>
          </a:prstGeom>
        </p:spPr>
        <p:txBody>
          <a:bodyPr wrap="square">
            <a:spAutoFit/>
          </a:bodyPr>
          <a:lstStyle/>
          <a:p>
            <a:r>
              <a:rPr lang="ru-RU" b="1" dirty="0">
                <a:solidFill>
                  <a:srgbClr val="FF0000"/>
                </a:solidFill>
              </a:rPr>
              <a:t>ХОЛАНГИТ</a:t>
            </a:r>
            <a:r>
              <a:rPr lang="ru-RU" dirty="0"/>
              <a:t> — неспецифическое воспаление желчных ходов. В развитии холангита имеет значение инфекция в сочетании с нарушением оттока желчи из желчных ходов чаше на почве желчнокаменной болезни, сужения большого дуоденального сосочка (фатерова соска), при опухолях желчного пузыря, желчных протоков, головки поджелудочной железы. Этиология первичного </a:t>
            </a:r>
            <a:r>
              <a:rPr lang="ru-RU" dirty="0" err="1"/>
              <a:t>склерозирующего</a:t>
            </a:r>
            <a:r>
              <a:rPr lang="ru-RU" dirty="0"/>
              <a:t> холангита неизвестна, предполагается связь с вирусной инфекцией.</a:t>
            </a:r>
          </a:p>
        </p:txBody>
      </p:sp>
      <p:sp>
        <p:nvSpPr>
          <p:cNvPr id="5" name="Прямоугольник 4"/>
          <p:cNvSpPr/>
          <p:nvPr/>
        </p:nvSpPr>
        <p:spPr>
          <a:xfrm>
            <a:off x="195823" y="4797152"/>
            <a:ext cx="8712968" cy="1754326"/>
          </a:xfrm>
          <a:prstGeom prst="rect">
            <a:avLst/>
          </a:prstGeom>
        </p:spPr>
        <p:txBody>
          <a:bodyPr wrap="square">
            <a:spAutoFit/>
          </a:bodyPr>
          <a:lstStyle/>
          <a:p>
            <a:r>
              <a:rPr lang="ru-RU" b="1" i="1" dirty="0">
                <a:solidFill>
                  <a:srgbClr val="00B0F0"/>
                </a:solidFill>
              </a:rPr>
              <a:t>Лечение. Показана срочная госпитализация в хирургический стационар. </a:t>
            </a:r>
            <a:r>
              <a:rPr lang="ru-RU" dirty="0"/>
              <a:t>В связи с возможностью развития </a:t>
            </a:r>
            <a:r>
              <a:rPr lang="ru-RU" dirty="0" err="1"/>
              <a:t>холангиогенных</a:t>
            </a:r>
            <a:r>
              <a:rPr lang="ru-RU" dirty="0"/>
              <a:t> абсцессов печени и сепсиса необходимо в короткий срок установить причину возникновения холангита и восстановить отток желчи. Назначают антибиотики широкого спектра действия. При сочетании с острым холециститом показано оперативное лечение. Прогноз при своевременном лечении благоприятный.</a:t>
            </a:r>
          </a:p>
        </p:txBody>
      </p:sp>
    </p:spTree>
    <p:extLst>
      <p:ext uri="{BB962C8B-B14F-4D97-AF65-F5344CB8AC3E}">
        <p14:creationId xmlns:p14="http://schemas.microsoft.com/office/powerpoint/2010/main" val="2108549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211097737"/>
              </p:ext>
            </p:extLst>
          </p:nvPr>
        </p:nvGraphicFramePr>
        <p:xfrm>
          <a:off x="130532" y="764705"/>
          <a:ext cx="8784976" cy="615526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1257618">
                <a:tc>
                  <a:txBody>
                    <a:bodyPr/>
                    <a:lstStyle/>
                    <a:p>
                      <a:endParaRPr lang="ru-RU" dirty="0"/>
                    </a:p>
                  </a:txBody>
                  <a:tcPr>
                    <a:solidFill>
                      <a:schemeClr val="accent1">
                        <a:lumMod val="40000"/>
                        <a:lumOff val="60000"/>
                      </a:schemeClr>
                    </a:solidFill>
                  </a:tcPr>
                </a:tc>
                <a:tc>
                  <a:txBody>
                    <a:bodyPr/>
                    <a:lstStyle/>
                    <a:p>
                      <a:pPr algn="just"/>
                      <a:r>
                        <a:rPr lang="ru-RU" sz="1600" dirty="0"/>
                        <a:t> </a:t>
                      </a:r>
                      <a:r>
                        <a:rPr lang="ru-RU" sz="1600" b="1" dirty="0">
                          <a:solidFill>
                            <a:schemeClr val="tx1"/>
                          </a:solidFill>
                        </a:rPr>
                        <a:t>Исключите из своего рациона</a:t>
                      </a:r>
                    </a:p>
                    <a:p>
                      <a:pPr algn="just"/>
                      <a:r>
                        <a:rPr lang="ru-RU" sz="1600" b="0" dirty="0">
                          <a:solidFill>
                            <a:schemeClr val="tx1"/>
                          </a:solidFill>
                        </a:rPr>
                        <a:t>алкоголь; жирные продукты;</a:t>
                      </a:r>
                    </a:p>
                    <a:p>
                      <a:pPr algn="just"/>
                      <a:r>
                        <a:rPr lang="ru-RU" sz="1600" b="0" dirty="0">
                          <a:solidFill>
                            <a:schemeClr val="tx1"/>
                          </a:solidFill>
                        </a:rPr>
                        <a:t> жареные блюда;</a:t>
                      </a:r>
                    </a:p>
                    <a:p>
                      <a:pPr algn="just"/>
                      <a:r>
                        <a:rPr lang="ru-RU" sz="1600" b="0" dirty="0">
                          <a:solidFill>
                            <a:schemeClr val="tx1"/>
                          </a:solidFill>
                        </a:rPr>
                        <a:t> консервы;</a:t>
                      </a:r>
                    </a:p>
                    <a:p>
                      <a:pPr algn="just"/>
                      <a:r>
                        <a:rPr lang="ru-RU" sz="1600" b="0" dirty="0">
                          <a:solidFill>
                            <a:schemeClr val="tx1"/>
                          </a:solidFill>
                        </a:rPr>
                        <a:t>острые приправы.</a:t>
                      </a:r>
                    </a:p>
                  </a:txBody>
                  <a:tcPr>
                    <a:solidFill>
                      <a:schemeClr val="accent1">
                        <a:lumMod val="40000"/>
                        <a:lumOff val="60000"/>
                      </a:schemeClr>
                    </a:solidFill>
                  </a:tcPr>
                </a:tc>
                <a:extLst>
                  <a:ext uri="{0D108BD9-81ED-4DB2-BD59-A6C34878D82A}">
                    <a16:rowId xmlns:a16="http://schemas.microsoft.com/office/drawing/2014/main" val="10000"/>
                  </a:ext>
                </a:extLst>
              </a:tr>
              <a:tr h="578197">
                <a:tc>
                  <a:txBody>
                    <a:bodyPr/>
                    <a:lstStyle/>
                    <a:p>
                      <a:endParaRPr lang="ru-RU" dirty="0"/>
                    </a:p>
                  </a:txBody>
                  <a:tcPr/>
                </a:tc>
                <a:tc>
                  <a:txBody>
                    <a:bodyPr/>
                    <a:lstStyle/>
                    <a:p>
                      <a:pPr algn="just"/>
                      <a:r>
                        <a:rPr lang="ru-RU" sz="1600" b="1" dirty="0"/>
                        <a:t>Напитки, </a:t>
                      </a:r>
                      <a:r>
                        <a:rPr lang="ru-RU" sz="1600" dirty="0"/>
                        <a:t>которые вы пьете, должны быть теплыми, негазированными и не содержать никаких консервантов.</a:t>
                      </a:r>
                    </a:p>
                  </a:txBody>
                  <a:tcPr/>
                </a:tc>
                <a:extLst>
                  <a:ext uri="{0D108BD9-81ED-4DB2-BD59-A6C34878D82A}">
                    <a16:rowId xmlns:a16="http://schemas.microsoft.com/office/drawing/2014/main" val="10001"/>
                  </a:ext>
                </a:extLst>
              </a:tr>
              <a:tr h="1065100">
                <a:tc>
                  <a:txBody>
                    <a:bodyPr/>
                    <a:lstStyle/>
                    <a:p>
                      <a:endParaRPr lang="ru-RU" dirty="0"/>
                    </a:p>
                  </a:txBody>
                  <a:tcPr/>
                </a:tc>
                <a:tc>
                  <a:txBody>
                    <a:bodyPr/>
                    <a:lstStyle/>
                    <a:p>
                      <a:pPr algn="just"/>
                      <a:r>
                        <a:rPr lang="ru-RU" sz="1600" b="1" dirty="0"/>
                        <a:t>Избегайте физических нагрузок </a:t>
                      </a:r>
                      <a:r>
                        <a:rPr lang="ru-RU" sz="1600" dirty="0"/>
                        <a:t>при остром гепатите или при обострениях хронического. В другое время правильно дозируйте нагрузки. Помните, что все хорошо в меру, а печень к этой мере очень чувствительна и не прощает пренебрежительного отношения.</a:t>
                      </a:r>
                    </a:p>
                  </a:txBody>
                  <a:tcPr/>
                </a:tc>
                <a:extLst>
                  <a:ext uri="{0D108BD9-81ED-4DB2-BD59-A6C34878D82A}">
                    <a16:rowId xmlns:a16="http://schemas.microsoft.com/office/drawing/2014/main" val="10002"/>
                  </a:ext>
                </a:extLst>
              </a:tr>
              <a:tr h="1065100">
                <a:tc>
                  <a:txBody>
                    <a:bodyPr/>
                    <a:lstStyle/>
                    <a:p>
                      <a:endParaRPr lang="ru-RU" dirty="0"/>
                    </a:p>
                  </a:txBody>
                  <a:tcPr/>
                </a:tc>
                <a:tc>
                  <a:txBody>
                    <a:bodyPr/>
                    <a:lstStyle/>
                    <a:p>
                      <a:pPr algn="just"/>
                      <a:r>
                        <a:rPr lang="ru-RU" sz="1600" b="1" dirty="0"/>
                        <a:t>Ни в коем случае не занимайтесь самолечением. </a:t>
                      </a:r>
                      <a:r>
                        <a:rPr lang="ru-RU" sz="1600" dirty="0"/>
                        <a:t>Гепатит — это не то заболевание, с которым можно справиться домашними средствами. Только врач на основе анализов и наблюдения за ходом болезни может дать правильные, квалифицированные рекомендации по лечению.</a:t>
                      </a:r>
                    </a:p>
                  </a:txBody>
                  <a:tcPr/>
                </a:tc>
                <a:extLst>
                  <a:ext uri="{0D108BD9-81ED-4DB2-BD59-A6C34878D82A}">
                    <a16:rowId xmlns:a16="http://schemas.microsoft.com/office/drawing/2014/main" val="10003"/>
                  </a:ext>
                </a:extLst>
              </a:tr>
              <a:tr h="801535">
                <a:tc>
                  <a:txBody>
                    <a:bodyPr/>
                    <a:lstStyle/>
                    <a:p>
                      <a:endParaRPr lang="ru-RU" dirty="0"/>
                    </a:p>
                  </a:txBody>
                  <a:tcPr/>
                </a:tc>
                <a:tc>
                  <a:txBody>
                    <a:bodyPr/>
                    <a:lstStyle/>
                    <a:p>
                      <a:pPr algn="just"/>
                      <a:r>
                        <a:rPr lang="ru-RU" sz="1600" b="1" dirty="0"/>
                        <a:t>Применение желчегонных препаратов </a:t>
                      </a:r>
                      <a:r>
                        <a:rPr lang="ru-RU" sz="1600" dirty="0"/>
                        <a:t>в острых стадиях течения гепатита и при обострениях хронического недопустимо и может привести к весьма неприятным последствиям.</a:t>
                      </a:r>
                    </a:p>
                  </a:txBody>
                  <a:tcPr/>
                </a:tc>
                <a:extLst>
                  <a:ext uri="{0D108BD9-81ED-4DB2-BD59-A6C34878D82A}">
                    <a16:rowId xmlns:a16="http://schemas.microsoft.com/office/drawing/2014/main" val="10004"/>
                  </a:ext>
                </a:extLst>
              </a:tr>
              <a:tr h="1065100">
                <a:tc>
                  <a:txBody>
                    <a:bodyPr/>
                    <a:lstStyle/>
                    <a:p>
                      <a:endParaRPr lang="ru-RU" dirty="0"/>
                    </a:p>
                  </a:txBody>
                  <a:tcPr/>
                </a:tc>
                <a:tc>
                  <a:txBody>
                    <a:bodyPr/>
                    <a:lstStyle/>
                    <a:p>
                      <a:pPr algn="just"/>
                      <a:r>
                        <a:rPr lang="ru-RU" sz="1600" b="1" dirty="0"/>
                        <a:t>Относитесь с вниманием к окружающим, </a:t>
                      </a:r>
                      <a:r>
                        <a:rPr lang="ru-RU" sz="1600" dirty="0"/>
                        <a:t>особенно если вы носите в себе возбудителя заболевания. Соблюдайте нормы гигиены и безопасности, чтобы уберечь своих близких от инфицирования.</a:t>
                      </a:r>
                    </a:p>
                  </a:txBody>
                  <a:tcPr/>
                </a:tc>
                <a:extLst>
                  <a:ext uri="{0D108BD9-81ED-4DB2-BD59-A6C34878D82A}">
                    <a16:rowId xmlns:a16="http://schemas.microsoft.com/office/drawing/2014/main" val="10005"/>
                  </a:ext>
                </a:extLst>
              </a:tr>
            </a:tbl>
          </a:graphicData>
        </a:graphic>
      </p:graphicFrame>
      <p:pic>
        <p:nvPicPr>
          <p:cNvPr id="17410" name="Picture 2" descr="http://zhkt.guru/i/images/%D0%B7%D0%B0%D0%BF%D1%80%D0%B5%D1%89%D0%B5%D0%BD%D0%BE%20%D1%83%D0%BF%D0%BE%D1%82%D1%80%D0%B5%D0%B1%D0%BB%D0%B5%D0%BD%D0%B8%D0%B5%20%D0%B6%D0%B8%D1%80%D0%BD%D0%BE%D0%B9%20%D1%80%D1%8B%D0%B1%D1%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79" y="764704"/>
            <a:ext cx="194421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estheticcenter.ru/assets/images/stati/ogranicenie-posle-rinoplastiki/2ograniceniaposlerinoplastiki.jpg"/>
          <p:cNvPicPr>
            <a:picLocks noChangeAspect="1" noChangeArrowheads="1"/>
          </p:cNvPicPr>
          <p:nvPr/>
        </p:nvPicPr>
        <p:blipFill rotWithShape="1">
          <a:blip r:embed="rId3">
            <a:extLst>
              <a:ext uri="{28A0092B-C50C-407E-A947-70E740481C1C}">
                <a14:useLocalDpi xmlns:a14="http://schemas.microsoft.com/office/drawing/2010/main" val="0"/>
              </a:ext>
            </a:extLst>
          </a:blip>
          <a:srcRect r="63556"/>
          <a:stretch/>
        </p:blipFill>
        <p:spPr bwMode="auto">
          <a:xfrm>
            <a:off x="123178" y="2877780"/>
            <a:ext cx="1944217" cy="134330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cs621820.vk.me/u107572168/video/l_1f0452f2.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11958" r="15036" b="11801"/>
          <a:stretch/>
        </p:blipFill>
        <p:spPr bwMode="auto">
          <a:xfrm>
            <a:off x="999387" y="1901203"/>
            <a:ext cx="106986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htopit.ru/wp-content/uploads/2015/10/image3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65" y="1901203"/>
            <a:ext cx="848422" cy="97657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88640"/>
            <a:ext cx="4292585" cy="369332"/>
          </a:xfrm>
          <a:prstGeom prst="rect">
            <a:avLst/>
          </a:prstGeom>
        </p:spPr>
        <p:txBody>
          <a:bodyPr wrap="none">
            <a:spAutoFit/>
          </a:bodyPr>
          <a:lstStyle/>
          <a:p>
            <a:r>
              <a:rPr lang="ru-RU" b="1" dirty="0">
                <a:solidFill>
                  <a:srgbClr val="FF0000"/>
                </a:solidFill>
              </a:rPr>
              <a:t>ПАМЯТКА БОЛЬНОМУ ГЕПАТИТОМ</a:t>
            </a:r>
            <a:r>
              <a:rPr lang="ru-RU" dirty="0">
                <a:solidFill>
                  <a:srgbClr val="FF0000"/>
                </a:solidFill>
              </a:rPr>
              <a:t> </a:t>
            </a:r>
          </a:p>
        </p:txBody>
      </p:sp>
      <p:pic>
        <p:nvPicPr>
          <p:cNvPr id="1028" name="Picture 4" descr="http://sostinas.com/wp-content/uploads/2014/02/1UvknrpD83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66" y="4221088"/>
            <a:ext cx="1916430" cy="1263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ra.rnikolsk.pnzreg.ru/files/sura_nikolsk_pnzreg_ru/novosti16/34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4" t="12640" r="6493" b="18524"/>
          <a:stretch/>
        </p:blipFill>
        <p:spPr bwMode="auto">
          <a:xfrm>
            <a:off x="150966" y="5492205"/>
            <a:ext cx="1916429" cy="118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47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360040"/>
          </a:xfrm>
        </p:spPr>
        <p:txBody>
          <a:bodyPr>
            <a:normAutofit fontScale="90000"/>
          </a:bodyPr>
          <a:lstStyle/>
          <a:p>
            <a:r>
              <a:rPr lang="ru-RU" sz="2400" dirty="0"/>
              <a:t>ДИЕТА ПРИ ЗАБОЛЕВАНИЯХ ПЕЧЕНИ (ДИЕТА N° 5)</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765309490"/>
              </p:ext>
            </p:extLst>
          </p:nvPr>
        </p:nvGraphicFramePr>
        <p:xfrm>
          <a:off x="179512" y="548680"/>
          <a:ext cx="6264696" cy="6189504"/>
        </p:xfrm>
        <a:graphic>
          <a:graphicData uri="http://schemas.openxmlformats.org/drawingml/2006/table">
            <a:tbl>
              <a:tblPr/>
              <a:tblGrid>
                <a:gridCol w="230425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201341">
                <a:tc>
                  <a:txBody>
                    <a:bodyPr/>
                    <a:lstStyle/>
                    <a:p>
                      <a:pPr algn="ctr"/>
                      <a:r>
                        <a:rPr lang="ru-RU" sz="1050" b="1" dirty="0">
                          <a:solidFill>
                            <a:srgbClr val="223924"/>
                          </a:solidFill>
                          <a:effectLst/>
                          <a:latin typeface="Tahoma"/>
                        </a:rPr>
                        <a:t>Наименование блюд</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Выход,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Белки,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Жиры,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Углеводы,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1341">
                <a:tc>
                  <a:txBody>
                    <a:bodyPr/>
                    <a:lstStyle/>
                    <a:p>
                      <a:r>
                        <a:rPr lang="ru-RU" sz="1050" b="1" dirty="0">
                          <a:solidFill>
                            <a:srgbClr val="223924"/>
                          </a:solidFill>
                          <a:effectLst/>
                          <a:latin typeface="Tahoma"/>
                        </a:rPr>
                        <a:t>Первый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1341">
                <a:tc>
                  <a:txBody>
                    <a:bodyPr/>
                    <a:lstStyle/>
                    <a:p>
                      <a:r>
                        <a:rPr lang="ru-RU" sz="1050" dirty="0">
                          <a:solidFill>
                            <a:srgbClr val="223924"/>
                          </a:solidFill>
                          <a:effectLst/>
                          <a:latin typeface="Tahoma"/>
                        </a:rPr>
                        <a:t>Сырок творожный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11,1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6064">
                <a:tc>
                  <a:txBody>
                    <a:bodyPr/>
                    <a:lstStyle/>
                    <a:p>
                      <a:r>
                        <a:rPr lang="ru-RU" sz="1050" dirty="0">
                          <a:solidFill>
                            <a:srgbClr val="223924"/>
                          </a:solidFill>
                          <a:effectLst/>
                          <a:latin typeface="Tahoma"/>
                        </a:rPr>
                        <a:t>Каша манная молочная (1/2 порции)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1341">
                <a:tc>
                  <a:txBody>
                    <a:bodyPr/>
                    <a:lstStyle/>
                    <a:p>
                      <a:r>
                        <a:rPr lang="ru-RU" sz="1050" dirty="0">
                          <a:solidFill>
                            <a:srgbClr val="223924"/>
                          </a:solidFill>
                          <a:effectLst/>
                          <a:latin typeface="Tahoma"/>
                        </a:rPr>
                        <a:t>Чай с молоком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1341">
                <a:tc>
                  <a:txBody>
                    <a:bodyPr/>
                    <a:lstStyle/>
                    <a:p>
                      <a:r>
                        <a:rPr lang="ru-RU" sz="1050" b="1" dirty="0">
                          <a:solidFill>
                            <a:srgbClr val="223924"/>
                          </a:solidFill>
                          <a:effectLst/>
                          <a:latin typeface="Tahoma"/>
                        </a:rPr>
                        <a:t>Второй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76064">
                <a:tc>
                  <a:txBody>
                    <a:bodyPr/>
                    <a:lstStyle/>
                    <a:p>
                      <a:r>
                        <a:rPr lang="ru-RU" sz="1050" dirty="0">
                          <a:solidFill>
                            <a:srgbClr val="223924"/>
                          </a:solidFill>
                          <a:effectLst/>
                          <a:latin typeface="Tahoma"/>
                        </a:rPr>
                        <a:t>Яблоко печеное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26616">
                <a:tc>
                  <a:txBody>
                    <a:bodyPr/>
                    <a:lstStyle/>
                    <a:p>
                      <a:r>
                        <a:rPr lang="ru-RU" sz="1050" b="1" dirty="0">
                          <a:solidFill>
                            <a:srgbClr val="223924"/>
                          </a:solidFill>
                          <a:effectLst/>
                          <a:latin typeface="Tahoma"/>
                        </a:rPr>
                        <a:t>Обед</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01341">
                <a:tc>
                  <a:txBody>
                    <a:bodyPr/>
                    <a:lstStyle/>
                    <a:p>
                      <a:r>
                        <a:rPr lang="ru-RU" sz="1050" dirty="0">
                          <a:solidFill>
                            <a:srgbClr val="223924"/>
                          </a:solidFill>
                          <a:effectLst/>
                          <a:latin typeface="Tahoma"/>
                        </a:rPr>
                        <a:t>Суп рисовый с овощами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9,7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28,3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50788">
                <a:tc>
                  <a:txBody>
                    <a:bodyPr/>
                    <a:lstStyle/>
                    <a:p>
                      <a:r>
                        <a:rPr lang="ru-RU" sz="1050">
                          <a:solidFill>
                            <a:srgbClr val="223924"/>
                          </a:solidFill>
                          <a:effectLst/>
                          <a:latin typeface="Tahoma"/>
                        </a:rPr>
                        <a:t>Мясо отварное под молочным соусом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01341">
                <a:tc>
                  <a:txBody>
                    <a:bodyPr/>
                    <a:lstStyle/>
                    <a:p>
                      <a:r>
                        <a:rPr lang="ru-RU" sz="1050">
                          <a:solidFill>
                            <a:srgbClr val="223924"/>
                          </a:solidFill>
                          <a:effectLst/>
                          <a:latin typeface="Tahoma"/>
                        </a:rPr>
                        <a:t>Морковь тушеная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25512">
                <a:tc>
                  <a:txBody>
                    <a:bodyPr/>
                    <a:lstStyle/>
                    <a:p>
                      <a:r>
                        <a:rPr lang="ru-RU" sz="1050">
                          <a:solidFill>
                            <a:srgbClr val="223924"/>
                          </a:solidFill>
                          <a:effectLst/>
                          <a:latin typeface="Tahoma"/>
                        </a:rPr>
                        <a:t>Кисель фруктовый из виноградного сока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26616">
                <a:tc>
                  <a:txBody>
                    <a:bodyPr/>
                    <a:lstStyle/>
                    <a:p>
                      <a:r>
                        <a:rPr lang="ru-RU" sz="1050" b="1">
                          <a:solidFill>
                            <a:srgbClr val="223924"/>
                          </a:solidFill>
                          <a:effectLst/>
                          <a:latin typeface="Tahoma"/>
                        </a:rPr>
                        <a:t>Полдник</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01341">
                <a:tc>
                  <a:txBody>
                    <a:bodyPr/>
                    <a:lstStyle/>
                    <a:p>
                      <a:r>
                        <a:rPr lang="ru-RU" sz="1050">
                          <a:solidFill>
                            <a:srgbClr val="223924"/>
                          </a:solidFill>
                          <a:effectLst/>
                          <a:latin typeface="Tahoma"/>
                        </a:rPr>
                        <a:t>Сухарики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76064">
                <a:tc>
                  <a:txBody>
                    <a:bodyPr/>
                    <a:lstStyle/>
                    <a:p>
                      <a:r>
                        <a:rPr lang="ru-RU" sz="1050">
                          <a:solidFill>
                            <a:srgbClr val="223924"/>
                          </a:solidFill>
                          <a:effectLst/>
                          <a:latin typeface="Tahoma"/>
                        </a:rPr>
                        <a:t>Отвар шиповника (1 стакан)</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26616">
                <a:tc>
                  <a:txBody>
                    <a:bodyPr/>
                    <a:lstStyle/>
                    <a:p>
                      <a:r>
                        <a:rPr lang="ru-RU" sz="1050" b="1">
                          <a:solidFill>
                            <a:srgbClr val="223924"/>
                          </a:solidFill>
                          <a:effectLst/>
                          <a:latin typeface="Tahoma"/>
                        </a:rPr>
                        <a:t>Ужин</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01341">
                <a:tc>
                  <a:txBody>
                    <a:bodyPr/>
                    <a:lstStyle/>
                    <a:p>
                      <a:r>
                        <a:rPr lang="ru-RU" sz="1050">
                          <a:solidFill>
                            <a:srgbClr val="223924"/>
                          </a:solidFill>
                          <a:effectLst/>
                          <a:latin typeface="Tahoma"/>
                        </a:rPr>
                        <a:t>Рыба отварная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16,0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01341">
                <a:tc>
                  <a:txBody>
                    <a:bodyPr/>
                    <a:lstStyle/>
                    <a:p>
                      <a:r>
                        <a:rPr lang="ru-RU" sz="1050">
                          <a:solidFill>
                            <a:srgbClr val="223924"/>
                          </a:solidFill>
                          <a:effectLst/>
                          <a:latin typeface="Tahoma"/>
                        </a:rPr>
                        <a:t>Картофельное пюре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32,3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01341">
                <a:tc>
                  <a:txBody>
                    <a:bodyPr/>
                    <a:lstStyle/>
                    <a:p>
                      <a:r>
                        <a:rPr lang="ru-RU" sz="1050">
                          <a:solidFill>
                            <a:srgbClr val="223924"/>
                          </a:solidFill>
                          <a:effectLst/>
                          <a:latin typeface="Tahoma"/>
                        </a:rPr>
                        <a:t>Плов фруктовый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26616">
                <a:tc>
                  <a:txBody>
                    <a:bodyPr/>
                    <a:lstStyle/>
                    <a:p>
                      <a:r>
                        <a:rPr lang="ru-RU" sz="1050">
                          <a:solidFill>
                            <a:srgbClr val="223924"/>
                          </a:solidFill>
                          <a:effectLst/>
                          <a:latin typeface="Tahoma"/>
                        </a:rPr>
                        <a:t>Чай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26616">
                <a:tc>
                  <a:txBody>
                    <a:bodyPr/>
                    <a:lstStyle/>
                    <a:p>
                      <a:r>
                        <a:rPr lang="ru-RU" sz="1050" b="1">
                          <a:solidFill>
                            <a:srgbClr val="223924"/>
                          </a:solidFill>
                          <a:effectLst/>
                          <a:latin typeface="Tahoma"/>
                        </a:rPr>
                        <a:t>На ночь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26616">
                <a:tc>
                  <a:txBody>
                    <a:bodyPr/>
                    <a:lstStyle/>
                    <a:p>
                      <a:r>
                        <a:rPr lang="ru-RU" sz="1050">
                          <a:solidFill>
                            <a:srgbClr val="223924"/>
                          </a:solidFill>
                          <a:effectLst/>
                          <a:latin typeface="Tahoma"/>
                        </a:rPr>
                        <a:t>Кефир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8,1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01341">
                <a:tc>
                  <a:txBody>
                    <a:bodyPr/>
                    <a:lstStyle/>
                    <a:p>
                      <a:r>
                        <a:rPr lang="ru-RU" sz="1050" b="1">
                          <a:solidFill>
                            <a:srgbClr val="223924"/>
                          </a:solidFill>
                          <a:effectLst/>
                          <a:latin typeface="Tahoma"/>
                        </a:rPr>
                        <a:t>На весь день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26616">
                <a:tc>
                  <a:txBody>
                    <a:bodyPr/>
                    <a:lstStyle/>
                    <a:p>
                      <a:r>
                        <a:rPr lang="ru-RU" sz="1050">
                          <a:solidFill>
                            <a:srgbClr val="223924"/>
                          </a:solidFill>
                          <a:effectLst/>
                          <a:latin typeface="Tahoma"/>
                        </a:rPr>
                        <a:t>Хлеб белый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103,8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26616">
                <a:tc>
                  <a:txBody>
                    <a:bodyPr/>
                    <a:lstStyle/>
                    <a:p>
                      <a:r>
                        <a:rPr lang="ru-RU" sz="1050">
                          <a:solidFill>
                            <a:srgbClr val="223924"/>
                          </a:solidFill>
                          <a:effectLst/>
                          <a:latin typeface="Tahoma"/>
                        </a:rPr>
                        <a:t>Сахар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29,9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201341">
                <a:tc>
                  <a:txBody>
                    <a:bodyPr/>
                    <a:lstStyle/>
                    <a:p>
                      <a:r>
                        <a:rPr lang="ru-RU" sz="1050">
                          <a:solidFill>
                            <a:srgbClr val="223924"/>
                          </a:solidFill>
                          <a:effectLst/>
                          <a:latin typeface="Tahoma"/>
                        </a:rPr>
                        <a:t>Масло сливочное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0,06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26616">
                <a:tc>
                  <a:txBody>
                    <a:bodyPr/>
                    <a:lstStyle/>
                    <a:p>
                      <a:r>
                        <a:rPr lang="ru-RU" sz="1050" b="1">
                          <a:solidFill>
                            <a:srgbClr val="223924"/>
                          </a:solidFill>
                          <a:effectLst/>
                          <a:latin typeface="Tahoma"/>
                        </a:rPr>
                        <a:t>Всего ...</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89,4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91,4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396,2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bl>
          </a:graphicData>
        </a:graphic>
      </p:graphicFrame>
      <p:pic>
        <p:nvPicPr>
          <p:cNvPr id="2050" name="Picture 2" descr="http://eda.womansface.ru/wp-content/uploads/2016/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548680"/>
            <a:ext cx="2314575" cy="1557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escribe.ru/images/describe_ru_20150209050809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106018"/>
            <a:ext cx="2314575" cy="1394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mamaplus.md/14338/5481836328975_54818363289b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501008"/>
            <a:ext cx="2314575"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iabetzzz.ru/articles/wp-content/uploads/2016/07/18591629-pechenoe-yabloko-pri-diabe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013176"/>
            <a:ext cx="2314575" cy="164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57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2630"/>
            <a:ext cx="8229600" cy="418058"/>
          </a:xfrm>
        </p:spPr>
        <p:txBody>
          <a:bodyPr>
            <a:normAutofit fontScale="90000"/>
          </a:bodyPr>
          <a:lstStyle/>
          <a:p>
            <a:r>
              <a:rPr lang="ru-RU" sz="2400" b="1" dirty="0"/>
              <a:t>ЗАНЯТИЕ 5. Желчнокаменная болезнь</a:t>
            </a:r>
          </a:p>
        </p:txBody>
      </p:sp>
      <p:sp>
        <p:nvSpPr>
          <p:cNvPr id="3" name="Объект 2"/>
          <p:cNvSpPr>
            <a:spLocks noGrp="1"/>
          </p:cNvSpPr>
          <p:nvPr>
            <p:ph idx="1"/>
          </p:nvPr>
        </p:nvSpPr>
        <p:spPr>
          <a:xfrm>
            <a:off x="1331640" y="692696"/>
            <a:ext cx="7643192" cy="1252736"/>
          </a:xfrm>
        </p:spPr>
        <p:txBody>
          <a:bodyPr>
            <a:normAutofit fontScale="92500"/>
          </a:bodyPr>
          <a:lstStyle/>
          <a:p>
            <a:pPr algn="just"/>
            <a:r>
              <a:rPr lang="ru-RU" sz="1800" dirty="0"/>
              <a:t>ЖЕЛЧНОКАМЕННАЯ БОЛЕЗНЬ — заболевание, обусловленное наличием в желчном пузыре и желчных протоках желчных камней. Частота их образования увеличивается с возрастом, у мужчин желчные камни встречаются в 3 раза реже, чем у женщин.</a:t>
            </a:r>
          </a:p>
        </p:txBody>
      </p:sp>
      <p:pic>
        <p:nvPicPr>
          <p:cNvPr id="3076" name="Picture 4" descr="http://cistitplusv2.ru/articles/wp-content/uploads/2016/03/38583119-hronicheskiy-holecistit-i-zhelchnokamennaya-bolezn-lecheni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 y="548680"/>
            <a:ext cx="1547028" cy="1207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44824"/>
            <a:ext cx="8784976" cy="2339102"/>
          </a:xfrm>
          <a:prstGeom prst="rect">
            <a:avLst/>
          </a:prstGeom>
        </p:spPr>
        <p:txBody>
          <a:bodyPr wrap="square">
            <a:spAutoFit/>
          </a:bodyPr>
          <a:lstStyle/>
          <a:p>
            <a:r>
              <a:rPr lang="ru-RU" b="1" dirty="0"/>
              <a:t>В формировании желчных камней имеют значение такие факторы, как</a:t>
            </a:r>
          </a:p>
          <a:p>
            <a:pPr marL="285750" indent="-285750">
              <a:buFont typeface="Arial" pitchFamily="34" charset="0"/>
              <a:buChar char="•"/>
            </a:pPr>
            <a:r>
              <a:rPr lang="ru-RU" sz="1600" dirty="0"/>
              <a:t> наследственность </a:t>
            </a:r>
          </a:p>
          <a:p>
            <a:pPr marL="285750" indent="-285750">
              <a:buFont typeface="Arial" pitchFamily="34" charset="0"/>
              <a:buChar char="•"/>
            </a:pPr>
            <a:r>
              <a:rPr lang="ru-RU" sz="1600" dirty="0"/>
              <a:t>несбалансированное питание с преобладанием в рационе грубодисперсных животных жиров (свиного, бараньего, говяжьего) в ущерб растительным;</a:t>
            </a:r>
          </a:p>
          <a:p>
            <a:pPr marL="285750" indent="-285750">
              <a:buFont typeface="Arial" pitchFamily="34" charset="0"/>
              <a:buChar char="•"/>
            </a:pPr>
            <a:r>
              <a:rPr lang="ru-RU" sz="1600" dirty="0"/>
              <a:t> нейроэндокринные нарушения, </a:t>
            </a:r>
          </a:p>
          <a:p>
            <a:pPr marL="285750" indent="-285750">
              <a:buFont typeface="Arial" pitchFamily="34" charset="0"/>
              <a:buChar char="•"/>
            </a:pPr>
            <a:r>
              <a:rPr lang="ru-RU" sz="1600" dirty="0"/>
              <a:t>сахарный диабет, нарушения жирового обмена с увеличением массы тела, поражения печеночной паренхимы токсического и инфекционного генеза; гиподинамия и застой желчи. </a:t>
            </a:r>
          </a:p>
          <a:p>
            <a:pPr marL="285750" indent="-285750">
              <a:buFont typeface="Arial" pitchFamily="34" charset="0"/>
              <a:buChar char="•"/>
            </a:pPr>
            <a:r>
              <a:rPr lang="ru-RU" sz="1600" dirty="0"/>
              <a:t>воспалительный процесс в желчном пузыре.</a:t>
            </a:r>
          </a:p>
        </p:txBody>
      </p:sp>
      <p:sp>
        <p:nvSpPr>
          <p:cNvPr id="5" name="Прямоугольник 4"/>
          <p:cNvSpPr/>
          <p:nvPr/>
        </p:nvSpPr>
        <p:spPr>
          <a:xfrm>
            <a:off x="188291" y="4071671"/>
            <a:ext cx="4383710" cy="2308324"/>
          </a:xfrm>
          <a:prstGeom prst="rect">
            <a:avLst/>
          </a:prstGeom>
        </p:spPr>
        <p:txBody>
          <a:bodyPr wrap="square">
            <a:spAutoFit/>
          </a:bodyPr>
          <a:lstStyle/>
          <a:p>
            <a:r>
              <a:rPr lang="ru-RU" sz="1600" b="1" dirty="0">
                <a:solidFill>
                  <a:srgbClr val="0070C0"/>
                </a:solidFill>
              </a:rPr>
              <a:t>Желчные камни </a:t>
            </a:r>
            <a:r>
              <a:rPr lang="ru-RU" sz="1600" dirty="0"/>
              <a:t>— плотные образования, количество которых может составлять от одного до нескольких тысяч, величина — до нескольких сантиметров в диаметре, масса — до 30 г и более. В желчном пузыре чаще встречаются камни округлой формы, в общем желчном протоке — эллипсоидной или продолговатой, во внутрипеченочных протоках — ветвистой. </a:t>
            </a:r>
          </a:p>
        </p:txBody>
      </p:sp>
      <p:pic>
        <p:nvPicPr>
          <p:cNvPr id="3080" name="Picture 8" descr="http://med2c.ru/wp-content/uploads/2010/10/kamni_v_jelochnom_pusyre.jpg"/>
          <p:cNvPicPr>
            <a:picLocks noChangeAspect="1" noChangeArrowheads="1"/>
          </p:cNvPicPr>
          <p:nvPr/>
        </p:nvPicPr>
        <p:blipFill rotWithShape="1">
          <a:blip r:embed="rId3">
            <a:extLst>
              <a:ext uri="{28A0092B-C50C-407E-A947-70E740481C1C}">
                <a14:useLocalDpi xmlns:a14="http://schemas.microsoft.com/office/drawing/2010/main" val="0"/>
              </a:ext>
            </a:extLst>
          </a:blip>
          <a:srcRect b="9936"/>
          <a:stretch/>
        </p:blipFill>
        <p:spPr bwMode="auto">
          <a:xfrm>
            <a:off x="4644008" y="3853258"/>
            <a:ext cx="4248472" cy="27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30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733656" cy="2480281"/>
          </a:xfrm>
        </p:spPr>
        <p:txBody>
          <a:bodyPr>
            <a:normAutofit fontScale="92500"/>
          </a:bodyPr>
          <a:lstStyle/>
          <a:p>
            <a:pPr algn="just"/>
            <a:r>
              <a:rPr lang="ru-RU" sz="1600" b="1" dirty="0">
                <a:solidFill>
                  <a:srgbClr val="0070C0"/>
                </a:solidFill>
              </a:rPr>
              <a:t>Клиническая картина. </a:t>
            </a:r>
            <a:r>
              <a:rPr lang="ru-RU" sz="1600" b="0" dirty="0"/>
              <a:t>Заболевание может протекать бессимптомно (латентная форма). Миграция желчных камней и закупорка ими пузырного протока проявляется внезапным сильным болевым приступом. </a:t>
            </a:r>
          </a:p>
          <a:p>
            <a:pPr algn="just"/>
            <a:r>
              <a:rPr lang="ru-RU" sz="1600" b="0" dirty="0"/>
              <a:t>Провоцирующими факторами служат употребление жирной или острой пищи, нередко отрицательные эмоции, резкое физическое напряжение, работа в наклонном положении. Иногда болевой приступ наступает во время менструации, после родов. </a:t>
            </a:r>
          </a:p>
          <a:p>
            <a:pPr algn="just"/>
            <a:r>
              <a:rPr lang="ru-RU" sz="1600" b="0" dirty="0"/>
              <a:t>Боли часто возникают в ночное время, локализуются в правом подреберье и подложечной области, распространяются на всю верхнюю половину живота и иррадиируют в правую лопатку, правое плечо, шею, носят постоянный характер, постепенно нарастая. </a:t>
            </a:r>
          </a:p>
        </p:txBody>
      </p:sp>
      <p:pic>
        <p:nvPicPr>
          <p:cNvPr id="4098" name="Picture 2" descr="http://moyapechen.ru/uploads/field/image/bol_pri_kolike.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59"/>
          <a:stretch/>
        </p:blipFill>
        <p:spPr bwMode="auto">
          <a:xfrm>
            <a:off x="355611" y="2668922"/>
            <a:ext cx="2376264" cy="18934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1592" y="4581128"/>
            <a:ext cx="8740816" cy="1569660"/>
          </a:xfrm>
          <a:prstGeom prst="rect">
            <a:avLst/>
          </a:prstGeom>
        </p:spPr>
        <p:txBody>
          <a:bodyPr wrap="square">
            <a:spAutoFit/>
          </a:bodyPr>
          <a:lstStyle/>
          <a:p>
            <a:r>
              <a:rPr lang="ru-RU" sz="1600" dirty="0"/>
              <a:t>Диагноз подтверждают при ультразвуковом исследовании, которое дает возможность обнаружить в желчном пузыре камни размером 0,5 см. Диагностическое значение имеют также обзорная рентгенография области желчного пузыря, холецистография, </a:t>
            </a:r>
            <a:r>
              <a:rPr lang="ru-RU" sz="1600" dirty="0" err="1"/>
              <a:t>холангиография</a:t>
            </a:r>
            <a:r>
              <a:rPr lang="ru-RU" sz="1600" dirty="0"/>
              <a:t>, </a:t>
            </a:r>
            <a:r>
              <a:rPr lang="ru-RU" sz="1600" dirty="0" err="1"/>
              <a:t>холеграфия</a:t>
            </a:r>
            <a:r>
              <a:rPr lang="ru-RU" sz="1600" dirty="0"/>
              <a:t>.</a:t>
            </a:r>
          </a:p>
          <a:p>
            <a:r>
              <a:rPr lang="ru-RU" sz="1600" dirty="0"/>
              <a:t> Большую точность распознавания конкрементов в желчном пузыре, содержащих соли кальция, обеспечивает компьютерная рентгеновская томография.</a:t>
            </a:r>
          </a:p>
        </p:txBody>
      </p:sp>
      <p:pic>
        <p:nvPicPr>
          <p:cNvPr id="4100" name="Picture 4" descr="http://www.hv-info.ru/images/M_images/uzi.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1" t="12910" r="16819" b="2691"/>
          <a:stretch/>
        </p:blipFill>
        <p:spPr bwMode="auto">
          <a:xfrm>
            <a:off x="2986077" y="2593945"/>
            <a:ext cx="2630838" cy="19684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xn----7sbbpetaslhhcmbq0c8czid.xn--p1ai/wp-content/uploads/2013/07/xolostic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679" y="2593945"/>
            <a:ext cx="3021363" cy="196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54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400" dirty="0"/>
              <a:t>Лечение. </a:t>
            </a:r>
          </a:p>
        </p:txBody>
      </p:sp>
      <p:sp>
        <p:nvSpPr>
          <p:cNvPr id="3" name="Объект 2"/>
          <p:cNvSpPr>
            <a:spLocks noGrp="1"/>
          </p:cNvSpPr>
          <p:nvPr>
            <p:ph idx="1"/>
          </p:nvPr>
        </p:nvSpPr>
        <p:spPr>
          <a:xfrm>
            <a:off x="251520" y="747058"/>
            <a:ext cx="8640960" cy="3240360"/>
          </a:xfrm>
        </p:spPr>
        <p:txBody>
          <a:bodyPr>
            <a:normAutofit fontScale="92500" lnSpcReduction="20000"/>
          </a:bodyPr>
          <a:lstStyle/>
          <a:p>
            <a:r>
              <a:rPr lang="ru-RU" sz="1800" dirty="0"/>
              <a:t>При хронической болевой форме желчнокаменной болезни основой лечения является диетотерапия: диета N° 5, исключение из рациона пряностей, копченостей, жиров животного происхождения, дробное питание (5 — 6 раз в день) без переедания, минеральные воды. </a:t>
            </a:r>
          </a:p>
          <a:p>
            <a:r>
              <a:rPr lang="ru-RU" sz="1800" dirty="0"/>
              <a:t>При болях показано тепло (грелка, согревающий компресс) на область желчного пузыря, спазмолитические средства (атропин в каплях, но-шпа, папаверин и др.). </a:t>
            </a:r>
          </a:p>
          <a:p>
            <a:r>
              <a:rPr lang="ru-RU" sz="1800" dirty="0"/>
              <a:t>Физиотерапевтические методы (токи УВЧ, диатермия, индуктотермия), грязелечение и минеральные ванны, санаторно-курортное лечение применяют только при отсутствии признаков обострения заболевания. Назначение желчегонных препаратов нежелательно, поскольку вызванная ими миграция камней может привести к закупорке желчных протоков и спровоцировать приступ печеночной колики, развитие других осложнений.</a:t>
            </a:r>
          </a:p>
        </p:txBody>
      </p:sp>
      <p:pic>
        <p:nvPicPr>
          <p:cNvPr id="5122" name="Picture 2" descr="http://www.nedugamnet.ru/sites/default/files/styles/galleryformatter_slide/public/photo_463.jpg?itok=uMPnqzq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95577"/>
            <a:ext cx="2592288" cy="1617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ronhitplus.ru/articles/wp-content/uploads/2016/02/17162612-bronhit-sogrevayuschie-kompres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395577"/>
            <a:ext cx="2637766" cy="16705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rofmt.ru/statyi/induktotermiya/induktotermiy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354570"/>
            <a:ext cx="2971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792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127519"/>
            <a:ext cx="8229600" cy="418058"/>
          </a:xfrm>
        </p:spPr>
        <p:txBody>
          <a:bodyPr>
            <a:normAutofit fontScale="90000"/>
          </a:bodyPr>
          <a:lstStyle/>
          <a:p>
            <a:r>
              <a:rPr lang="ru-RU" dirty="0"/>
              <a:t>Холецистит</a:t>
            </a:r>
          </a:p>
        </p:txBody>
      </p:sp>
      <p:sp>
        <p:nvSpPr>
          <p:cNvPr id="3" name="Объект 2"/>
          <p:cNvSpPr>
            <a:spLocks noGrp="1"/>
          </p:cNvSpPr>
          <p:nvPr>
            <p:ph idx="1"/>
          </p:nvPr>
        </p:nvSpPr>
        <p:spPr>
          <a:xfrm>
            <a:off x="2267744" y="476672"/>
            <a:ext cx="6624736" cy="1224136"/>
          </a:xfrm>
        </p:spPr>
        <p:txBody>
          <a:bodyPr>
            <a:normAutofit/>
          </a:bodyPr>
          <a:lstStyle/>
          <a:p>
            <a:r>
              <a:rPr lang="ru-RU" sz="1600" dirty="0"/>
              <a:t>ХОЛЕЦИСТИТ — острое неспецифическое воспаление желчного пузыря, почти всегда обусловленное желчнокаменной болезнью и в большинстве случаев развивающееся после закупорки пузырного протока камнем.</a:t>
            </a:r>
          </a:p>
        </p:txBody>
      </p:sp>
      <p:pic>
        <p:nvPicPr>
          <p:cNvPr id="6146" name="Picture 2" descr="http://mypechen.ru/wp-content/uploads/2016/04/holetsist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0" y="257219"/>
            <a:ext cx="2283150" cy="173042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94448"/>
            <a:ext cx="8712968" cy="2585323"/>
          </a:xfrm>
          <a:prstGeom prst="rect">
            <a:avLst/>
          </a:prstGeom>
        </p:spPr>
        <p:txBody>
          <a:bodyPr wrap="square">
            <a:spAutoFit/>
          </a:bodyPr>
          <a:lstStyle/>
          <a:p>
            <a:pPr algn="ctr"/>
            <a:r>
              <a:rPr lang="ru-RU" b="1" dirty="0">
                <a:solidFill>
                  <a:srgbClr val="0070C0"/>
                </a:solidFill>
              </a:rPr>
              <a:t>Воспаление стенки желчного пузыря может развиться в результате:</a:t>
            </a:r>
          </a:p>
          <a:p>
            <a:pPr marL="342900" indent="-342900">
              <a:buAutoNum type="arabicParenR"/>
            </a:pPr>
            <a:r>
              <a:rPr lang="ru-RU" dirty="0"/>
              <a:t>механического раздражения при закупорке камнем пузырного протока; </a:t>
            </a:r>
          </a:p>
          <a:p>
            <a:pPr marL="342900" indent="-342900">
              <a:buAutoNum type="arabicParenR"/>
            </a:pPr>
            <a:r>
              <a:rPr lang="ru-RU" dirty="0"/>
              <a:t>артериальной окклюзии (тромбоза) пузырной артерии и ишемии желчного пузыря; </a:t>
            </a:r>
          </a:p>
          <a:p>
            <a:pPr marL="342900" indent="-342900">
              <a:buAutoNum type="arabicParenR"/>
            </a:pPr>
            <a:r>
              <a:rPr lang="ru-RU" dirty="0"/>
              <a:t>воздействия химических факторов (изменение состава желчи, заброс в пузырь ферментов поджелудочной железы при остром деструктивном панкреатите); </a:t>
            </a:r>
          </a:p>
          <a:p>
            <a:pPr marL="342900" indent="-342900">
              <a:buAutoNum type="arabicParenR"/>
            </a:pPr>
            <a:r>
              <a:rPr lang="ru-RU" dirty="0"/>
              <a:t>бактериального воспаления (кишечная палочка, клебсиелла, стрептококки, стафилококки и др.) с восходящим или нисходящим путем инфицирования.</a:t>
            </a:r>
          </a:p>
        </p:txBody>
      </p:sp>
      <p:sp>
        <p:nvSpPr>
          <p:cNvPr id="5" name="Прямоугольник 4"/>
          <p:cNvSpPr/>
          <p:nvPr/>
        </p:nvSpPr>
        <p:spPr>
          <a:xfrm>
            <a:off x="2147175" y="4460573"/>
            <a:ext cx="6840760" cy="2308324"/>
          </a:xfrm>
          <a:prstGeom prst="rect">
            <a:avLst/>
          </a:prstGeom>
        </p:spPr>
        <p:txBody>
          <a:bodyPr wrap="square">
            <a:spAutoFit/>
          </a:bodyPr>
          <a:lstStyle/>
          <a:p>
            <a:r>
              <a:rPr lang="ru-RU" b="1" dirty="0">
                <a:solidFill>
                  <a:srgbClr val="0070C0"/>
                </a:solidFill>
              </a:rPr>
              <a:t>Клиническая картина.</a:t>
            </a:r>
            <a:r>
              <a:rPr lang="ru-RU" b="1" dirty="0"/>
              <a:t> </a:t>
            </a:r>
            <a:r>
              <a:rPr lang="ru-RU" dirty="0"/>
              <a:t>Острый холецистит обычно начинается как печеночная колика, причем 2/3 пациентов уже испытывали подобные ощущения ранее. Через 2 —3 ч после приема обильной и жирной пищи — жирного мяса, сала, пирожных, сдобного теста, яиц — внезапно появляется очень сильная, мучительная боль в </a:t>
            </a:r>
            <a:r>
              <a:rPr lang="ru-RU" dirty="0" err="1"/>
              <a:t>эпигастрии</a:t>
            </a:r>
            <a:r>
              <a:rPr lang="ru-RU" dirty="0"/>
              <a:t> и правом подреберье, с иррадиацией вверх, в правое плечо, в шею и назад под правую лопатку. </a:t>
            </a:r>
          </a:p>
        </p:txBody>
      </p:sp>
      <p:pic>
        <p:nvPicPr>
          <p:cNvPr id="1026" name="Picture 2" descr="http://medsait.ru/images/vopros/holetsistit-simptomy-i-lechen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6" y="4460573"/>
            <a:ext cx="2120461" cy="169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67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229600" cy="490066"/>
          </a:xfrm>
        </p:spPr>
        <p:txBody>
          <a:bodyPr>
            <a:normAutofit fontScale="90000"/>
          </a:bodyPr>
          <a:lstStyle/>
          <a:p>
            <a:r>
              <a:rPr lang="ru-RU" dirty="0"/>
              <a:t>Лечение. </a:t>
            </a:r>
          </a:p>
        </p:txBody>
      </p:sp>
      <p:sp>
        <p:nvSpPr>
          <p:cNvPr id="3" name="Объект 2"/>
          <p:cNvSpPr>
            <a:spLocks noGrp="1"/>
          </p:cNvSpPr>
          <p:nvPr>
            <p:ph idx="1"/>
          </p:nvPr>
        </p:nvSpPr>
        <p:spPr>
          <a:xfrm>
            <a:off x="107504" y="692696"/>
            <a:ext cx="8712968" cy="3528392"/>
          </a:xfrm>
        </p:spPr>
        <p:txBody>
          <a:bodyPr>
            <a:normAutofit/>
          </a:bodyPr>
          <a:lstStyle/>
          <a:p>
            <a:r>
              <a:rPr lang="ru-RU" sz="1800" b="0" dirty="0"/>
              <a:t>Продолжительные боли в правом подреберье, повышение температуры, появление мышечной защиты в правом подреберье должны быть расценены как проявление острого холецистита, такие больные нуждаются в экстренной госпитализации в хирургическое отделение. </a:t>
            </a:r>
          </a:p>
          <a:p>
            <a:r>
              <a:rPr lang="ru-RU" sz="1800" b="0" dirty="0"/>
              <a:t>В качестве неотложной терапии возможно использование спазмолитиков, введение наркотических анальгетиков в этом случае нецелесообразно, поскольку затушевывает клиническую картину.</a:t>
            </a:r>
          </a:p>
          <a:p>
            <a:r>
              <a:rPr lang="ru-RU" sz="1800" b="0" dirty="0"/>
              <a:t> Консервативная терапия в условиях стационара включает диету (стол N° 5), холод на живот, спазмолитики, </a:t>
            </a:r>
            <a:r>
              <a:rPr lang="ru-RU" sz="1800" b="0" dirty="0" err="1"/>
              <a:t>дезинтоксикационную</a:t>
            </a:r>
            <a:r>
              <a:rPr lang="ru-RU" sz="1800" b="0" dirty="0"/>
              <a:t> и антибактериальную терапию. В случаях, когда консервативное лечение неэффективно, показало оперативное лечение — холецистэктомия.</a:t>
            </a:r>
          </a:p>
        </p:txBody>
      </p:sp>
      <p:pic>
        <p:nvPicPr>
          <p:cNvPr id="2050" name="Picture 2" descr="http://puzyrzhelchnyj.ru/wp-content/uploads/2016/03/Holetsistektomiya-operatsiya-po-udaleniyu-zhelchnogo-puzyr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0894" y="4365104"/>
            <a:ext cx="2654506" cy="1911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1-tub-ru.yandex.net/i?id=ffabe80422342b4f77620a9634a3b9dd&amp;n=33&amp;h=215&amp;w=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12" y="4403824"/>
            <a:ext cx="2842938" cy="1892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keydoc.ru/wp-content/uploads/2016/02/stol-5-728x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695" y="4365104"/>
            <a:ext cx="2867238" cy="193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63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620688"/>
          </a:xfrm>
        </p:spPr>
        <p:txBody>
          <a:bodyPr>
            <a:normAutofit fontScale="90000"/>
          </a:bodyPr>
          <a:lstStyle/>
          <a:p>
            <a:r>
              <a:rPr lang="ru-RU" sz="2700" dirty="0"/>
              <a:t>Цирроз печени</a:t>
            </a:r>
            <a:r>
              <a:rPr lang="ru-RU" dirty="0"/>
              <a:t> </a:t>
            </a:r>
          </a:p>
        </p:txBody>
      </p:sp>
      <p:sp>
        <p:nvSpPr>
          <p:cNvPr id="3" name="Объект 2"/>
          <p:cNvSpPr>
            <a:spLocks noGrp="1"/>
          </p:cNvSpPr>
          <p:nvPr>
            <p:ph idx="1"/>
          </p:nvPr>
        </p:nvSpPr>
        <p:spPr>
          <a:xfrm>
            <a:off x="179512" y="836713"/>
            <a:ext cx="8712968" cy="3061496"/>
          </a:xfrm>
        </p:spPr>
        <p:txBody>
          <a:bodyPr>
            <a:normAutofit lnSpcReduction="10000"/>
          </a:bodyPr>
          <a:lstStyle/>
          <a:p>
            <a:r>
              <a:rPr lang="ru-RU" sz="1800" dirty="0">
                <a:solidFill>
                  <a:srgbClr val="FF0000"/>
                </a:solidFill>
              </a:rPr>
              <a:t>ЦИРРОЗ ПЕЧЕНИ </a:t>
            </a:r>
            <a:r>
              <a:rPr lang="ru-RU" sz="1800" dirty="0"/>
              <a:t>— </a:t>
            </a:r>
            <a:r>
              <a:rPr lang="ru-RU" sz="1800" b="0" dirty="0"/>
              <a:t>хроническое заболевание, в основе которого лежит глубокая необратимая структурная перестройка печени с рубцовым сморщиванием и постепенным снижением ее функции.</a:t>
            </a:r>
          </a:p>
          <a:p>
            <a:r>
              <a:rPr lang="ru-RU" sz="1800" b="0" dirty="0"/>
              <a:t> </a:t>
            </a:r>
            <a:r>
              <a:rPr lang="ru-RU" sz="1800" dirty="0">
                <a:solidFill>
                  <a:srgbClr val="FF0000"/>
                </a:solidFill>
              </a:rPr>
              <a:t>Цирроз печени </a:t>
            </a:r>
            <a:r>
              <a:rPr lang="ru-RU" sz="1800" b="0" dirty="0"/>
              <a:t>может развиться после длительного злоупотребления алкоголем, после вирусного гепатита с исходом в хронический гепатит, а также вследствие нарушений аутоиммунного характера (приводящих к циррозу через хронический активный гепатит), холангита, обструкции внепеченочных желчных протоков.</a:t>
            </a:r>
          </a:p>
          <a:p>
            <a:r>
              <a:rPr lang="ru-RU" sz="1800" b="0" dirty="0"/>
              <a:t> Реже к циррозу приводят длительная сердечная (правожелудочковая) недостаточность, </a:t>
            </a:r>
            <a:r>
              <a:rPr lang="ru-RU" sz="1800" b="0" dirty="0" err="1"/>
              <a:t>гемохроматоз</a:t>
            </a:r>
            <a:r>
              <a:rPr lang="ru-RU" sz="1800" b="0" dirty="0"/>
              <a:t>, паразитарные заболевания печени.</a:t>
            </a:r>
          </a:p>
        </p:txBody>
      </p:sp>
      <p:pic>
        <p:nvPicPr>
          <p:cNvPr id="3074" name="Picture 2" descr="http://ru.moldova24.net/wp-content/uploads/2014/04/%D0%BC%D0%B5%D1%82%D0%BE%D0%B4%D0%B8%D0%BA%D0%B8-%D0%BF%D0%BE-%D0%BB%D0%B5%D1%87%D0%B5%D0%BD%D0%B8%D1%8E-%D0%BE%D1%81%D0%BB%D0%BE%D0%B6%D0%BD%D0%B5%D0%BD%D0%B8%D0%B9-%D1%86%D0%B8%D1%80%D1%80%D0%BE%D0%B7%D0%B0-%D0%BF%D0%B5%D1%87%D0%B5%D0%BD%D0%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77072"/>
            <a:ext cx="3468638" cy="22140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ся\Desktop\Безымянный.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898209"/>
            <a:ext cx="38004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09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r>
              <a:rPr lang="ru-RU" sz="2700" dirty="0"/>
              <a:t>Клиническая картина</a:t>
            </a:r>
            <a:r>
              <a:rPr lang="ru-RU" dirty="0"/>
              <a:t>. </a:t>
            </a:r>
          </a:p>
        </p:txBody>
      </p:sp>
      <p:sp>
        <p:nvSpPr>
          <p:cNvPr id="3" name="Объект 2"/>
          <p:cNvSpPr>
            <a:spLocks noGrp="1"/>
          </p:cNvSpPr>
          <p:nvPr>
            <p:ph idx="1"/>
          </p:nvPr>
        </p:nvSpPr>
        <p:spPr>
          <a:xfrm>
            <a:off x="215516" y="548680"/>
            <a:ext cx="8712968" cy="4392487"/>
          </a:xfrm>
        </p:spPr>
        <p:txBody>
          <a:bodyPr>
            <a:normAutofit fontScale="92500" lnSpcReduction="10000"/>
          </a:bodyPr>
          <a:lstStyle/>
          <a:p>
            <a:r>
              <a:rPr lang="ru-RU" sz="1800" dirty="0">
                <a:solidFill>
                  <a:srgbClr val="0070C0"/>
                </a:solidFill>
              </a:rPr>
              <a:t>Болезнь может длительно протекать </a:t>
            </a:r>
            <a:r>
              <a:rPr lang="ru-RU" sz="1800" dirty="0" err="1">
                <a:solidFill>
                  <a:srgbClr val="0070C0"/>
                </a:solidFill>
              </a:rPr>
              <a:t>малосимптомно</a:t>
            </a:r>
            <a:r>
              <a:rPr lang="ru-RU" sz="1800" b="0" dirty="0"/>
              <a:t>. Начальными проявлениями заболевания могут стать диспепсия (тошнота, отрыжка, метеоризм), понижение аппетита, слабость, похудание. </a:t>
            </a:r>
          </a:p>
          <a:p>
            <a:r>
              <a:rPr lang="ru-RU" sz="1800" b="0" dirty="0"/>
              <a:t>У части больных отмечается тяжесть в правом подреберье, увеличение печени — уплотненной, с неровной поверхностью, заостренным краем. </a:t>
            </a:r>
          </a:p>
          <a:p>
            <a:r>
              <a:rPr lang="ru-RU" sz="1800" b="0" dirty="0"/>
              <a:t>У трети пациентов в начальной стадии заболевания пальпируется увеличенная плотная с закругленным краем селезенка (</a:t>
            </a:r>
            <a:r>
              <a:rPr lang="ru-RU" sz="1800" b="0" dirty="0" err="1"/>
              <a:t>спленомегалия</a:t>
            </a:r>
            <a:r>
              <a:rPr lang="ru-RU" sz="1800" b="0" dirty="0"/>
              <a:t>). </a:t>
            </a:r>
          </a:p>
          <a:p>
            <a:r>
              <a:rPr lang="ru-RU" sz="1800" b="0" dirty="0"/>
              <a:t>Ранними являются обычно так называемые малые печеночные признаки — сосудистые "звездочки" в области лица, спины, плечевого пояса, паукообразные расширения мелких кожных сосудов (больше на коже плечевого пояса), ладонная эритема. </a:t>
            </a:r>
          </a:p>
          <a:p>
            <a:r>
              <a:rPr lang="ru-RU" sz="1800" b="0" dirty="0"/>
              <a:t>У части больных выражены кожный зуд, желтуха, значительно повышен уровень билирубина и холестерина крови (признаки </a:t>
            </a:r>
            <a:r>
              <a:rPr lang="ru-RU" sz="1800" b="0" dirty="0" err="1"/>
              <a:t>холестаза</a:t>
            </a:r>
            <a:r>
              <a:rPr lang="ru-RU" sz="1800" b="0" dirty="0"/>
              <a:t>). Больные постепенно слабеют, худеют до истощения. </a:t>
            </a:r>
            <a:r>
              <a:rPr lang="ru-RU" sz="1800" dirty="0">
                <a:solidFill>
                  <a:srgbClr val="0070C0"/>
                </a:solidFill>
              </a:rPr>
              <a:t>Исходом болезни является печеночная недостаточность.</a:t>
            </a:r>
          </a:p>
        </p:txBody>
      </p:sp>
      <p:pic>
        <p:nvPicPr>
          <p:cNvPr id="4098" name="Picture 2" descr="http://pharmika.ru/wp-content/uploads/2016/03/picname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090" y="4725144"/>
            <a:ext cx="2398068" cy="17040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epatitiv1.ru/stati/wp-content/uploads/2016/01/26315444-chernoy-redkoy-chistka-pecheni.jpg"/>
          <p:cNvPicPr>
            <a:picLocks noChangeAspect="1" noChangeArrowheads="1"/>
          </p:cNvPicPr>
          <p:nvPr/>
        </p:nvPicPr>
        <p:blipFill rotWithShape="1">
          <a:blip r:embed="rId3">
            <a:extLst>
              <a:ext uri="{28A0092B-C50C-407E-A947-70E740481C1C}">
                <a14:useLocalDpi xmlns:a14="http://schemas.microsoft.com/office/drawing/2010/main" val="0"/>
              </a:ext>
            </a:extLst>
          </a:blip>
          <a:srcRect t="30483"/>
          <a:stretch/>
        </p:blipFill>
        <p:spPr bwMode="auto">
          <a:xfrm>
            <a:off x="1259632" y="4797152"/>
            <a:ext cx="4286250" cy="201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4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6131024" cy="3260576"/>
          </a:xfrm>
        </p:spPr>
        <p:txBody>
          <a:bodyPr>
            <a:normAutofit fontScale="92500" lnSpcReduction="20000"/>
          </a:bodyPr>
          <a:lstStyle/>
          <a:p>
            <a:r>
              <a:rPr lang="ru-RU" dirty="0">
                <a:solidFill>
                  <a:srgbClr val="FF0000"/>
                </a:solidFill>
              </a:rPr>
              <a:t>Прямая кишка </a:t>
            </a:r>
            <a:r>
              <a:rPr lang="ru-RU" b="0" dirty="0"/>
              <a:t>- последнее звено толстой кишки и пищеварительного тракта, которое связывает ободочную кишку с внешней средой. Она начинается сразу за сигмовидной кишкой и включает задний проход.</a:t>
            </a:r>
          </a:p>
          <a:p>
            <a:r>
              <a:rPr lang="ru-RU" b="0" dirty="0"/>
              <a:t> В норме прямая кишка пуста, поскольку кал накапливается выше, в нисходящей толстой кишке. Постепенно нисходящая толстая кишка заполняется, и кал проходит в прямую кишку, вызывая позыв на дефекацию. Задний проход - это отверстие в конце пищеварительного тракта, через которое кал удаляется из организма.</a:t>
            </a:r>
          </a:p>
        </p:txBody>
      </p:sp>
      <p:sp>
        <p:nvSpPr>
          <p:cNvPr id="4" name="Номер слайда 3"/>
          <p:cNvSpPr>
            <a:spLocks noGrp="1"/>
          </p:cNvSpPr>
          <p:nvPr>
            <p:ph type="sldNum" sz="quarter" idx="12"/>
          </p:nvPr>
        </p:nvSpPr>
        <p:spPr/>
        <p:txBody>
          <a:bodyPr/>
          <a:lstStyle/>
          <a:p>
            <a:fld id="{B19B0651-EE4F-4900-A07F-96A6BFA9D0F0}" type="slidenum">
              <a:rPr lang="ru-RU" smtClean="0"/>
              <a:t>11</a:t>
            </a:fld>
            <a:endParaRPr lang="ru-RU"/>
          </a:p>
        </p:txBody>
      </p:sp>
      <p:pic>
        <p:nvPicPr>
          <p:cNvPr id="2050" name="Picture 2" descr="http://ostome.info/wp-content/uploads/2015/05/1385377324_pryamaya-kishka.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015" t="12740" r="6015"/>
          <a:stretch/>
        </p:blipFill>
        <p:spPr bwMode="auto">
          <a:xfrm>
            <a:off x="5940152" y="548680"/>
            <a:ext cx="2923180"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3911685"/>
            <a:ext cx="4752528" cy="2031325"/>
          </a:xfrm>
          <a:prstGeom prst="rect">
            <a:avLst/>
          </a:prstGeom>
        </p:spPr>
        <p:txBody>
          <a:bodyPr wrap="square">
            <a:spAutoFit/>
          </a:bodyPr>
          <a:lstStyle/>
          <a:p>
            <a:r>
              <a:rPr lang="ru-RU" dirty="0"/>
              <a:t>У здорового человека все органы пищеварения функционируют очень слаженно, благодаря тонкому регулированию со стороны нервной системы и ряду гормональных веществ, которые, образуются в самой пищеварительной системе.</a:t>
            </a:r>
          </a:p>
        </p:txBody>
      </p:sp>
      <p:pic>
        <p:nvPicPr>
          <p:cNvPr id="2052" name="Picture 4" descr="http://www.all-yoga.ru/files/p_a_s/255-170/d461ad96773f0de54ab532446b89c7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245" y="3829689"/>
            <a:ext cx="3292971" cy="21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4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29600" cy="418058"/>
          </a:xfrm>
        </p:spPr>
        <p:txBody>
          <a:bodyPr>
            <a:normAutofit fontScale="90000"/>
          </a:bodyPr>
          <a:lstStyle/>
          <a:p>
            <a:r>
              <a:rPr lang="ru-RU" dirty="0"/>
              <a:t>Лечение. </a:t>
            </a:r>
          </a:p>
        </p:txBody>
      </p:sp>
      <p:sp>
        <p:nvSpPr>
          <p:cNvPr id="3" name="Объект 2"/>
          <p:cNvSpPr>
            <a:spLocks noGrp="1"/>
          </p:cNvSpPr>
          <p:nvPr>
            <p:ph idx="1"/>
          </p:nvPr>
        </p:nvSpPr>
        <p:spPr>
          <a:xfrm>
            <a:off x="179512" y="534690"/>
            <a:ext cx="8640960" cy="4478486"/>
          </a:xfrm>
        </p:spPr>
        <p:txBody>
          <a:bodyPr>
            <a:normAutofit fontScale="77500" lnSpcReduction="20000"/>
          </a:bodyPr>
          <a:lstStyle/>
          <a:p>
            <a:r>
              <a:rPr lang="ru-RU" sz="2300" b="0" dirty="0"/>
              <a:t>В период </a:t>
            </a:r>
            <a:r>
              <a:rPr lang="ru-RU" sz="2300" b="0" dirty="0" err="1"/>
              <a:t>малосимптомного</a:t>
            </a:r>
            <a:r>
              <a:rPr lang="ru-RU" sz="2300" b="0" dirty="0"/>
              <a:t> течения болезни важнейшее значение имеют щадящий режим, исключение алкоголя и других </a:t>
            </a:r>
            <a:r>
              <a:rPr lang="ru-RU" sz="2300" b="0" dirty="0" err="1"/>
              <a:t>гепатотоксических</a:t>
            </a:r>
            <a:r>
              <a:rPr lang="ru-RU" sz="2300" b="0" dirty="0"/>
              <a:t> веществ, осторожное отношение ко всякому лекарственному лечению, исключение больших физических нагрузок. </a:t>
            </a:r>
          </a:p>
          <a:p>
            <a:r>
              <a:rPr lang="ru-RU" sz="2300" b="0" dirty="0"/>
              <a:t>Многие лекарства — седативные средства, аминазин, морфин и другие наркотические анальгетики могут ухудшить течение болезни. Лечение цирроза печени включает этиологическое (исключение приема, алкоголя при алкогольном циррозе, уменьшение застойной сердечной недостаточности при "кардиальном", противовирусная терапия — при вирусном циррозе). </a:t>
            </a:r>
          </a:p>
          <a:p>
            <a:r>
              <a:rPr lang="ru-RU" sz="2300" b="0" dirty="0"/>
              <a:t>Показано полноценное питание в пределах стола N° 5. В рационе важно нормальное количество белка. С целью улучшения метаболизма печеночных клеток используют витамины. </a:t>
            </a:r>
          </a:p>
          <a:p>
            <a:r>
              <a:rPr lang="ru-RU" sz="2300" b="0" dirty="0"/>
              <a:t>Патогенетическая терапия глюкокортикоидами показана при аутоиммунном циррозе печени. При развитии портальной гипертензии ограничивают потребление поваренной соли, осторожно используют диуретики в малых дозах, бета-блокаторы. При признаках активности процесса, кровотечении и подозрении на другие осложнения больные подлежат госпитализации.</a:t>
            </a:r>
          </a:p>
          <a:p>
            <a:endParaRPr lang="ru-RU" b="0" dirty="0"/>
          </a:p>
          <a:p>
            <a:endParaRPr lang="ru-RU" dirty="0"/>
          </a:p>
        </p:txBody>
      </p:sp>
      <p:pic>
        <p:nvPicPr>
          <p:cNvPr id="4" name="Picture 6" descr="http://okeydoc.ru/wp-content/uploads/2016/02/stol-5-728x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091" y="4797153"/>
            <a:ext cx="2382727" cy="16047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izlechenie-alkogolizma.ru/wp-content/uploads/2016/03/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397" y="4754435"/>
            <a:ext cx="2477171" cy="1568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dynasty.ru/assets/images/09.12.2015/PECHEN1%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703" y="4743142"/>
            <a:ext cx="2490217" cy="183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470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360040"/>
          </a:xfrm>
        </p:spPr>
        <p:txBody>
          <a:bodyPr>
            <a:normAutofit fontScale="90000"/>
          </a:bodyPr>
          <a:lstStyle/>
          <a:p>
            <a:r>
              <a:rPr lang="ru-RU" dirty="0"/>
              <a:t>Хронический панкреатит</a:t>
            </a:r>
          </a:p>
        </p:txBody>
      </p:sp>
      <p:sp>
        <p:nvSpPr>
          <p:cNvPr id="3" name="Объект 2"/>
          <p:cNvSpPr>
            <a:spLocks noGrp="1"/>
          </p:cNvSpPr>
          <p:nvPr>
            <p:ph idx="1"/>
          </p:nvPr>
        </p:nvSpPr>
        <p:spPr>
          <a:xfrm>
            <a:off x="2555776" y="461797"/>
            <a:ext cx="6357392" cy="1656184"/>
          </a:xfrm>
        </p:spPr>
        <p:txBody>
          <a:bodyPr>
            <a:noAutofit/>
          </a:bodyPr>
          <a:lstStyle/>
          <a:p>
            <a:r>
              <a:rPr lang="ru-RU" sz="1800" dirty="0">
                <a:solidFill>
                  <a:srgbClr val="C00000"/>
                </a:solidFill>
              </a:rPr>
              <a:t>Хронический панкреатит </a:t>
            </a:r>
            <a:r>
              <a:rPr lang="ru-RU" sz="1800" dirty="0"/>
              <a:t>— это довольно распространенная патология, которая проявляется признаками эндокринной и экзокринной недостаточности, а также периодическими или постоянными болями в области живота. При этом заболевании в поджелудочной железе происходит целый ряд необратимых патологических изменений.</a:t>
            </a:r>
          </a:p>
        </p:txBody>
      </p:sp>
      <p:pic>
        <p:nvPicPr>
          <p:cNvPr id="6146" name="Picture 2" descr="http://enterologdoma.ru/wp-content/uploads/2015/11/pankreatit-lechenie-narodnymi-sredstvami.jpg"/>
          <p:cNvPicPr>
            <a:picLocks noChangeAspect="1" noChangeArrowheads="1"/>
          </p:cNvPicPr>
          <p:nvPr/>
        </p:nvPicPr>
        <p:blipFill>
          <a:blip r:embed="rId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5496" y="476672"/>
            <a:ext cx="2592288"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2492896"/>
            <a:ext cx="8568952" cy="4278094"/>
          </a:xfrm>
          <a:prstGeom prst="rect">
            <a:avLst/>
          </a:prstGeom>
        </p:spPr>
        <p:txBody>
          <a:bodyPr wrap="square">
            <a:spAutoFit/>
          </a:bodyPr>
          <a:lstStyle/>
          <a:p>
            <a:pPr algn="ctr"/>
            <a:r>
              <a:rPr lang="ru-RU" sz="1600" b="1" dirty="0">
                <a:solidFill>
                  <a:srgbClr val="C00000"/>
                </a:solidFill>
              </a:rPr>
              <a:t>Заболевание развивается под воздействием следующих причин:</a:t>
            </a:r>
          </a:p>
          <a:p>
            <a:r>
              <a:rPr lang="ru-RU" sz="1600" b="1" dirty="0">
                <a:solidFill>
                  <a:srgbClr val="0070C0"/>
                </a:solidFill>
              </a:rPr>
              <a:t>· Алкоголь. </a:t>
            </a:r>
            <a:r>
              <a:rPr lang="ru-RU" sz="1600" dirty="0"/>
              <a:t>Это основная причина развития хронического панкреатита (особенно у мужчин). Доля алкогольного панкреатита доходит до 50% от общего числа заболевших. </a:t>
            </a:r>
          </a:p>
          <a:p>
            <a:r>
              <a:rPr lang="ru-RU" sz="1600" dirty="0"/>
              <a:t>· Болезни желчевыводящей системы (</a:t>
            </a:r>
            <a:r>
              <a:rPr lang="ru-RU" sz="1600" u="sng" dirty="0"/>
              <a:t>холециститы</a:t>
            </a:r>
            <a:r>
              <a:rPr lang="ru-RU" sz="1600" dirty="0"/>
              <a:t>, дискинезии). </a:t>
            </a:r>
          </a:p>
          <a:p>
            <a:r>
              <a:rPr lang="ru-RU" sz="1600" b="1" dirty="0"/>
              <a:t>· </a:t>
            </a:r>
            <a:r>
              <a:rPr lang="ru-RU" sz="1600" b="1" dirty="0">
                <a:solidFill>
                  <a:srgbClr val="0070C0"/>
                </a:solidFill>
              </a:rPr>
              <a:t>Несбалансированное питание</a:t>
            </a:r>
            <a:r>
              <a:rPr lang="ru-RU" sz="1600" dirty="0">
                <a:solidFill>
                  <a:srgbClr val="0070C0"/>
                </a:solidFill>
              </a:rPr>
              <a:t>. </a:t>
            </a:r>
            <a:r>
              <a:rPr lang="ru-RU" sz="1600" dirty="0"/>
              <a:t>Рацион с предельно малым количеством жиров и белков, длительное недоедание – все это часто приводит к развитию хронической формы панкреатита.</a:t>
            </a:r>
          </a:p>
          <a:p>
            <a:r>
              <a:rPr lang="ru-RU" sz="1600" b="1" dirty="0"/>
              <a:t>· </a:t>
            </a:r>
            <a:r>
              <a:rPr lang="ru-RU" sz="1600" b="1" dirty="0">
                <a:solidFill>
                  <a:srgbClr val="0070C0"/>
                </a:solidFill>
              </a:rPr>
              <a:t>Наследственная предрасположенность. </a:t>
            </a:r>
          </a:p>
          <a:p>
            <a:r>
              <a:rPr lang="ru-RU" sz="1600" b="1" dirty="0"/>
              <a:t>· </a:t>
            </a:r>
            <a:r>
              <a:rPr lang="ru-RU" sz="1600" b="1" dirty="0">
                <a:solidFill>
                  <a:srgbClr val="0070C0"/>
                </a:solidFill>
              </a:rPr>
              <a:t>Воздействие на поджелудочную железу токсин</a:t>
            </a:r>
            <a:r>
              <a:rPr lang="ru-RU" sz="1600" b="1" dirty="0"/>
              <a:t>ов </a:t>
            </a:r>
            <a:r>
              <a:rPr lang="ru-RU" sz="1600" dirty="0"/>
              <a:t>и некоторых лекарственных средств (например, НПВС, тетрациклин, сульфаниламиды, эстрогены, </a:t>
            </a:r>
            <a:r>
              <a:rPr lang="ru-RU" sz="1600" dirty="0" err="1"/>
              <a:t>меркаптопурин</a:t>
            </a:r>
            <a:r>
              <a:rPr lang="ru-RU" sz="1600" dirty="0"/>
              <a:t>, фуросемид, </a:t>
            </a:r>
            <a:r>
              <a:rPr lang="ru-RU" sz="1600" dirty="0" err="1"/>
              <a:t>гидрохлортиазид</a:t>
            </a:r>
            <a:r>
              <a:rPr lang="ru-RU" sz="1600" dirty="0"/>
              <a:t>, </a:t>
            </a:r>
            <a:r>
              <a:rPr lang="ru-RU" sz="1600" dirty="0" err="1"/>
              <a:t>азатиоприн</a:t>
            </a:r>
            <a:r>
              <a:rPr lang="ru-RU" sz="1600" dirty="0"/>
              <a:t>).</a:t>
            </a:r>
          </a:p>
          <a:p>
            <a:r>
              <a:rPr lang="ru-RU" sz="1600" b="1" dirty="0"/>
              <a:t>· </a:t>
            </a:r>
            <a:r>
              <a:rPr lang="ru-RU" sz="1600" b="1" dirty="0" err="1">
                <a:solidFill>
                  <a:srgbClr val="0070C0"/>
                </a:solidFill>
              </a:rPr>
              <a:t>Гиперлипидемия</a:t>
            </a:r>
            <a:r>
              <a:rPr lang="ru-RU" sz="1600" b="1" dirty="0"/>
              <a:t> </a:t>
            </a:r>
            <a:r>
              <a:rPr lang="ru-RU" sz="1600" dirty="0"/>
              <a:t>(аномально повышенное содержание жиров в крови).</a:t>
            </a:r>
          </a:p>
          <a:p>
            <a:r>
              <a:rPr lang="ru-RU" sz="1600" b="1" dirty="0">
                <a:solidFill>
                  <a:srgbClr val="0070C0"/>
                </a:solidFill>
              </a:rPr>
              <a:t>· Длительная </a:t>
            </a:r>
            <a:r>
              <a:rPr lang="ru-RU" sz="1600" b="1" dirty="0" err="1">
                <a:solidFill>
                  <a:srgbClr val="0070C0"/>
                </a:solidFill>
              </a:rPr>
              <a:t>гиперкальциемия</a:t>
            </a:r>
            <a:r>
              <a:rPr lang="ru-RU" sz="1600" b="1" dirty="0">
                <a:solidFill>
                  <a:srgbClr val="0070C0"/>
                </a:solidFill>
              </a:rPr>
              <a:t> </a:t>
            </a:r>
            <a:r>
              <a:rPr lang="ru-RU" sz="1600" dirty="0"/>
              <a:t>(может возникнуть, например, при передозировке </a:t>
            </a:r>
            <a:r>
              <a:rPr lang="ru-RU" sz="1600" dirty="0" err="1"/>
              <a:t>эргокальциферола</a:t>
            </a:r>
            <a:r>
              <a:rPr lang="ru-RU" sz="1600" dirty="0"/>
              <a:t> или при </a:t>
            </a:r>
            <a:r>
              <a:rPr lang="ru-RU" sz="1600" dirty="0" err="1"/>
              <a:t>гиперпаратиреозе</a:t>
            </a:r>
            <a:r>
              <a:rPr lang="ru-RU" sz="1600" dirty="0"/>
              <a:t>).</a:t>
            </a:r>
          </a:p>
          <a:p>
            <a:r>
              <a:rPr lang="ru-RU" sz="1600" b="1" dirty="0"/>
              <a:t>· </a:t>
            </a:r>
            <a:r>
              <a:rPr lang="ru-RU" sz="1600" b="1" dirty="0">
                <a:solidFill>
                  <a:srgbClr val="0070C0"/>
                </a:solidFill>
              </a:rPr>
              <a:t>Инфекционные болезни </a:t>
            </a:r>
            <a:r>
              <a:rPr lang="ru-RU" sz="1600" dirty="0"/>
              <a:t>(инфекционный паротит).</a:t>
            </a:r>
          </a:p>
          <a:p>
            <a:r>
              <a:rPr lang="ru-RU" sz="1600" b="1" dirty="0"/>
              <a:t>· </a:t>
            </a:r>
            <a:r>
              <a:rPr lang="ru-RU" sz="1600" b="1" dirty="0">
                <a:solidFill>
                  <a:srgbClr val="0070C0"/>
                </a:solidFill>
              </a:rPr>
              <a:t>Механические повреждения </a:t>
            </a:r>
            <a:r>
              <a:rPr lang="ru-RU" sz="1600" dirty="0"/>
              <a:t>поджелудочной железы (в том числе при оперативном вмешательстве).</a:t>
            </a:r>
          </a:p>
        </p:txBody>
      </p:sp>
    </p:spTree>
    <p:extLst>
      <p:ext uri="{BB962C8B-B14F-4D97-AF65-F5344CB8AC3E}">
        <p14:creationId xmlns:p14="http://schemas.microsoft.com/office/powerpoint/2010/main" val="1447688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4153" y="1287352"/>
            <a:ext cx="5112568" cy="4373896"/>
          </a:xfrm>
        </p:spPr>
        <p:txBody>
          <a:bodyPr>
            <a:noAutofit/>
          </a:bodyPr>
          <a:lstStyle/>
          <a:p>
            <a:r>
              <a:rPr lang="ru-RU" sz="1600" b="0" dirty="0"/>
              <a:t>Помимо боли, признаком хронического панкреатита является диспепсический синдром (метеоризм, вздутие живота, изжога, рвота, тошнота). Рвота обычно возникает при обострении заболевания. Она частая, изнуряющая и не приносит чувство облегчения. Поносы при хроническом панкреатите могут сменяться запорами. Расстройства пищеварения и отсутствие аппетита приводят к снижению массы тела пациента. По мере прогрессирования заболевания частота обострений увеличивается.</a:t>
            </a:r>
          </a:p>
          <a:p>
            <a:r>
              <a:rPr lang="ru-RU" sz="1600" b="0" dirty="0"/>
              <a:t>При внешнем осмотре пациента врач отмечает желтушность кожи и склер. Кожа у больного сухая, на животе и груди могут образовываться красные пятна, которые после надавливания не пропадают.</a:t>
            </a:r>
          </a:p>
          <a:p>
            <a:r>
              <a:rPr lang="ru-RU" sz="1600" b="0" dirty="0"/>
              <a:t>Живот немного вздут, при прощупывании пациент ощущает болезненность в левом подреберье, вокруг пупка, в верхней части живота. В ряде случаев течение хронического панкреатита сопровождается умеренным увеличением селезенки и печени.</a:t>
            </a:r>
          </a:p>
        </p:txBody>
      </p:sp>
      <p:pic>
        <p:nvPicPr>
          <p:cNvPr id="1026" name="Picture 2" descr="Картинки по запросу симптомы панкреатита"/>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724"/>
          <a:stretch/>
        </p:blipFill>
        <p:spPr bwMode="auto">
          <a:xfrm>
            <a:off x="58428" y="1412777"/>
            <a:ext cx="3937043" cy="44644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1" y="188640"/>
            <a:ext cx="8784977" cy="1077218"/>
          </a:xfrm>
          <a:prstGeom prst="rect">
            <a:avLst/>
          </a:prstGeom>
        </p:spPr>
        <p:txBody>
          <a:bodyPr wrap="square">
            <a:spAutoFit/>
          </a:bodyPr>
          <a:lstStyle/>
          <a:p>
            <a:r>
              <a:rPr lang="ru-RU" sz="1600" b="1" dirty="0">
                <a:solidFill>
                  <a:srgbClr val="0070C0"/>
                </a:solidFill>
              </a:rPr>
              <a:t>Основным симптомом обострения хронического панкре</a:t>
            </a:r>
            <a:r>
              <a:rPr lang="ru-RU" sz="1600" dirty="0"/>
              <a:t>атита являются болевые ощущения, которые в зависимости от степени поражения железы могут локализоваться в левом подреберье, верхней части живота или носить опоясывающий характер. Боль может носить как приступообразный, так и постоянный характер.</a:t>
            </a:r>
          </a:p>
        </p:txBody>
      </p:sp>
    </p:spTree>
    <p:extLst>
      <p:ext uri="{BB962C8B-B14F-4D97-AF65-F5344CB8AC3E}">
        <p14:creationId xmlns:p14="http://schemas.microsoft.com/office/powerpoint/2010/main" val="3419477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531" y="0"/>
            <a:ext cx="8229600" cy="504056"/>
          </a:xfrm>
        </p:spPr>
        <p:txBody>
          <a:bodyPr>
            <a:noAutofit/>
          </a:bodyPr>
          <a:lstStyle/>
          <a:p>
            <a:r>
              <a:rPr lang="ru-RU" sz="2000" dirty="0"/>
              <a:t>Лечебное питание при хроническом панкреатите</a:t>
            </a:r>
            <a:r>
              <a:rPr lang="ru-RU" sz="2400" dirty="0"/>
              <a:t> </a:t>
            </a:r>
          </a:p>
        </p:txBody>
      </p:sp>
      <p:graphicFrame>
        <p:nvGraphicFramePr>
          <p:cNvPr id="5" name="Объект 4"/>
          <p:cNvGraphicFramePr>
            <a:graphicFrameLocks noGrp="1"/>
          </p:cNvGraphicFramePr>
          <p:nvPr>
            <p:ph idx="1"/>
            <p:extLst>
              <p:ext uri="{D42A27DB-BD31-4B8C-83A1-F6EECF244321}">
                <p14:modId xmlns:p14="http://schemas.microsoft.com/office/powerpoint/2010/main" val="2728244283"/>
              </p:ext>
            </p:extLst>
          </p:nvPr>
        </p:nvGraphicFramePr>
        <p:xfrm>
          <a:off x="179512" y="902885"/>
          <a:ext cx="6768755" cy="5728871"/>
        </p:xfrm>
        <a:graphic>
          <a:graphicData uri="http://schemas.openxmlformats.org/drawingml/2006/table">
            <a:tbl>
              <a:tblPr>
                <a:tableStyleId>{69CF1AB2-1976-4502-BF36-3FF5EA218861}</a:tableStyleId>
              </a:tblPr>
              <a:tblGrid>
                <a:gridCol w="381642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864099">
                  <a:extLst>
                    <a:ext uri="{9D8B030D-6E8A-4147-A177-3AD203B41FA5}">
                      <a16:colId xmlns:a16="http://schemas.microsoft.com/office/drawing/2014/main" val="20004"/>
                    </a:ext>
                  </a:extLst>
                </a:gridCol>
              </a:tblGrid>
              <a:tr h="153711">
                <a:tc>
                  <a:txBody>
                    <a:bodyPr/>
                    <a:lstStyle/>
                    <a:p>
                      <a:pPr algn="ctr"/>
                      <a:r>
                        <a:rPr lang="ru-RU" sz="1100" b="1" dirty="0">
                          <a:effectLst/>
                        </a:rPr>
                        <a:t>Наименование блюд</a:t>
                      </a:r>
                      <a:endParaRPr lang="ru-RU" sz="1100" b="1" dirty="0">
                        <a:solidFill>
                          <a:srgbClr val="223924"/>
                        </a:solidFill>
                        <a:effectLst/>
                        <a:latin typeface="Tahoma"/>
                      </a:endParaRPr>
                    </a:p>
                  </a:txBody>
                  <a:tcPr marL="16384" marR="16384" marT="16384" marB="16384" anchor="ctr"/>
                </a:tc>
                <a:tc>
                  <a:txBody>
                    <a:bodyPr/>
                    <a:lstStyle/>
                    <a:p>
                      <a:r>
                        <a:rPr lang="ru-RU" sz="1100" b="1">
                          <a:effectLst/>
                        </a:rPr>
                        <a:t>Выход, г</a:t>
                      </a:r>
                      <a:endParaRPr lang="ru-RU" sz="1100" b="1">
                        <a:solidFill>
                          <a:srgbClr val="223924"/>
                        </a:solidFill>
                        <a:effectLst/>
                        <a:latin typeface="Tahoma"/>
                      </a:endParaRPr>
                    </a:p>
                  </a:txBody>
                  <a:tcPr marL="16384" marR="16384" marT="16384" marB="16384" anchor="ctr"/>
                </a:tc>
                <a:tc>
                  <a:txBody>
                    <a:bodyPr/>
                    <a:lstStyle/>
                    <a:p>
                      <a:r>
                        <a:rPr lang="ru-RU" sz="1100" b="1">
                          <a:effectLst/>
                        </a:rPr>
                        <a:t>Белки, г</a:t>
                      </a:r>
                      <a:endParaRPr lang="ru-RU" sz="1100" b="1">
                        <a:solidFill>
                          <a:srgbClr val="223924"/>
                        </a:solidFill>
                        <a:effectLst/>
                        <a:latin typeface="Tahoma"/>
                      </a:endParaRPr>
                    </a:p>
                  </a:txBody>
                  <a:tcPr marL="16384" marR="16384" marT="16384" marB="16384" anchor="ctr"/>
                </a:tc>
                <a:tc>
                  <a:txBody>
                    <a:bodyPr/>
                    <a:lstStyle/>
                    <a:p>
                      <a:r>
                        <a:rPr lang="ru-RU" sz="1100" b="1" dirty="0">
                          <a:effectLst/>
                        </a:rPr>
                        <a:t>Жиры, г</a:t>
                      </a:r>
                      <a:endParaRPr lang="ru-RU" sz="1100" b="1" dirty="0">
                        <a:solidFill>
                          <a:srgbClr val="223924"/>
                        </a:solidFill>
                        <a:effectLst/>
                        <a:latin typeface="Tahoma"/>
                      </a:endParaRPr>
                    </a:p>
                  </a:txBody>
                  <a:tcPr marL="16384" marR="16384" marT="16384" marB="16384" anchor="ctr"/>
                </a:tc>
                <a:tc>
                  <a:txBody>
                    <a:bodyPr/>
                    <a:lstStyle/>
                    <a:p>
                      <a:r>
                        <a:rPr lang="ru-RU" sz="1100" b="1" dirty="0">
                          <a:effectLst/>
                        </a:rPr>
                        <a:t>Углеводы, г</a:t>
                      </a:r>
                      <a:endParaRPr lang="ru-RU" sz="1100" b="1"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00"/>
                  </a:ext>
                </a:extLst>
              </a:tr>
              <a:tr h="153711">
                <a:tc>
                  <a:txBody>
                    <a:bodyPr/>
                    <a:lstStyle/>
                    <a:p>
                      <a:pPr algn="ctr"/>
                      <a:r>
                        <a:rPr lang="ru-RU" sz="1100" b="1" dirty="0">
                          <a:effectLst/>
                        </a:rPr>
                        <a:t>Первый завтрак</a:t>
                      </a:r>
                      <a:endParaRPr lang="ru-RU" sz="1100" b="1"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1"/>
                  </a:ext>
                </a:extLst>
              </a:tr>
              <a:tr h="210760">
                <a:tc>
                  <a:txBody>
                    <a:bodyPr/>
                    <a:lstStyle/>
                    <a:p>
                      <a:r>
                        <a:rPr lang="ru-RU" sz="1100" dirty="0">
                          <a:effectLst/>
                        </a:rPr>
                        <a:t>Котлеты мясные паровые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15,3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10,5</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2"/>
                  </a:ext>
                </a:extLst>
              </a:tr>
              <a:tr h="194962">
                <a:tc>
                  <a:txBody>
                    <a:bodyPr/>
                    <a:lstStyle/>
                    <a:p>
                      <a:r>
                        <a:rPr lang="ru-RU" sz="1100" dirty="0">
                          <a:effectLst/>
                        </a:rPr>
                        <a:t>Каша рисовая протертая на воде, </a:t>
                      </a:r>
                      <a:r>
                        <a:rPr lang="ru-RU" sz="1100" dirty="0" err="1">
                          <a:effectLst/>
                        </a:rPr>
                        <a:t>полувязкая</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280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4,4</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41,04</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3"/>
                  </a:ext>
                </a:extLst>
              </a:tr>
              <a:tr h="96664">
                <a:tc>
                  <a:txBody>
                    <a:bodyPr/>
                    <a:lstStyle/>
                    <a:p>
                      <a:r>
                        <a:rPr lang="ru-RU" sz="1100" dirty="0">
                          <a:effectLst/>
                        </a:rPr>
                        <a:t>Чай</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4"/>
                  </a:ext>
                </a:extLst>
              </a:tr>
              <a:tr h="153711">
                <a:tc>
                  <a:txBody>
                    <a:bodyPr/>
                    <a:lstStyle/>
                    <a:p>
                      <a:pPr algn="ctr"/>
                      <a:r>
                        <a:rPr lang="ru-RU" sz="1100" b="1" dirty="0">
                          <a:effectLst/>
                        </a:rPr>
                        <a:t>Второй завтрак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5"/>
                  </a:ext>
                </a:extLst>
              </a:tr>
              <a:tr h="210760">
                <a:tc>
                  <a:txBody>
                    <a:bodyPr/>
                    <a:lstStyle/>
                    <a:p>
                      <a:r>
                        <a:rPr lang="ru-RU" sz="1100" dirty="0">
                          <a:effectLst/>
                        </a:rPr>
                        <a:t>Творог кальцинированный</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100</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13.8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11,1</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8,8</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6"/>
                  </a:ext>
                </a:extLst>
              </a:tr>
              <a:tr h="153711">
                <a:tc>
                  <a:txBody>
                    <a:bodyPr/>
                    <a:lstStyle/>
                    <a:p>
                      <a:r>
                        <a:rPr lang="ru-RU" sz="1100" dirty="0">
                          <a:effectLst/>
                        </a:rPr>
                        <a:t>Чай с молоком</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7"/>
                  </a:ext>
                </a:extLst>
              </a:tr>
              <a:tr h="96664">
                <a:tc>
                  <a:txBody>
                    <a:bodyPr/>
                    <a:lstStyle/>
                    <a:p>
                      <a:pPr algn="ctr"/>
                      <a:r>
                        <a:rPr lang="ru-RU" sz="1100" b="1" dirty="0">
                          <a:effectLst/>
                        </a:rPr>
                        <a:t>Обед</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8"/>
                  </a:ext>
                </a:extLst>
              </a:tr>
              <a:tr h="184340">
                <a:tc>
                  <a:txBody>
                    <a:bodyPr/>
                    <a:lstStyle/>
                    <a:p>
                      <a:r>
                        <a:rPr lang="ru-RU" sz="1100" dirty="0">
                          <a:effectLst/>
                        </a:rPr>
                        <a:t>Суп  рисовый протертый  вегетарианский (1/2 порции)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4,1</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7,3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16,9</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9"/>
                  </a:ext>
                </a:extLst>
              </a:tr>
              <a:tr h="153711">
                <a:tc>
                  <a:txBody>
                    <a:bodyPr/>
                    <a:lstStyle/>
                    <a:p>
                      <a:r>
                        <a:rPr lang="ru-RU" sz="1100" dirty="0">
                          <a:effectLst/>
                        </a:rPr>
                        <a:t>Рыба отварная</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85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16,0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0,02</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0"/>
                  </a:ext>
                </a:extLst>
              </a:tr>
              <a:tr h="153711">
                <a:tc>
                  <a:txBody>
                    <a:bodyPr/>
                    <a:lstStyle/>
                    <a:p>
                      <a:r>
                        <a:rPr lang="ru-RU" sz="1100" dirty="0">
                          <a:effectLst/>
                        </a:rPr>
                        <a:t>Картофельное пюре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2,5</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4,9</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21,3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1"/>
                  </a:ext>
                </a:extLst>
              </a:tr>
              <a:tr h="210760">
                <a:tc>
                  <a:txBody>
                    <a:bodyPr/>
                    <a:lstStyle/>
                    <a:p>
                      <a:r>
                        <a:rPr lang="ru-RU" sz="1100" dirty="0">
                          <a:effectLst/>
                        </a:rPr>
                        <a:t>Компот из сухофруктов протертый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0,97</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45,3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2"/>
                  </a:ext>
                </a:extLst>
              </a:tr>
              <a:tr h="96664">
                <a:tc>
                  <a:txBody>
                    <a:bodyPr/>
                    <a:lstStyle/>
                    <a:p>
                      <a:pPr algn="ctr"/>
                      <a:r>
                        <a:rPr lang="ru-RU" sz="1100" b="1" dirty="0">
                          <a:effectLst/>
                        </a:rPr>
                        <a:t>Полдник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3"/>
                  </a:ext>
                </a:extLst>
              </a:tr>
              <a:tr h="210760">
                <a:tc>
                  <a:txBody>
                    <a:bodyPr/>
                    <a:lstStyle/>
                    <a:p>
                      <a:r>
                        <a:rPr lang="ru-RU" sz="1100" dirty="0">
                          <a:effectLst/>
                        </a:rPr>
                        <a:t>Омлет белковый паровой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6,4</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4"/>
                  </a:ext>
                </a:extLst>
              </a:tr>
              <a:tr h="210760">
                <a:tc>
                  <a:txBody>
                    <a:bodyPr/>
                    <a:lstStyle/>
                    <a:p>
                      <a:pPr algn="l"/>
                      <a:r>
                        <a:rPr lang="ru-RU" sz="1100" dirty="0">
                          <a:effectLst/>
                        </a:rPr>
                        <a:t>Отвар шиповника (1 стакан)</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5"/>
                  </a:ext>
                </a:extLst>
              </a:tr>
              <a:tr h="96664">
                <a:tc>
                  <a:txBody>
                    <a:bodyPr/>
                    <a:lstStyle/>
                    <a:p>
                      <a:pPr algn="ctr"/>
                      <a:r>
                        <a:rPr lang="ru-RU" sz="1100" b="1" dirty="0">
                          <a:effectLst/>
                        </a:rPr>
                        <a:t>Ужин</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6"/>
                  </a:ext>
                </a:extLst>
              </a:tr>
              <a:tr h="230180">
                <a:tc>
                  <a:txBody>
                    <a:bodyPr/>
                    <a:lstStyle/>
                    <a:p>
                      <a:r>
                        <a:rPr lang="ru-RU" sz="1100" dirty="0">
                          <a:effectLst/>
                        </a:rPr>
                        <a:t>Рулет мясной из отварного мяса, фаршированный омлетом, запеченный</a:t>
                      </a:r>
                    </a:p>
                  </a:txBody>
                  <a:tcPr marL="16384" marR="16384" marT="16384" marB="16384" anchor="ctr"/>
                </a:tc>
                <a:tc>
                  <a:txBody>
                    <a:bodyPr/>
                    <a:lstStyle/>
                    <a:p>
                      <a:pPr algn="ctr"/>
                      <a:r>
                        <a:rPr lang="ru-RU" sz="1100" dirty="0">
                          <a:effectLst/>
                        </a:rPr>
                        <a:t>130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17,7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13,6</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7"/>
                  </a:ext>
                </a:extLst>
              </a:tr>
              <a:tr h="267807">
                <a:tc>
                  <a:txBody>
                    <a:bodyPr/>
                    <a:lstStyle/>
                    <a:p>
                      <a:r>
                        <a:rPr lang="ru-RU" sz="1100">
                          <a:effectLst/>
                        </a:rPr>
                        <a:t>Пудинг паровой из обезжиренного творога</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150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16,5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30,8</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8"/>
                  </a:ext>
                </a:extLst>
              </a:tr>
              <a:tr h="153711">
                <a:tc>
                  <a:txBody>
                    <a:bodyPr/>
                    <a:lstStyle/>
                    <a:p>
                      <a:r>
                        <a:rPr lang="ru-RU" sz="1100">
                          <a:effectLst/>
                        </a:rPr>
                        <a:t>Чай с молоком</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9"/>
                  </a:ext>
                </a:extLst>
              </a:tr>
              <a:tr h="96664">
                <a:tc>
                  <a:txBody>
                    <a:bodyPr/>
                    <a:lstStyle/>
                    <a:p>
                      <a:pPr algn="ctr"/>
                      <a:r>
                        <a:rPr lang="ru-RU" sz="1100" b="1" dirty="0">
                          <a:effectLst/>
                        </a:rPr>
                        <a:t>На ночь</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0"/>
                  </a:ext>
                </a:extLst>
              </a:tr>
              <a:tr h="210760">
                <a:tc>
                  <a:txBody>
                    <a:bodyPr/>
                    <a:lstStyle/>
                    <a:p>
                      <a:r>
                        <a:rPr lang="ru-RU" sz="1100" dirty="0">
                          <a:effectLst/>
                        </a:rPr>
                        <a:t>Творог обезжиренный без сахара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100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13,6</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0,5</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3,5</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21"/>
                  </a:ext>
                </a:extLst>
              </a:tr>
              <a:tr h="210760">
                <a:tc>
                  <a:txBody>
                    <a:bodyPr/>
                    <a:lstStyle/>
                    <a:p>
                      <a:r>
                        <a:rPr lang="ru-RU" sz="1100" dirty="0">
                          <a:effectLst/>
                        </a:rPr>
                        <a:t>Кисель из виноградного сока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17,2</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2"/>
                  </a:ext>
                </a:extLst>
              </a:tr>
              <a:tr h="96664">
                <a:tc>
                  <a:txBody>
                    <a:bodyPr/>
                    <a:lstStyle/>
                    <a:p>
                      <a:pPr algn="ctr"/>
                      <a:r>
                        <a:rPr lang="ru-RU" sz="1100" b="1" dirty="0">
                          <a:effectLst/>
                        </a:rPr>
                        <a:t>На весь день</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3"/>
                  </a:ext>
                </a:extLst>
              </a:tr>
              <a:tr h="210760">
                <a:tc>
                  <a:txBody>
                    <a:bodyPr/>
                    <a:lstStyle/>
                    <a:p>
                      <a:r>
                        <a:rPr lang="ru-RU" sz="1100" dirty="0">
                          <a:effectLst/>
                        </a:rPr>
                        <a:t>Хлеб белый вчерашней выпечки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200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96.6</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4"/>
                  </a:ext>
                </a:extLst>
              </a:tr>
              <a:tr h="96664">
                <a:tc>
                  <a:txBody>
                    <a:bodyPr/>
                    <a:lstStyle/>
                    <a:p>
                      <a:r>
                        <a:rPr lang="ru-RU" sz="1100">
                          <a:effectLst/>
                        </a:rPr>
                        <a:t>Сахар</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29,9</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5"/>
                  </a:ext>
                </a:extLst>
              </a:tr>
              <a:tr h="96664">
                <a:tc>
                  <a:txBody>
                    <a:bodyPr/>
                    <a:lstStyle/>
                    <a:p>
                      <a:pPr algn="r"/>
                      <a:r>
                        <a:rPr lang="ru-RU" sz="1100" b="1" dirty="0">
                          <a:effectLst/>
                        </a:rPr>
                        <a:t>В с е г о …</a:t>
                      </a:r>
                      <a:endParaRPr lang="ru-RU" sz="1100" b="1"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82,8</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342,1</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6"/>
                  </a:ext>
                </a:extLst>
              </a:tr>
            </a:tbl>
          </a:graphicData>
        </a:graphic>
      </p:graphicFrame>
      <p:sp>
        <p:nvSpPr>
          <p:cNvPr id="4" name="Прямоугольник 3"/>
          <p:cNvSpPr/>
          <p:nvPr/>
        </p:nvSpPr>
        <p:spPr>
          <a:xfrm>
            <a:off x="683568" y="526409"/>
            <a:ext cx="6826843" cy="369332"/>
          </a:xfrm>
          <a:prstGeom prst="rect">
            <a:avLst/>
          </a:prstGeom>
        </p:spPr>
        <p:txBody>
          <a:bodyPr wrap="square">
            <a:spAutoFit/>
          </a:bodyPr>
          <a:lstStyle/>
          <a:p>
            <a:r>
              <a:rPr lang="ru-RU" dirty="0"/>
              <a:t>Примерное меню диеты N° 5п (второй вариант) (2485 ккал)</a:t>
            </a:r>
          </a:p>
        </p:txBody>
      </p:sp>
      <p:pic>
        <p:nvPicPr>
          <p:cNvPr id="2050" name="Picture 2" descr="Картинки по запросу Котлеты мясные паровые с рис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95741"/>
            <a:ext cx="1981994" cy="1525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творо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63" y="2420888"/>
            <a:ext cx="1981994" cy="1594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6963" y="5301208"/>
            <a:ext cx="1981994" cy="1447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describe.ru/images/describe_ru_201502090508093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963" y="4015293"/>
            <a:ext cx="1981994" cy="139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12</a:t>
            </a:fld>
            <a:endParaRPr lang="ru-RU"/>
          </a:p>
        </p:txBody>
      </p:sp>
      <p:sp>
        <p:nvSpPr>
          <p:cNvPr id="5" name="Прямоугольник 4"/>
          <p:cNvSpPr/>
          <p:nvPr/>
        </p:nvSpPr>
        <p:spPr>
          <a:xfrm>
            <a:off x="175005" y="3573016"/>
            <a:ext cx="3345856" cy="646331"/>
          </a:xfrm>
          <a:prstGeom prst="rect">
            <a:avLst/>
          </a:prstGeom>
        </p:spPr>
        <p:txBody>
          <a:bodyPr wrap="square">
            <a:spAutoFit/>
          </a:bodyPr>
          <a:lstStyle/>
          <a:p>
            <a:pPr algn="ctr"/>
            <a:r>
              <a:rPr lang="ru-RU" dirty="0"/>
              <a:t>Радиоэлектронные </a:t>
            </a:r>
          </a:p>
          <a:p>
            <a:pPr algn="ctr"/>
            <a:r>
              <a:rPr lang="ru-RU" dirty="0"/>
              <a:t>методы</a:t>
            </a:r>
          </a:p>
        </p:txBody>
      </p:sp>
      <p:sp>
        <p:nvSpPr>
          <p:cNvPr id="6" name="Прямоугольник 5"/>
          <p:cNvSpPr/>
          <p:nvPr/>
        </p:nvSpPr>
        <p:spPr>
          <a:xfrm>
            <a:off x="2987824" y="221891"/>
            <a:ext cx="2800126" cy="369332"/>
          </a:xfrm>
          <a:prstGeom prst="rect">
            <a:avLst/>
          </a:prstGeom>
        </p:spPr>
        <p:txBody>
          <a:bodyPr wrap="none">
            <a:spAutoFit/>
          </a:bodyPr>
          <a:lstStyle/>
          <a:p>
            <a:pPr algn="ctr"/>
            <a:r>
              <a:rPr lang="ru-RU" b="1" dirty="0">
                <a:solidFill>
                  <a:srgbClr val="FF0000"/>
                </a:solidFill>
              </a:rPr>
              <a:t>Методы исследования</a:t>
            </a:r>
          </a:p>
        </p:txBody>
      </p:sp>
      <p:pic>
        <p:nvPicPr>
          <p:cNvPr id="3076" name="Picture 4" descr="http://healthline.me/wp-content/uploads/freshizer/27295-250-500x2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19" r="17881"/>
          <a:stretch/>
        </p:blipFill>
        <p:spPr bwMode="auto">
          <a:xfrm>
            <a:off x="174062" y="1190811"/>
            <a:ext cx="2490067" cy="197383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52192" y="773996"/>
            <a:ext cx="1733808" cy="369332"/>
          </a:xfrm>
          <a:prstGeom prst="rect">
            <a:avLst/>
          </a:prstGeom>
        </p:spPr>
        <p:txBody>
          <a:bodyPr wrap="none">
            <a:spAutoFit/>
          </a:bodyPr>
          <a:lstStyle/>
          <a:p>
            <a:r>
              <a:rPr lang="ru-RU" dirty="0"/>
              <a:t>Зондирование</a:t>
            </a:r>
          </a:p>
        </p:txBody>
      </p:sp>
      <p:sp>
        <p:nvSpPr>
          <p:cNvPr id="8" name="Прямоугольник 7"/>
          <p:cNvSpPr/>
          <p:nvPr/>
        </p:nvSpPr>
        <p:spPr>
          <a:xfrm>
            <a:off x="3366162" y="692696"/>
            <a:ext cx="1939185" cy="369332"/>
          </a:xfrm>
          <a:prstGeom prst="rect">
            <a:avLst/>
          </a:prstGeom>
        </p:spPr>
        <p:txBody>
          <a:bodyPr wrap="none">
            <a:spAutoFit/>
          </a:bodyPr>
          <a:lstStyle/>
          <a:p>
            <a:r>
              <a:rPr lang="ru-RU" dirty="0"/>
              <a:t>Рентгенография</a:t>
            </a:r>
          </a:p>
        </p:txBody>
      </p:sp>
      <p:pic>
        <p:nvPicPr>
          <p:cNvPr id="3078" name="Picture 6" descr="http://shkolageo.ru/mpakard/%D0%9E%D0%BF%D1%83%D1%85%D0%BE%D0%BB%D0%B8+%D0%B6%D0%B5%D0%BB%D1%83%D0%B4%D0%BA%D0%B0.+%D0%94%D0%BE%D0%B1%D1%80%D0%BE%D0%BA%D0%B0%D1%87%D0%B5%D1%81%D1%82%D0%B2%D0%B5%D0%BD%D0%BD%D1%8B%D0%B5+%D0%BE%D0%BF%D1%83%D1%85%D0%BE%D0%BB%D0%B8+%D0%B8%D0%BB%D0%B8+%D0%BF%D0%BE%D0%BB%D0%B8%D0%BF%D1%8B+%D0%B6%D0%B5%D0%BB%D1%83%D0%B4%D0%BA%D0%B0d/img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40"/>
          <a:stretch/>
        </p:blipFill>
        <p:spPr bwMode="auto">
          <a:xfrm>
            <a:off x="3260708" y="1062028"/>
            <a:ext cx="2254357" cy="177117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778374" y="596226"/>
            <a:ext cx="1468031" cy="369332"/>
          </a:xfrm>
          <a:prstGeom prst="rect">
            <a:avLst/>
          </a:prstGeom>
        </p:spPr>
        <p:txBody>
          <a:bodyPr wrap="none">
            <a:spAutoFit/>
          </a:bodyPr>
          <a:lstStyle/>
          <a:p>
            <a:r>
              <a:rPr lang="ru-RU" dirty="0"/>
              <a:t>Эндоскопия</a:t>
            </a:r>
          </a:p>
        </p:txBody>
      </p:sp>
      <p:pic>
        <p:nvPicPr>
          <p:cNvPr id="3080" name="Picture 8" descr="http://medi.spb.ru/assets/pics/57/1135-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243" y="1071358"/>
            <a:ext cx="2256295" cy="173777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623114" y="3573014"/>
            <a:ext cx="1921295" cy="646331"/>
          </a:xfrm>
          <a:prstGeom prst="rect">
            <a:avLst/>
          </a:prstGeom>
        </p:spPr>
        <p:txBody>
          <a:bodyPr wrap="none">
            <a:spAutoFit/>
          </a:bodyPr>
          <a:lstStyle/>
          <a:p>
            <a:pPr algn="ctr"/>
            <a:r>
              <a:rPr lang="ru-RU" dirty="0"/>
              <a:t>Ультразвуковая </a:t>
            </a:r>
          </a:p>
          <a:p>
            <a:pPr algn="ctr"/>
            <a:r>
              <a:rPr lang="ru-RU" dirty="0"/>
              <a:t>локация</a:t>
            </a:r>
          </a:p>
        </p:txBody>
      </p:sp>
      <p:sp>
        <p:nvSpPr>
          <p:cNvPr id="11" name="Прямоугольник 10"/>
          <p:cNvSpPr/>
          <p:nvPr/>
        </p:nvSpPr>
        <p:spPr>
          <a:xfrm>
            <a:off x="6630929" y="3573013"/>
            <a:ext cx="1762919" cy="646331"/>
          </a:xfrm>
          <a:prstGeom prst="rect">
            <a:avLst/>
          </a:prstGeom>
        </p:spPr>
        <p:txBody>
          <a:bodyPr wrap="none">
            <a:spAutoFit/>
          </a:bodyPr>
          <a:lstStyle/>
          <a:p>
            <a:pPr algn="ctr"/>
            <a:r>
              <a:rPr lang="ru-RU" dirty="0"/>
              <a:t>Сканирующая </a:t>
            </a:r>
          </a:p>
          <a:p>
            <a:pPr algn="ctr"/>
            <a:r>
              <a:rPr lang="ru-RU" dirty="0"/>
              <a:t>томография</a:t>
            </a:r>
          </a:p>
        </p:txBody>
      </p:sp>
      <p:pic>
        <p:nvPicPr>
          <p:cNvPr id="3082" name="Picture 10" descr="http://modernlib.ru/books/bse/bolshaya_sovetskaya_enciklopediya_en_2/i008-pictures-001-2933479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43" y="4509120"/>
            <a:ext cx="3081380" cy="15838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uv74.ru/images/uslugi/10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0861" y="4377451"/>
            <a:ext cx="2308958" cy="184716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po4ku.ru/wp-content/uploads/2014/12/kt_sh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243" y="4365104"/>
            <a:ext cx="2256295" cy="181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0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60648"/>
            <a:ext cx="4752528" cy="432048"/>
          </a:xfrm>
        </p:spPr>
        <p:txBody>
          <a:bodyPr>
            <a:normAutofit fontScale="90000"/>
          </a:bodyPr>
          <a:lstStyle/>
          <a:p>
            <a:pPr algn="ctr"/>
            <a:r>
              <a:rPr lang="ru-RU" dirty="0"/>
              <a:t>Эзофагит</a:t>
            </a:r>
          </a:p>
        </p:txBody>
      </p:sp>
      <p:sp>
        <p:nvSpPr>
          <p:cNvPr id="3" name="Объект 2"/>
          <p:cNvSpPr>
            <a:spLocks noGrp="1"/>
          </p:cNvSpPr>
          <p:nvPr>
            <p:ph idx="1"/>
          </p:nvPr>
        </p:nvSpPr>
        <p:spPr>
          <a:xfrm>
            <a:off x="323528" y="836712"/>
            <a:ext cx="8424936" cy="3096344"/>
          </a:xfrm>
        </p:spPr>
        <p:txBody>
          <a:bodyPr>
            <a:normAutofit fontScale="85000" lnSpcReduction="10000"/>
          </a:bodyPr>
          <a:lstStyle/>
          <a:p>
            <a:r>
              <a:rPr lang="ru-RU" dirty="0">
                <a:solidFill>
                  <a:srgbClr val="FF0000"/>
                </a:solidFill>
              </a:rPr>
              <a:t>Эзофагит – воспаление пищевода. </a:t>
            </a:r>
            <a:r>
              <a:rPr lang="ru-RU" b="0" dirty="0"/>
              <a:t>Развивается при систематическом раздражении слизистой оболочки пищевода (употребление острой или грубой, плохо прожаренной пищи, крепких алкогольных напитков), при острой травме случайно проглоченной рыбьей или куриной костью, при некоторых инфекционных болезнях (дифтерии, скарлатине, сепсисе и др.), при застое и разложении пищевых масс в пищеводе в результате стеноза (сужения) его вследствие образования рубцов или развития опухоли, при ожоге пищевода химическими веществами (йодом, крепкими кислотами, щелочами) и др. </a:t>
            </a:r>
          </a:p>
          <a:p>
            <a:r>
              <a:rPr lang="ru-RU" b="0" dirty="0"/>
              <a:t>Самой частой причиной эзофагита является рефлюкс (заброс или затекание желудочного сока в пищевод), который возникает при грыжах пищеводного отверстия диафрагмы, после оперативных вмешательств, при системной склеродермии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13</a:t>
            </a:fld>
            <a:endParaRPr lang="ru-RU"/>
          </a:p>
        </p:txBody>
      </p:sp>
      <p:pic>
        <p:nvPicPr>
          <p:cNvPr id="4098" name="Picture 2" descr="http://skopiya.ru/upload/wysiwyg/a141c417587ac5b08a58d947f0e68a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84" y="3717032"/>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3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9"/>
            <a:ext cx="8496944" cy="3672408"/>
          </a:xfrm>
        </p:spPr>
        <p:txBody>
          <a:bodyPr>
            <a:normAutofit fontScale="85000" lnSpcReduction="10000"/>
          </a:bodyPr>
          <a:lstStyle/>
          <a:p>
            <a:r>
              <a:rPr lang="ru-RU" b="0" dirty="0"/>
              <a:t>В клинической картине эзофагита отмечаются боли по ходу пищевода при глотании, </a:t>
            </a:r>
            <a:r>
              <a:rPr lang="ru-RU" b="0" dirty="0" err="1"/>
              <a:t>саднение</a:t>
            </a:r>
            <a:r>
              <a:rPr lang="ru-RU" b="0" dirty="0"/>
              <a:t> за грудиной, иногда ощущение кратковременной задержки проглоченной пищи за грудиной (дисфагия). </a:t>
            </a:r>
          </a:p>
          <a:p>
            <a:r>
              <a:rPr lang="ru-RU" b="0" dirty="0"/>
              <a:t>Иногда наблюдаются такие осложнения, как сильные кровотечения, </a:t>
            </a:r>
            <a:r>
              <a:rPr lang="ru-RU" b="0" dirty="0" err="1"/>
              <a:t>медиастенит</a:t>
            </a:r>
            <a:r>
              <a:rPr lang="ru-RU" b="0" dirty="0"/>
              <a:t>. Кроме того, возможны абсцесс и флегмона пищевода, которые чаще образуются вокруг внедрившегося в стенку пищевода инородного тела. </a:t>
            </a:r>
          </a:p>
          <a:p>
            <a:r>
              <a:rPr lang="ru-RU" b="0" dirty="0"/>
              <a:t>Абсцесс и флегмона пищевода протекают особенно тяжело: характерны нестерпимая боль за грудиной, дисфагия, повышение температуры и другие признаки тяжелой септической интоксикации. </a:t>
            </a:r>
          </a:p>
          <a:p>
            <a:r>
              <a:rPr lang="ru-RU" b="0" dirty="0"/>
              <a:t>При рефлюкс-эзофагите ведущими в клинической картине являются изжога, боли в эпигастральной области или за грудиной, возникающие после или во время приема пищи, отрыжка воздухом, срыгивание; эти симптомы усиливаются при наклоне туловища и в горизонтальном положении больного</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14</a:t>
            </a:fld>
            <a:endParaRPr lang="ru-RU"/>
          </a:p>
        </p:txBody>
      </p:sp>
      <p:pic>
        <p:nvPicPr>
          <p:cNvPr id="5122" name="Picture 2" descr="http://ozhivote.ru/wp-content/uploads/2014/03/refluks-ezofagit-simptomy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89040"/>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edicin-germany.ru/wp-content/uploads/brustschmerz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82144"/>
            <a:ext cx="2819198" cy="23344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nterolog.ru/wp-content/uploads/2014/03/ezofag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030" y="3782144"/>
            <a:ext cx="2971800" cy="231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1152127"/>
          </a:xfrm>
        </p:spPr>
        <p:txBody>
          <a:bodyPr/>
          <a:lstStyle/>
          <a:p>
            <a:r>
              <a:rPr lang="ru-RU" b="0" dirty="0"/>
              <a:t>Диагноз устанавливается на основании анамнеза, данных клинической картины и эзофагоскопии (при отсутствии противопоказаний) или рентгенологического исследования.</a:t>
            </a:r>
          </a:p>
        </p:txBody>
      </p:sp>
      <p:sp>
        <p:nvSpPr>
          <p:cNvPr id="4" name="Номер слайда 3"/>
          <p:cNvSpPr>
            <a:spLocks noGrp="1"/>
          </p:cNvSpPr>
          <p:nvPr>
            <p:ph type="sldNum" sz="quarter" idx="12"/>
          </p:nvPr>
        </p:nvSpPr>
        <p:spPr/>
        <p:txBody>
          <a:bodyPr/>
          <a:lstStyle/>
          <a:p>
            <a:fld id="{B19B0651-EE4F-4900-A07F-96A6BFA9D0F0}" type="slidenum">
              <a:rPr lang="ru-RU" smtClean="0"/>
              <a:t>15</a:t>
            </a:fld>
            <a:endParaRPr lang="ru-RU"/>
          </a:p>
        </p:txBody>
      </p:sp>
      <p:sp>
        <p:nvSpPr>
          <p:cNvPr id="6" name="Прямоугольник 5"/>
          <p:cNvSpPr/>
          <p:nvPr/>
        </p:nvSpPr>
        <p:spPr>
          <a:xfrm>
            <a:off x="367069" y="1743509"/>
            <a:ext cx="8381393" cy="1754326"/>
          </a:xfrm>
          <a:prstGeom prst="rect">
            <a:avLst/>
          </a:prstGeom>
        </p:spPr>
        <p:txBody>
          <a:bodyPr wrap="square">
            <a:spAutoFit/>
          </a:bodyPr>
          <a:lstStyle/>
          <a:p>
            <a:r>
              <a:rPr lang="ru-RU" b="1" dirty="0">
                <a:solidFill>
                  <a:srgbClr val="0070C0"/>
                </a:solidFill>
              </a:rPr>
              <a:t>Лечение эзофагита </a:t>
            </a:r>
            <a:r>
              <a:rPr lang="ru-RU" dirty="0"/>
              <a:t>заключается в назначении щадящей диеты, </a:t>
            </a:r>
            <a:r>
              <a:rPr lang="ru-RU" dirty="0" err="1"/>
              <a:t>антацидных</a:t>
            </a:r>
            <a:r>
              <a:rPr lang="ru-RU" dirty="0"/>
              <a:t> препаратов (например, </a:t>
            </a:r>
            <a:r>
              <a:rPr lang="ru-RU" dirty="0" err="1"/>
              <a:t>алмагеля</a:t>
            </a:r>
            <a:r>
              <a:rPr lang="ru-RU" dirty="0"/>
              <a:t>). При рефлюкс-эзофагите больным рекомендуют спать с высоко поднятым изголовьем, избегать поднятия тяжестей, резких наклонов туловища вперед. При тяжелом течении эзофагита, подозрении на абсцесс или флегмону пищевода больной госпитализируется в хирургическое отделение. </a:t>
            </a:r>
          </a:p>
        </p:txBody>
      </p:sp>
      <p:pic>
        <p:nvPicPr>
          <p:cNvPr id="6146" name="Picture 2" descr="http://47medportal.ru/wp-content/uploads/2016/02/-D0-BA-D0-B0-D0-BA-D0-BE-D0-B9--D0-B0-D0-BB-D1-8C-D0-BC-D0-B0-D0-B3-D0-B5-D0-BB-D1-8C--D0-BF-D1-80-D0-B8--D0-B3-D0-B0-D1-81-D1-82-D1-80-D0-B8-D1-82-D0-B5.png"/>
          <p:cNvPicPr>
            <a:picLocks noChangeAspect="1" noChangeArrowheads="1"/>
          </p:cNvPicPr>
          <p:nvPr/>
        </p:nvPicPr>
        <p:blipFill rotWithShape="1">
          <a:blip r:embed="rId2">
            <a:extLst>
              <a:ext uri="{28A0092B-C50C-407E-A947-70E740481C1C}">
                <a14:useLocalDpi xmlns:a14="http://schemas.microsoft.com/office/drawing/2010/main" val="0"/>
              </a:ext>
            </a:extLst>
          </a:blip>
          <a:srcRect r="34126" b="6890"/>
          <a:stretch/>
        </p:blipFill>
        <p:spPr bwMode="auto">
          <a:xfrm>
            <a:off x="3203848" y="3866694"/>
            <a:ext cx="2440767" cy="19954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os69sos.ru/gastrit/wp-content/uploads/2015/12/64635291-lechebnoe-pitanie-pri-gastrite-ezofag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74638"/>
            <a:ext cx="2496277"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rimechaniya.ru/assets/images/2015/iyun/19-06-15/gospitalizaciy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70" t="6624"/>
          <a:stretch/>
        </p:blipFill>
        <p:spPr bwMode="auto">
          <a:xfrm>
            <a:off x="6012160" y="3866694"/>
            <a:ext cx="2487214" cy="187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1080120"/>
          </a:xfrm>
        </p:spPr>
        <p:txBody>
          <a:bodyPr>
            <a:normAutofit/>
          </a:bodyPr>
          <a:lstStyle/>
          <a:p>
            <a:pPr algn="ctr"/>
            <a:r>
              <a:rPr lang="ru-RU" sz="2800" dirty="0"/>
              <a:t>Основные принципы рационального питания</a:t>
            </a:r>
          </a:p>
        </p:txBody>
      </p:sp>
      <p:sp>
        <p:nvSpPr>
          <p:cNvPr id="3" name="Объект 2"/>
          <p:cNvSpPr>
            <a:spLocks noGrp="1"/>
          </p:cNvSpPr>
          <p:nvPr>
            <p:ph idx="1"/>
          </p:nvPr>
        </p:nvSpPr>
        <p:spPr>
          <a:xfrm>
            <a:off x="323528" y="1266572"/>
            <a:ext cx="8496944" cy="2232247"/>
          </a:xfrm>
        </p:spPr>
        <p:txBody>
          <a:bodyPr>
            <a:normAutofit fontScale="92500" lnSpcReduction="20000"/>
          </a:bodyPr>
          <a:lstStyle/>
          <a:p>
            <a:r>
              <a:rPr lang="ru-RU" sz="1800" b="0" dirty="0"/>
              <a:t>В основе функционирования организма человека лежат законы термодинамики, и важнейший, </a:t>
            </a:r>
            <a:r>
              <a:rPr lang="ru-RU" sz="1800" dirty="0">
                <a:solidFill>
                  <a:srgbClr val="FF0000"/>
                </a:solidFill>
              </a:rPr>
              <a:t>первый принцип рационального питания таков: </a:t>
            </a:r>
            <a:r>
              <a:rPr lang="ru-RU" sz="1800" b="0" dirty="0"/>
              <a:t>энергетическая ценность получаемой пищи должна быть полностью адекватной затратам энергии организма, не превышая её, и не отставая значительно.</a:t>
            </a:r>
          </a:p>
          <a:p>
            <a:r>
              <a:rPr lang="ru-RU" sz="1800" b="0" dirty="0"/>
              <a:t> В современной жизни принцип учёта энергозатрат почти никто не соблюдает: люди склонны есть большей частью калорийные продукты, без учёта суточной потребности организма в калориях. В избыточном количестве потребляются, как правило, хлеб и хлебобулочные, кондитерские изделия, сахар, жир и масло, жирные сыры, майонез, жирное мясо, картофель. </a:t>
            </a:r>
          </a:p>
        </p:txBody>
      </p:sp>
      <p:sp>
        <p:nvSpPr>
          <p:cNvPr id="4" name="Номер слайда 3"/>
          <p:cNvSpPr>
            <a:spLocks noGrp="1"/>
          </p:cNvSpPr>
          <p:nvPr>
            <p:ph type="sldNum" sz="quarter" idx="12"/>
          </p:nvPr>
        </p:nvSpPr>
        <p:spPr/>
        <p:txBody>
          <a:bodyPr/>
          <a:lstStyle/>
          <a:p>
            <a:fld id="{B19B0651-EE4F-4900-A07F-96A6BFA9D0F0}" type="slidenum">
              <a:rPr lang="ru-RU" smtClean="0"/>
              <a:t>16</a:t>
            </a:fld>
            <a:endParaRPr lang="ru-RU"/>
          </a:p>
        </p:txBody>
      </p:sp>
      <p:pic>
        <p:nvPicPr>
          <p:cNvPr id="7170" name="Picture 2" descr="http://fbuz11.ru/d/642055/d/%D0%B7%D0%B0%D0%BA%D0%BE%D0%BD1.jpg"/>
          <p:cNvPicPr>
            <a:picLocks noChangeAspect="1" noChangeArrowheads="1"/>
          </p:cNvPicPr>
          <p:nvPr/>
        </p:nvPicPr>
        <p:blipFill rotWithShape="1">
          <a:blip r:embed="rId2">
            <a:extLst>
              <a:ext uri="{28A0092B-C50C-407E-A947-70E740481C1C}">
                <a14:useLocalDpi xmlns:a14="http://schemas.microsoft.com/office/drawing/2010/main" val="0"/>
              </a:ext>
            </a:extLst>
          </a:blip>
          <a:srcRect l="8372" t="4450" r="9183" b="4870"/>
          <a:stretch/>
        </p:blipFill>
        <p:spPr bwMode="auto">
          <a:xfrm>
            <a:off x="2555776" y="3537260"/>
            <a:ext cx="3786336" cy="315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6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12711"/>
            <a:ext cx="5832647" cy="2592288"/>
          </a:xfrm>
        </p:spPr>
        <p:txBody>
          <a:bodyPr>
            <a:normAutofit fontScale="92500" lnSpcReduction="20000"/>
          </a:bodyPr>
          <a:lstStyle/>
          <a:p>
            <a:r>
              <a:rPr lang="ru-RU" sz="1800" b="0" dirty="0"/>
              <a:t>Бич нашего века - ожирение, которое всё чаще регистрируется у детей. Всё больший процент новорожденных с избыточной массой тела рождаются у матерей, которые не ограничивали себя в употреблении этих продуктов.</a:t>
            </a:r>
          </a:p>
          <a:p>
            <a:r>
              <a:rPr lang="ru-RU" sz="1800" b="0" dirty="0"/>
              <a:t> Ожирение большей частью регистрируется в очень развитых странах - Америка, страны Европы. Каждый знает, что ожирение несёт на собой целый букет заболеваний, которые ведут к дегенерации, нарушениям репродуктивной функции, ограничениям в работе.</a:t>
            </a:r>
          </a:p>
        </p:txBody>
      </p:sp>
      <p:sp>
        <p:nvSpPr>
          <p:cNvPr id="4" name="Номер слайда 3"/>
          <p:cNvSpPr>
            <a:spLocks noGrp="1"/>
          </p:cNvSpPr>
          <p:nvPr>
            <p:ph type="sldNum" sz="quarter" idx="12"/>
          </p:nvPr>
        </p:nvSpPr>
        <p:spPr/>
        <p:txBody>
          <a:bodyPr/>
          <a:lstStyle/>
          <a:p>
            <a:fld id="{B19B0651-EE4F-4900-A07F-96A6BFA9D0F0}" type="slidenum">
              <a:rPr lang="ru-RU" smtClean="0"/>
              <a:t>17</a:t>
            </a:fld>
            <a:endParaRPr lang="ru-RU"/>
          </a:p>
        </p:txBody>
      </p:sp>
      <p:pic>
        <p:nvPicPr>
          <p:cNvPr id="8194" name="Picture 2" descr="http://prostoest.ru/wp-content/uploads/2014/02/y_shutterstock_65781406-727x5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11"/>
            <a:ext cx="2915816" cy="21634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23595" y="2576497"/>
            <a:ext cx="8712968" cy="1754326"/>
          </a:xfrm>
          <a:prstGeom prst="rect">
            <a:avLst/>
          </a:prstGeom>
        </p:spPr>
        <p:txBody>
          <a:bodyPr wrap="square">
            <a:spAutoFit/>
          </a:bodyPr>
          <a:lstStyle/>
          <a:p>
            <a:r>
              <a:rPr lang="ru-RU" b="1" dirty="0">
                <a:solidFill>
                  <a:srgbClr val="FF0000"/>
                </a:solidFill>
              </a:rPr>
              <a:t>Вторым принципом рационального питания</a:t>
            </a:r>
            <a:r>
              <a:rPr lang="ru-RU" dirty="0">
                <a:solidFill>
                  <a:srgbClr val="FF0000"/>
                </a:solidFill>
              </a:rPr>
              <a:t> </a:t>
            </a:r>
            <a:r>
              <a:rPr lang="ru-RU" dirty="0"/>
              <a:t>является правильное соответствие химического состава пищи реальным потребностям организма. Около семидесяти жизненно необходимых веществ организм каждого человека  должен получать ежедневно, и такое соответствие можно обеспечить только, благодаря разнообразному и сбалансированному питанию, с разнообразно приготовленными блюдами и разными продуктами.</a:t>
            </a:r>
          </a:p>
        </p:txBody>
      </p:sp>
      <p:pic>
        <p:nvPicPr>
          <p:cNvPr id="8196" name="Picture 4" descr="http://900igr.net/datas/biologija/Sostav-pischi/0002-002-Pitanie-cheloveka-osnova-ego-zdorovja.jpg"/>
          <p:cNvPicPr>
            <a:picLocks noChangeAspect="1" noChangeArrowheads="1"/>
          </p:cNvPicPr>
          <p:nvPr/>
        </p:nvPicPr>
        <p:blipFill rotWithShape="1">
          <a:blip r:embed="rId3">
            <a:extLst>
              <a:ext uri="{28A0092B-C50C-407E-A947-70E740481C1C}">
                <a14:useLocalDpi xmlns:a14="http://schemas.microsoft.com/office/drawing/2010/main" val="0"/>
              </a:ext>
            </a:extLst>
          </a:blip>
          <a:srcRect t="21345"/>
          <a:stretch/>
        </p:blipFill>
        <p:spPr bwMode="auto">
          <a:xfrm>
            <a:off x="2338095" y="4308917"/>
            <a:ext cx="4283968" cy="25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6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59832" y="260649"/>
            <a:ext cx="5688632" cy="1944216"/>
          </a:xfrm>
        </p:spPr>
        <p:txBody>
          <a:bodyPr>
            <a:normAutofit fontScale="92500" lnSpcReduction="10000"/>
          </a:bodyPr>
          <a:lstStyle/>
          <a:p>
            <a:r>
              <a:rPr lang="ru-RU" dirty="0">
                <a:solidFill>
                  <a:srgbClr val="FF0000"/>
                </a:solidFill>
              </a:rPr>
              <a:t>Третьим принципом рационального питания </a:t>
            </a:r>
            <a:r>
              <a:rPr lang="ru-RU" b="0" dirty="0"/>
              <a:t>является большое разнообразие видов продуктов, которое используется повседневно. Чем богаче набор продуктов, тем легче получить от питания все те необходимые вещества, в которых нуждается организм человека ежедневно.</a:t>
            </a:r>
          </a:p>
        </p:txBody>
      </p:sp>
      <p:sp>
        <p:nvSpPr>
          <p:cNvPr id="4" name="Номер слайда 3"/>
          <p:cNvSpPr>
            <a:spLocks noGrp="1"/>
          </p:cNvSpPr>
          <p:nvPr>
            <p:ph type="sldNum" sz="quarter" idx="12"/>
          </p:nvPr>
        </p:nvSpPr>
        <p:spPr/>
        <p:txBody>
          <a:bodyPr/>
          <a:lstStyle/>
          <a:p>
            <a:fld id="{B19B0651-EE4F-4900-A07F-96A6BFA9D0F0}" type="slidenum">
              <a:rPr lang="ru-RU" smtClean="0"/>
              <a:t>18</a:t>
            </a:fld>
            <a:endParaRPr lang="ru-RU"/>
          </a:p>
        </p:txBody>
      </p:sp>
      <p:pic>
        <p:nvPicPr>
          <p:cNvPr id="9218" name="Picture 2" descr="http://mmprod.ru/wp-content/uploads/produkti/8-bogatie-kletchatkoi-produk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1"/>
            <a:ext cx="2702155" cy="20162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76672" y="2348880"/>
            <a:ext cx="8352928" cy="1477328"/>
          </a:xfrm>
          <a:prstGeom prst="rect">
            <a:avLst/>
          </a:prstGeom>
        </p:spPr>
        <p:txBody>
          <a:bodyPr wrap="square">
            <a:spAutoFit/>
          </a:bodyPr>
          <a:lstStyle/>
          <a:p>
            <a:r>
              <a:rPr lang="ru-RU" b="1" dirty="0">
                <a:solidFill>
                  <a:srgbClr val="FF0000"/>
                </a:solidFill>
              </a:rPr>
              <a:t>Четвёртый принцип рационального питания </a:t>
            </a:r>
            <a:r>
              <a:rPr lang="ru-RU" dirty="0"/>
              <a:t>- это соблюдение определённого режима, в котором должна приниматься пища. Режим - это питание регулярное, кратное, с чередованием приёма пищи. Режим питания также должен соответствовать образу жизни и труда человека, в зависимости от возраста и ежедневной активности каждого.</a:t>
            </a:r>
          </a:p>
        </p:txBody>
      </p:sp>
      <p:pic>
        <p:nvPicPr>
          <p:cNvPr id="9220" name="Picture 4" descr="http://sarmedic.ru/upload/images/foto/2015/urok-1-azbuka-ayurved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645" y="3861097"/>
            <a:ext cx="4250677" cy="28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8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14920"/>
            <a:ext cx="8316214" cy="2207964"/>
          </a:xfrm>
        </p:spPr>
        <p:txBody>
          <a:bodyPr>
            <a:normAutofit/>
          </a:bodyPr>
          <a:lstStyle/>
          <a:p>
            <a:r>
              <a:rPr lang="ru-RU" sz="1800" b="0" dirty="0"/>
              <a:t>Для соблюдения </a:t>
            </a:r>
            <a:r>
              <a:rPr lang="ru-RU" sz="1800" dirty="0">
                <a:solidFill>
                  <a:srgbClr val="00B050"/>
                </a:solidFill>
              </a:rPr>
              <a:t>правильного рационального питания </a:t>
            </a:r>
            <a:r>
              <a:rPr lang="ru-RU" sz="1800" b="0" dirty="0"/>
              <a:t>мало соблюдать баланс жиров, углеводов и белков, не обращая внимания на режим питания и состав пищи - такое питание ещё не является полноценным, потому что человек, скорее всего, недополучит витамины и микроэлементы, а также будет получать пищу в несбалансированном количестве. Нужно ещё раз повторить, что для полноценного питания нужно выполнять все четыре принципа.</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19</a:t>
            </a:fld>
            <a:endParaRPr lang="ru-RU"/>
          </a:p>
        </p:txBody>
      </p:sp>
      <p:sp>
        <p:nvSpPr>
          <p:cNvPr id="5" name="Прямоугольник 4"/>
          <p:cNvSpPr/>
          <p:nvPr/>
        </p:nvSpPr>
        <p:spPr>
          <a:xfrm>
            <a:off x="251520" y="260648"/>
            <a:ext cx="8280920" cy="1554272"/>
          </a:xfrm>
          <a:prstGeom prst="rect">
            <a:avLst/>
          </a:prstGeom>
        </p:spPr>
        <p:txBody>
          <a:bodyPr wrap="square">
            <a:spAutoFit/>
          </a:bodyPr>
          <a:lstStyle/>
          <a:p>
            <a:r>
              <a:rPr lang="ru-RU" sz="1900" dirty="0"/>
              <a:t>Если соблюдаются все четыре принципа рационального питания, то это позволяет человеку получать полноценный рацион, оптимально сбалансированный по химическому составу, с присутствием разнообразных продуктов, адаптированный к возрасту и образу активности.</a:t>
            </a:r>
          </a:p>
        </p:txBody>
      </p:sp>
      <p:pic>
        <p:nvPicPr>
          <p:cNvPr id="10242" name="Picture 2" descr="http://mdrr.org.ru/wp-content/uploads/2015/0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4187" y="3789040"/>
            <a:ext cx="4780821" cy="290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2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640960" cy="1617360"/>
          </a:xfrm>
        </p:spPr>
        <p:txBody>
          <a:bodyPr>
            <a:normAutofit/>
          </a:bodyPr>
          <a:lstStyle/>
          <a:p>
            <a:pPr algn="just"/>
            <a:r>
              <a:rPr lang="ru-RU" sz="1400" dirty="0"/>
              <a:t>Общий регламент</a:t>
            </a:r>
          </a:p>
          <a:p>
            <a:pPr algn="just"/>
            <a:r>
              <a:rPr lang="ru-RU" sz="1400" b="0" dirty="0"/>
              <a:t>Цикл образовательной подготовки состоит из пяти занятий, продолжительностью 1,5 часа каждое (из двух частей по 45 минут каждая). Работа школы строится на групповой и индивидуальной основе – в течение 5-ти дней подряд или по 2 раза в неделю в течение 2,5 недель или в течение одного семинарского дня.</a:t>
            </a:r>
          </a:p>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1714361797"/>
              </p:ext>
            </p:extLst>
          </p:nvPr>
        </p:nvGraphicFramePr>
        <p:xfrm>
          <a:off x="179512" y="1905001"/>
          <a:ext cx="8424936" cy="4564064"/>
        </p:xfrm>
        <a:graphic>
          <a:graphicData uri="http://schemas.openxmlformats.org/drawingml/2006/table">
            <a:tbl>
              <a:tblPr firstRow="1" firstCol="1" bandRow="1">
                <a:tableStyleId>{BDBED569-4797-4DF1-A0F4-6AAB3CD982D8}</a:tableStyleId>
              </a:tblPr>
              <a:tblGrid>
                <a:gridCol w="504056">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403097">
                <a:tc>
                  <a:txBody>
                    <a:bodyPr/>
                    <a:lstStyle/>
                    <a:p>
                      <a:pPr algn="ctr">
                        <a:lnSpc>
                          <a:spcPct val="115000"/>
                        </a:lnSpc>
                        <a:spcAft>
                          <a:spcPts val="0"/>
                        </a:spcAft>
                      </a:pPr>
                      <a:r>
                        <a:rPr lang="ru-RU" sz="1100" dirty="0">
                          <a:effectLst/>
                        </a:rPr>
                        <a:t>№№</a:t>
                      </a:r>
                      <a:endParaRPr lang="ru-RU" sz="1000" dirty="0">
                        <a:effectLst/>
                      </a:endParaRPr>
                    </a:p>
                    <a:p>
                      <a:pPr algn="ctr">
                        <a:lnSpc>
                          <a:spcPct val="115000"/>
                        </a:lnSpc>
                        <a:spcAft>
                          <a:spcPts val="0"/>
                        </a:spcAft>
                      </a:pPr>
                      <a:r>
                        <a:rPr lang="ru-RU" sz="1100" dirty="0" err="1">
                          <a:effectLst/>
                        </a:rPr>
                        <a:t>пп</a:t>
                      </a:r>
                      <a:endParaRPr lang="ru-RU" sz="1000" dirty="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Тема занятий</a:t>
                      </a:r>
                      <a:endParaRPr lang="ru-RU" sz="1000" dirty="0">
                        <a:effectLst/>
                        <a:latin typeface="Times New Roman"/>
                        <a:ea typeface="Times New Roman"/>
                      </a:endParaRPr>
                    </a:p>
                  </a:txBody>
                  <a:tcPr marL="56333" marR="56333" marT="0" marB="0"/>
                </a:tc>
                <a:tc>
                  <a:txBody>
                    <a:bodyPr/>
                    <a:lstStyle/>
                    <a:p>
                      <a:pPr>
                        <a:lnSpc>
                          <a:spcPct val="115000"/>
                        </a:lnSpc>
                        <a:spcAft>
                          <a:spcPts val="0"/>
                        </a:spcAft>
                      </a:pPr>
                      <a:r>
                        <a:rPr lang="ru-RU" sz="1100">
                          <a:effectLst/>
                        </a:rPr>
                        <a:t>Ответственный за исполнение</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0"/>
                  </a:ext>
                </a:extLst>
              </a:tr>
              <a:tr h="201549">
                <a:tc>
                  <a:txBody>
                    <a:bodyPr/>
                    <a:lstStyle/>
                    <a:p>
                      <a:pPr algn="ctr">
                        <a:lnSpc>
                          <a:spcPct val="115000"/>
                        </a:lnSpc>
                        <a:spcAft>
                          <a:spcPts val="0"/>
                        </a:spcAft>
                      </a:pPr>
                      <a:r>
                        <a:rPr lang="ru-RU" sz="1100">
                          <a:effectLst/>
                        </a:rPr>
                        <a:t>1</a:t>
                      </a:r>
                      <a:endParaRPr lang="ru-RU" sz="100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2</a:t>
                      </a:r>
                      <a:endParaRPr lang="ru-RU" sz="1000" dirty="0">
                        <a:effectLst/>
                        <a:latin typeface="Times New Roman"/>
                        <a:ea typeface="Times New Roman"/>
                      </a:endParaRPr>
                    </a:p>
                  </a:txBody>
                  <a:tcPr marL="56333" marR="56333" marT="0" marB="0"/>
                </a:tc>
                <a:tc>
                  <a:txBody>
                    <a:bodyPr/>
                    <a:lstStyle/>
                    <a:p>
                      <a:pPr indent="450215">
                        <a:lnSpc>
                          <a:spcPct val="115000"/>
                        </a:lnSpc>
                        <a:spcAft>
                          <a:spcPts val="0"/>
                        </a:spcAft>
                      </a:pPr>
                      <a:r>
                        <a:rPr lang="ru-RU" sz="1100">
                          <a:effectLst/>
                        </a:rPr>
                        <a:t>3</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1"/>
                  </a:ext>
                </a:extLst>
              </a:tr>
              <a:tr h="876298">
                <a:tc>
                  <a:txBody>
                    <a:bodyPr/>
                    <a:lstStyle/>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1</a:t>
                      </a:r>
                      <a:endParaRPr lang="ru-RU" sz="1000" dirty="0">
                        <a:effectLst/>
                        <a:latin typeface="Times New Roman"/>
                        <a:ea typeface="Times New Roman"/>
                      </a:endParaRPr>
                    </a:p>
                  </a:txBody>
                  <a:tcPr marL="56333" marR="56333" marT="0" marB="0" anchor="ctr"/>
                </a:tc>
                <a:tc>
                  <a:txBody>
                    <a:bodyPr/>
                    <a:lstStyle/>
                    <a:p>
                      <a:pPr algn="just">
                        <a:spcAft>
                          <a:spcPts val="0"/>
                        </a:spcAft>
                      </a:pPr>
                      <a:r>
                        <a:rPr lang="ru-RU" sz="1400" dirty="0">
                          <a:effectLst/>
                        </a:rPr>
                        <a:t>Органы пищеварения. Эзофагит. </a:t>
                      </a:r>
                    </a:p>
                    <a:p>
                      <a:pPr algn="just">
                        <a:spcAft>
                          <a:spcPts val="0"/>
                        </a:spcAft>
                      </a:pPr>
                      <a:r>
                        <a:rPr lang="ru-RU" sz="1400" dirty="0">
                          <a:effectLst/>
                        </a:rPr>
                        <a:t>Основные принципы рационального питания.</a:t>
                      </a:r>
                    </a:p>
                    <a:p>
                      <a:pPr algn="just">
                        <a:spcAft>
                          <a:spcPts val="0"/>
                        </a:spcAft>
                      </a:pPr>
                      <a:r>
                        <a:rPr lang="ru-RU" sz="1400" dirty="0">
                          <a:effectLst/>
                        </a:rPr>
                        <a:t>Правила организации рационального питания.</a:t>
                      </a:r>
                    </a:p>
                    <a:p>
                      <a:pPr algn="just">
                        <a:spcAft>
                          <a:spcPts val="0"/>
                        </a:spcAft>
                      </a:pPr>
                      <a:r>
                        <a:rPr lang="ru-RU" sz="1400" dirty="0">
                          <a:effectLst/>
                        </a:rPr>
                        <a:t>Колит. Лечебное питание при хронических заболеваниях кишечника.</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2"/>
                  </a:ext>
                </a:extLst>
              </a:tr>
              <a:tr h="806194">
                <a:tc>
                  <a:txBody>
                    <a:bodyPr/>
                    <a:lstStyle/>
                    <a:p>
                      <a:pPr indent="450215" algn="l">
                        <a:lnSpc>
                          <a:spcPct val="115000"/>
                        </a:lnSpc>
                        <a:spcAft>
                          <a:spcPts val="0"/>
                        </a:spcAft>
                      </a:pPr>
                      <a:r>
                        <a:rPr lang="ru-RU" sz="1100">
                          <a:effectLst/>
                        </a:rPr>
                        <a:t> </a:t>
                      </a:r>
                      <a:endParaRPr lang="ru-RU" sz="1000">
                        <a:effectLst/>
                      </a:endParaRPr>
                    </a:p>
                    <a:p>
                      <a:pPr indent="450215" algn="l">
                        <a:lnSpc>
                          <a:spcPct val="115000"/>
                        </a:lnSpc>
                        <a:spcAft>
                          <a:spcPts val="0"/>
                        </a:spcAft>
                      </a:pPr>
                      <a:r>
                        <a:rPr lang="ru-RU" sz="1100">
                          <a:effectLst/>
                        </a:rPr>
                        <a:t> </a:t>
                      </a:r>
                      <a:endParaRPr lang="ru-RU" sz="1000">
                        <a:effectLst/>
                      </a:endParaRPr>
                    </a:p>
                    <a:p>
                      <a:pPr algn="l">
                        <a:lnSpc>
                          <a:spcPct val="115000"/>
                        </a:lnSpc>
                        <a:spcAft>
                          <a:spcPts val="0"/>
                        </a:spcAft>
                      </a:pPr>
                      <a:r>
                        <a:rPr lang="ru-RU" sz="1100">
                          <a:effectLst/>
                        </a:rPr>
                        <a:t>2</a:t>
                      </a:r>
                      <a:endParaRPr lang="ru-RU" sz="1000">
                        <a:effectLst/>
                        <a:latin typeface="Times New Roman"/>
                        <a:ea typeface="Times New Roman"/>
                      </a:endParaRPr>
                    </a:p>
                  </a:txBody>
                  <a:tcPr marL="56333" marR="56333" marT="0" marB="0"/>
                </a:tc>
                <a:tc>
                  <a:txBody>
                    <a:bodyPr/>
                    <a:lstStyle/>
                    <a:p>
                      <a:pPr algn="just">
                        <a:lnSpc>
                          <a:spcPct val="115000"/>
                        </a:lnSpc>
                        <a:spcAft>
                          <a:spcPts val="0"/>
                        </a:spcAft>
                      </a:pPr>
                      <a:r>
                        <a:rPr lang="ru-RU" sz="1400" dirty="0">
                          <a:effectLst/>
                        </a:rPr>
                        <a:t>Гастрит (острый и хронический). Профилактика острых и хронических гастритов.</a:t>
                      </a:r>
                    </a:p>
                    <a:p>
                      <a:pPr algn="just">
                        <a:lnSpc>
                          <a:spcPct val="115000"/>
                        </a:lnSpc>
                        <a:spcAft>
                          <a:spcPts val="0"/>
                        </a:spcAft>
                      </a:pPr>
                      <a:r>
                        <a:rPr lang="ru-RU" sz="1400" dirty="0">
                          <a:effectLst/>
                        </a:rPr>
                        <a:t>Питание при остром гастрите. Питание при хроническом гастрите.</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3"/>
                  </a:ext>
                </a:extLst>
              </a:tr>
              <a:tr h="684347">
                <a:tc>
                  <a:txBody>
                    <a:bodyPr/>
                    <a:lstStyle/>
                    <a:p>
                      <a:pPr indent="450215" algn="l">
                        <a:lnSpc>
                          <a:spcPct val="115000"/>
                        </a:lnSpc>
                        <a:spcAft>
                          <a:spcPts val="0"/>
                        </a:spcAft>
                      </a:pPr>
                      <a:r>
                        <a:rPr lang="ru-RU" sz="1100" dirty="0">
                          <a:effectLst/>
                        </a:rPr>
                        <a:t> </a:t>
                      </a:r>
                      <a:endParaRPr lang="ru-RU" sz="1000" dirty="0">
                        <a:effectLst/>
                      </a:endParaRPr>
                    </a:p>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3</a:t>
                      </a:r>
                      <a:endParaRPr lang="ru-RU" sz="1000" dirty="0">
                        <a:effectLst/>
                        <a:latin typeface="Times New Roman"/>
                        <a:ea typeface="Times New Roman"/>
                      </a:endParaRPr>
                    </a:p>
                  </a:txBody>
                  <a:tcPr marL="56333" marR="56333" marT="0" marB="0"/>
                </a:tc>
                <a:tc>
                  <a:txBody>
                    <a:bodyPr/>
                    <a:lstStyle/>
                    <a:p>
                      <a:pPr algn="just">
                        <a:lnSpc>
                          <a:spcPts val="1620"/>
                        </a:lnSpc>
                        <a:spcAft>
                          <a:spcPts val="0"/>
                        </a:spcAft>
                      </a:pPr>
                      <a:r>
                        <a:rPr lang="ru-RU" sz="1400" dirty="0">
                          <a:effectLst/>
                        </a:rPr>
                        <a:t>Язвенная болезнь желудка и двенадцатиперстной кишки</a:t>
                      </a:r>
                    </a:p>
                    <a:p>
                      <a:pPr algn="just">
                        <a:spcAft>
                          <a:spcPts val="0"/>
                        </a:spcAft>
                      </a:pPr>
                      <a:r>
                        <a:rPr lang="ru-RU" sz="1400" dirty="0">
                          <a:effectLst/>
                        </a:rPr>
                        <a:t>Диетическое лечение при язвенной болезни желудка и двенадцатиперстной кишки.</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4"/>
                  </a:ext>
                </a:extLst>
              </a:tr>
              <a:tr h="525779">
                <a:tc>
                  <a:txBody>
                    <a:bodyPr/>
                    <a:lstStyle/>
                    <a:p>
                      <a:pPr algn="l">
                        <a:spcAft>
                          <a:spcPts val="0"/>
                        </a:spcAft>
                      </a:pPr>
                      <a:r>
                        <a:rPr lang="ru-RU" sz="1100" dirty="0">
                          <a:effectLst/>
                        </a:rPr>
                        <a:t>4</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Вирусные гепатиты. Хронический гепатит. Холангит.</a:t>
                      </a:r>
                    </a:p>
                    <a:p>
                      <a:pPr>
                        <a:spcAft>
                          <a:spcPts val="0"/>
                        </a:spcAft>
                      </a:pPr>
                      <a:r>
                        <a:rPr lang="ru-RU" sz="1400" dirty="0">
                          <a:effectLst/>
                        </a:rPr>
                        <a:t>Памятка больному гепатитом. Диета при заболеваниях печени (диета № 5)</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5"/>
                  </a:ext>
                </a:extLst>
              </a:tr>
              <a:tr h="701039">
                <a:tc>
                  <a:txBody>
                    <a:bodyPr/>
                    <a:lstStyle/>
                    <a:p>
                      <a:pPr algn="l">
                        <a:spcAft>
                          <a:spcPts val="0"/>
                        </a:spcAft>
                      </a:pPr>
                      <a:r>
                        <a:rPr lang="ru-RU" sz="1100" dirty="0">
                          <a:effectLst/>
                        </a:rPr>
                        <a:t>5</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Желчнокаменная болезнь. Холецистит. Цирроз печени.</a:t>
                      </a:r>
                    </a:p>
                    <a:p>
                      <a:pPr>
                        <a:spcAft>
                          <a:spcPts val="0"/>
                        </a:spcAft>
                      </a:pPr>
                      <a:r>
                        <a:rPr lang="ru-RU" sz="1400" dirty="0">
                          <a:effectLst/>
                        </a:rPr>
                        <a:t>Хронический панкреатит.</a:t>
                      </a:r>
                    </a:p>
                    <a:p>
                      <a:pPr>
                        <a:spcAft>
                          <a:spcPts val="0"/>
                        </a:spcAft>
                      </a:pPr>
                      <a:r>
                        <a:rPr lang="ru-RU" sz="1400" dirty="0">
                          <a:effectLst/>
                        </a:rPr>
                        <a:t>Лечебное питание при циррозе печени. Лечебное питание при хроническом панкреатите.</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6"/>
                  </a:ext>
                </a:extLst>
              </a:tr>
              <a:tr h="175260">
                <a:tc>
                  <a:txBody>
                    <a:bodyPr/>
                    <a:lstStyle/>
                    <a:p>
                      <a:pPr algn="ctr">
                        <a:spcAft>
                          <a:spcPts val="0"/>
                        </a:spcAft>
                      </a:pPr>
                      <a:endParaRPr lang="ru-RU" sz="1000" dirty="0">
                        <a:effectLst/>
                        <a:latin typeface="Times New Roman"/>
                        <a:ea typeface="Times New Roman"/>
                      </a:endParaRPr>
                    </a:p>
                  </a:txBody>
                  <a:tcPr marL="56333" marR="56333" marT="0" marB="0"/>
                </a:tc>
                <a:tc>
                  <a:txBody>
                    <a:bodyPr/>
                    <a:lstStyle/>
                    <a:p>
                      <a:pPr>
                        <a:spcAft>
                          <a:spcPts val="0"/>
                        </a:spcAft>
                      </a:pPr>
                      <a:endParaRPr lang="ru-RU" sz="1400" dirty="0">
                        <a:effectLst/>
                        <a:latin typeface="+mn-lt"/>
                        <a:ea typeface="Times New Roman"/>
                      </a:endParaRPr>
                    </a:p>
                  </a:txBody>
                  <a:tcPr marL="56333" marR="56333" marT="0" marB="0"/>
                </a:tc>
                <a:tc>
                  <a:txBody>
                    <a:bodyPr/>
                    <a:lstStyle/>
                    <a:p>
                      <a:pPr>
                        <a:spcAft>
                          <a:spcPts val="0"/>
                        </a:spcAft>
                      </a:pPr>
                      <a:r>
                        <a:rPr lang="ru-RU" sz="1100" dirty="0">
                          <a:effectLst/>
                        </a:rPr>
                        <a:t> </a:t>
                      </a:r>
                      <a:endParaRPr lang="ru-RU" sz="1000" dirty="0">
                        <a:effectLst/>
                        <a:latin typeface="Times New Roman"/>
                        <a:ea typeface="Times New Roman"/>
                      </a:endParaRPr>
                    </a:p>
                  </a:txBody>
                  <a:tcPr marL="56333" marR="56333" marT="0" marB="0"/>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2915816" y="1340768"/>
            <a:ext cx="2592288"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ea typeface="Times New Roman" pitchFamily="18" charset="0"/>
                <a:cs typeface="Times New Roman" pitchFamily="18" charset="0"/>
              </a:rPr>
              <a:t>План занятий</a:t>
            </a:r>
            <a:endParaRPr kumimoji="0" lang="ru-RU" sz="1600" b="1" i="0" u="none" strike="noStrike" cap="none" normalizeH="0" baseline="0" dirty="0">
              <a:ln>
                <a:noFill/>
              </a:ln>
              <a:solidFill>
                <a:srgbClr val="4F81BD"/>
              </a:solidFill>
              <a:effectLst/>
              <a:ea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Номер слайда 8"/>
          <p:cNvSpPr>
            <a:spLocks noGrp="1"/>
          </p:cNvSpPr>
          <p:nvPr>
            <p:ph type="sldNum" sz="quarter" idx="12"/>
          </p:nvPr>
        </p:nvSpPr>
        <p:spPr/>
        <p:txBody>
          <a:bodyPr/>
          <a:lstStyle/>
          <a:p>
            <a:fld id="{B19B0651-EE4F-4900-A07F-96A6BFA9D0F0}" type="slidenum">
              <a:rPr lang="ru-RU" smtClean="0"/>
              <a:t>2</a:t>
            </a:fld>
            <a:endParaRPr lang="ru-RU"/>
          </a:p>
        </p:txBody>
      </p:sp>
    </p:spTree>
    <p:extLst>
      <p:ext uri="{BB962C8B-B14F-4D97-AF65-F5344CB8AC3E}">
        <p14:creationId xmlns:p14="http://schemas.microsoft.com/office/powerpoint/2010/main" val="129907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35280" cy="1119654"/>
          </a:xfrm>
        </p:spPr>
        <p:txBody>
          <a:bodyPr>
            <a:normAutofit/>
          </a:bodyPr>
          <a:lstStyle/>
          <a:p>
            <a:pPr algn="ctr"/>
            <a:r>
              <a:rPr lang="ru-RU" sz="2400" dirty="0"/>
              <a:t>Правила организации рационального питания</a:t>
            </a:r>
            <a:r>
              <a:rPr lang="ru-RU" dirty="0"/>
              <a:t>.</a:t>
            </a:r>
          </a:p>
        </p:txBody>
      </p:sp>
      <p:sp>
        <p:nvSpPr>
          <p:cNvPr id="3" name="Объект 2"/>
          <p:cNvSpPr>
            <a:spLocks noGrp="1"/>
          </p:cNvSpPr>
          <p:nvPr>
            <p:ph idx="1"/>
          </p:nvPr>
        </p:nvSpPr>
        <p:spPr>
          <a:xfrm>
            <a:off x="179512" y="1340768"/>
            <a:ext cx="8496944" cy="1388367"/>
          </a:xfrm>
        </p:spPr>
        <p:txBody>
          <a:bodyPr/>
          <a:lstStyle/>
          <a:p>
            <a:r>
              <a:rPr lang="ru-RU" dirty="0">
                <a:solidFill>
                  <a:srgbClr val="FF0000"/>
                </a:solidFill>
              </a:rPr>
              <a:t>1)Всегда учитывать энергетическую питательную ценность</a:t>
            </a:r>
            <a:r>
              <a:rPr lang="ru-RU" b="0" dirty="0"/>
              <a:t>, а также качество употребляемых в пищу продуктов. Нужно всегда обращать внимание на сроки хранения покупаемых продуктов питания, условия их приготовления.</a:t>
            </a:r>
          </a:p>
        </p:txBody>
      </p:sp>
      <p:sp>
        <p:nvSpPr>
          <p:cNvPr id="4" name="Номер слайда 3"/>
          <p:cNvSpPr>
            <a:spLocks noGrp="1"/>
          </p:cNvSpPr>
          <p:nvPr>
            <p:ph type="sldNum" sz="quarter" idx="12"/>
          </p:nvPr>
        </p:nvSpPr>
        <p:spPr/>
        <p:txBody>
          <a:bodyPr/>
          <a:lstStyle/>
          <a:p>
            <a:fld id="{B19B0651-EE4F-4900-A07F-96A6BFA9D0F0}" type="slidenum">
              <a:rPr lang="ru-RU" smtClean="0"/>
              <a:t>20</a:t>
            </a:fld>
            <a:endParaRPr lang="ru-RU"/>
          </a:p>
        </p:txBody>
      </p:sp>
      <p:pic>
        <p:nvPicPr>
          <p:cNvPr id="11268" name="Picture 4" descr="http://mediasubs.ru/group/uploads/ya/ya-samaya-/image/1445261775-912564-31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08920"/>
            <a:ext cx="2664296" cy="19236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nasha-shumiha.ru/117/goden_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717237"/>
            <a:ext cx="2334006" cy="175050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4655211"/>
            <a:ext cx="8496944" cy="1754326"/>
          </a:xfrm>
          <a:prstGeom prst="rect">
            <a:avLst/>
          </a:prstGeom>
        </p:spPr>
        <p:txBody>
          <a:bodyPr wrap="square">
            <a:spAutoFit/>
          </a:bodyPr>
          <a:lstStyle/>
          <a:p>
            <a:r>
              <a:rPr lang="ru-RU" b="1" dirty="0">
                <a:solidFill>
                  <a:srgbClr val="FF0000"/>
                </a:solidFill>
              </a:rPr>
              <a:t>2)Условия приготовления продуктов </a:t>
            </a:r>
            <a:r>
              <a:rPr lang="ru-RU" dirty="0"/>
              <a:t>также имеют большое значение для организации правильного рационального питания. Лучше употреблять продукты, приготовленные с минимумом жиров, варёные на пару, запечённые или тушёные. Жареные продукты, тем более - с большим количеством жира или масла, влекут за собой со временем многие серьёзные заболевания, вплоть до развития онкологических опухолей.</a:t>
            </a:r>
          </a:p>
        </p:txBody>
      </p:sp>
      <p:pic>
        <p:nvPicPr>
          <p:cNvPr id="11272" name="Picture 8" descr="http://topdiet.ru/uploads/posts/2011-11/1320176471_p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708920"/>
            <a:ext cx="1872208" cy="173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3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7732"/>
            <a:ext cx="8568952" cy="1872208"/>
          </a:xfrm>
        </p:spPr>
        <p:txBody>
          <a:bodyPr/>
          <a:lstStyle/>
          <a:p>
            <a:r>
              <a:rPr lang="ru-RU" sz="1800" dirty="0">
                <a:solidFill>
                  <a:srgbClr val="FF0000"/>
                </a:solidFill>
              </a:rPr>
              <a:t>3)Ежедневный рацион </a:t>
            </a:r>
            <a:r>
              <a:rPr lang="ru-RU" sz="1800" b="0" dirty="0"/>
              <a:t>должен быть организован таким образом, что приёмы пищи происходят в одно и то же время и сбалансированы по объёму. Завтрак должен иметь энергоёмкость до трети всего суточного рациона, обед - до 60 процентов, и ужин - 10-20%. Причём белковые продукты лучше употреблять в первой половине дня, оставляя для ужина лёгкие овощные блюда, фрукты, пюре, рагу</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21</a:t>
            </a:fld>
            <a:endParaRPr lang="ru-RU"/>
          </a:p>
        </p:txBody>
      </p:sp>
      <p:graphicFrame>
        <p:nvGraphicFramePr>
          <p:cNvPr id="5" name="Диаграмма 4"/>
          <p:cNvGraphicFramePr/>
          <p:nvPr>
            <p:extLst>
              <p:ext uri="{D42A27DB-BD31-4B8C-83A1-F6EECF244321}">
                <p14:modId xmlns:p14="http://schemas.microsoft.com/office/powerpoint/2010/main" val="2543926306"/>
              </p:ext>
            </p:extLst>
          </p:nvPr>
        </p:nvGraphicFramePr>
        <p:xfrm>
          <a:off x="191852" y="2016956"/>
          <a:ext cx="4776192" cy="2680072"/>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2627784" y="2105241"/>
            <a:ext cx="648072" cy="369332"/>
          </a:xfrm>
          <a:prstGeom prst="rect">
            <a:avLst/>
          </a:prstGeom>
        </p:spPr>
        <p:txBody>
          <a:bodyPr wrap="square">
            <a:spAutoFit/>
          </a:bodyPr>
          <a:lstStyle/>
          <a:p>
            <a:r>
              <a:rPr lang="ru-RU" dirty="0"/>
              <a:t>30%</a:t>
            </a:r>
          </a:p>
        </p:txBody>
      </p:sp>
      <p:sp>
        <p:nvSpPr>
          <p:cNvPr id="7" name="Прямоугольник 6"/>
          <p:cNvSpPr/>
          <p:nvPr/>
        </p:nvSpPr>
        <p:spPr>
          <a:xfrm>
            <a:off x="1259632" y="3198289"/>
            <a:ext cx="648072" cy="369332"/>
          </a:xfrm>
          <a:prstGeom prst="rect">
            <a:avLst/>
          </a:prstGeom>
        </p:spPr>
        <p:txBody>
          <a:bodyPr wrap="square">
            <a:spAutoFit/>
          </a:bodyPr>
          <a:lstStyle/>
          <a:p>
            <a:r>
              <a:rPr lang="ru-RU" dirty="0"/>
              <a:t>60%</a:t>
            </a:r>
          </a:p>
        </p:txBody>
      </p:sp>
      <p:sp>
        <p:nvSpPr>
          <p:cNvPr id="8" name="Прямоугольник 7"/>
          <p:cNvSpPr/>
          <p:nvPr/>
        </p:nvSpPr>
        <p:spPr>
          <a:xfrm>
            <a:off x="1259632" y="2059940"/>
            <a:ext cx="648072" cy="369332"/>
          </a:xfrm>
          <a:prstGeom prst="rect">
            <a:avLst/>
          </a:prstGeom>
        </p:spPr>
        <p:txBody>
          <a:bodyPr wrap="square">
            <a:spAutoFit/>
          </a:bodyPr>
          <a:lstStyle/>
          <a:p>
            <a:r>
              <a:rPr lang="ru-RU" dirty="0"/>
              <a:t>10%</a:t>
            </a:r>
          </a:p>
        </p:txBody>
      </p:sp>
      <p:pic>
        <p:nvPicPr>
          <p:cNvPr id="12290" name="Picture 2" descr="http://annaolga.ru/wp-content/uploads/2015/01/belki-zhiry-uglevody-pravelnoye-pit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72816"/>
            <a:ext cx="4071540" cy="247893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1520" y="4581128"/>
            <a:ext cx="8640960" cy="1477328"/>
          </a:xfrm>
          <a:prstGeom prst="rect">
            <a:avLst/>
          </a:prstGeom>
        </p:spPr>
        <p:txBody>
          <a:bodyPr wrap="square">
            <a:spAutoFit/>
          </a:bodyPr>
          <a:lstStyle/>
          <a:p>
            <a:r>
              <a:rPr lang="ru-RU" b="1" dirty="0">
                <a:solidFill>
                  <a:srgbClr val="FF0000"/>
                </a:solidFill>
              </a:rPr>
              <a:t>4)Обязательно нужно контролировать калорийность </a:t>
            </a:r>
            <a:r>
              <a:rPr lang="ru-RU" dirty="0"/>
              <a:t>всего суточного рациона и соотносить его со своими реальными </a:t>
            </a:r>
            <a:r>
              <a:rPr lang="ru-RU" dirty="0" err="1"/>
              <a:t>энергозатратами</a:t>
            </a:r>
            <a:r>
              <a:rPr lang="ru-RU" dirty="0"/>
              <a:t> в течение дня. Если человек - малоактивен, и большую часть дня проводит за офисным столом, то калорийность его пищи должна быть максимально низкой, но - не в ущерб содержанию в ней витаминов и микроэлементов.</a:t>
            </a:r>
          </a:p>
        </p:txBody>
      </p:sp>
    </p:spTree>
    <p:extLst>
      <p:ext uri="{BB962C8B-B14F-4D97-AF65-F5344CB8AC3E}">
        <p14:creationId xmlns:p14="http://schemas.microsoft.com/office/powerpoint/2010/main" val="179379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22</a:t>
            </a:fld>
            <a:endParaRPr lang="ru-RU"/>
          </a:p>
        </p:txBody>
      </p:sp>
      <p:sp>
        <p:nvSpPr>
          <p:cNvPr id="5" name="Прямоугольник 4"/>
          <p:cNvSpPr/>
          <p:nvPr/>
        </p:nvSpPr>
        <p:spPr>
          <a:xfrm>
            <a:off x="323528" y="332656"/>
            <a:ext cx="8496944" cy="646331"/>
          </a:xfrm>
          <a:prstGeom prst="rect">
            <a:avLst/>
          </a:prstGeom>
        </p:spPr>
        <p:txBody>
          <a:bodyPr wrap="square">
            <a:spAutoFit/>
          </a:bodyPr>
          <a:lstStyle/>
          <a:p>
            <a:r>
              <a:rPr lang="ru-RU" b="1" dirty="0">
                <a:solidFill>
                  <a:srgbClr val="FF0000"/>
                </a:solidFill>
              </a:rPr>
              <a:t>5)В периоды значительного повышения физических нагрузок </a:t>
            </a:r>
            <a:r>
              <a:rPr lang="ru-RU" dirty="0"/>
              <a:t>необходимо соответственно и увеличивать калораж рациона.</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407" y="1124743"/>
            <a:ext cx="3735186" cy="211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3308" y="3356992"/>
            <a:ext cx="8496944" cy="1200329"/>
          </a:xfrm>
          <a:prstGeom prst="rect">
            <a:avLst/>
          </a:prstGeom>
        </p:spPr>
        <p:txBody>
          <a:bodyPr wrap="square">
            <a:spAutoFit/>
          </a:bodyPr>
          <a:lstStyle/>
          <a:p>
            <a:r>
              <a:rPr lang="ru-RU" b="1" dirty="0">
                <a:solidFill>
                  <a:srgbClr val="FF0000"/>
                </a:solidFill>
              </a:rPr>
              <a:t>6)Количество приёмов пищи в день должно быть 4-5 раз, </a:t>
            </a:r>
            <a:r>
              <a:rPr lang="ru-RU" dirty="0"/>
              <a:t>из них 3 - основных: завтрак, обед, ужин. Два приёма пищи нужно распределять между завтраком и обедом и между обедом и ужинам, предпочитая в это время съедать фрукты, овощной салат с кусочком хлеба грубого помола.</a:t>
            </a:r>
          </a:p>
        </p:txBody>
      </p:sp>
      <p:pic>
        <p:nvPicPr>
          <p:cNvPr id="13318" name="Picture 6" descr="http://rpp.nashaucheba.ru/pars_docs/refs/111/110713/img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560499"/>
            <a:ext cx="2927327" cy="219549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malimar.ru/wp-content/uploads/2015/07/%D0%B3%D0%BB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541229"/>
            <a:ext cx="4032448" cy="221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8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39752" y="260648"/>
            <a:ext cx="6336704" cy="1316360"/>
          </a:xfrm>
        </p:spPr>
        <p:txBody>
          <a:bodyPr>
            <a:normAutofit fontScale="92500" lnSpcReduction="10000"/>
          </a:bodyPr>
          <a:lstStyle/>
          <a:p>
            <a:r>
              <a:rPr lang="ru-RU" sz="1800" dirty="0">
                <a:solidFill>
                  <a:srgbClr val="FF0000"/>
                </a:solidFill>
              </a:rPr>
              <a:t>7)Есть нужно медленно</a:t>
            </a:r>
            <a:r>
              <a:rPr lang="ru-RU" sz="1800" b="0" dirty="0"/>
              <a:t>, спокойно, тщательно пережёвывать пищу. Как показывает практика, немаловажна в питании обстановка, сервировка блюд, и даже посуда способна повлиять на наше настроение, а также на </a:t>
            </a:r>
            <a:r>
              <a:rPr lang="ru-RU" sz="1800" b="0" dirty="0" err="1"/>
              <a:t>усваиваемость</a:t>
            </a:r>
            <a:r>
              <a:rPr lang="ru-RU" sz="1800" b="0" dirty="0"/>
              <a:t> продуктов.</a:t>
            </a:r>
          </a:p>
        </p:txBody>
      </p:sp>
      <p:sp>
        <p:nvSpPr>
          <p:cNvPr id="4" name="Номер слайда 3"/>
          <p:cNvSpPr>
            <a:spLocks noGrp="1"/>
          </p:cNvSpPr>
          <p:nvPr>
            <p:ph type="sldNum" sz="quarter" idx="12"/>
          </p:nvPr>
        </p:nvSpPr>
        <p:spPr/>
        <p:txBody>
          <a:bodyPr/>
          <a:lstStyle/>
          <a:p>
            <a:fld id="{B19B0651-EE4F-4900-A07F-96A6BFA9D0F0}" type="slidenum">
              <a:rPr lang="ru-RU" smtClean="0"/>
              <a:t>23</a:t>
            </a:fld>
            <a:endParaRPr lang="ru-RU"/>
          </a:p>
        </p:txBody>
      </p:sp>
      <p:pic>
        <p:nvPicPr>
          <p:cNvPr id="14338" name="Picture 2" descr="http://joys-of-life.ru/wp-content/uploads/2012/12/Eshte-medlenno.jpg"/>
          <p:cNvPicPr>
            <a:picLocks noChangeAspect="1" noChangeArrowheads="1"/>
          </p:cNvPicPr>
          <p:nvPr/>
        </p:nvPicPr>
        <p:blipFill rotWithShape="1">
          <a:blip r:embed="rId2">
            <a:extLst>
              <a:ext uri="{28A0092B-C50C-407E-A947-70E740481C1C}">
                <a14:useLocalDpi xmlns:a14="http://schemas.microsoft.com/office/drawing/2010/main" val="0"/>
              </a:ext>
            </a:extLst>
          </a:blip>
          <a:srcRect l="6237" t="5371" r="6626" b="6623"/>
          <a:stretch/>
        </p:blipFill>
        <p:spPr bwMode="auto">
          <a:xfrm>
            <a:off x="153886" y="116632"/>
            <a:ext cx="1994588" cy="18002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55418" y="1916832"/>
            <a:ext cx="6175466" cy="1200329"/>
          </a:xfrm>
          <a:prstGeom prst="rect">
            <a:avLst/>
          </a:prstGeom>
        </p:spPr>
        <p:txBody>
          <a:bodyPr wrap="square">
            <a:spAutoFit/>
          </a:bodyPr>
          <a:lstStyle/>
          <a:p>
            <a:r>
              <a:rPr lang="ru-RU" b="1" dirty="0">
                <a:solidFill>
                  <a:srgbClr val="FF0000"/>
                </a:solidFill>
              </a:rPr>
              <a:t>8)Следует не увлекаться чрезмерно специями и приправами </a:t>
            </a:r>
            <a:r>
              <a:rPr lang="ru-RU" dirty="0"/>
              <a:t>- в большом количестве, они возбуждают аппетит и способствуют тому, что человек съедает больше, чем ему необходимо.</a:t>
            </a:r>
          </a:p>
        </p:txBody>
      </p:sp>
      <p:pic>
        <p:nvPicPr>
          <p:cNvPr id="14340" name="Picture 4" descr="https://im0-tub-ru.yandex.net/i?id=c23efc2118aece62b1c02938ea10338b&amp;n=33&amp;h=215&amp;w=2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5" y="1946597"/>
            <a:ext cx="2370768" cy="189485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13633" y="3717032"/>
            <a:ext cx="6204743" cy="646331"/>
          </a:xfrm>
          <a:prstGeom prst="rect">
            <a:avLst/>
          </a:prstGeom>
        </p:spPr>
        <p:txBody>
          <a:bodyPr wrap="square">
            <a:spAutoFit/>
          </a:bodyPr>
          <a:lstStyle/>
          <a:p>
            <a:r>
              <a:rPr lang="ru-RU" b="1" dirty="0">
                <a:solidFill>
                  <a:srgbClr val="FF0000"/>
                </a:solidFill>
              </a:rPr>
              <a:t>9)Животным жирам лучше предпочитать растительные.</a:t>
            </a:r>
          </a:p>
        </p:txBody>
      </p:sp>
      <p:pic>
        <p:nvPicPr>
          <p:cNvPr id="14342" name="Picture 6" descr="http://www.moi-hleb.ru/image/data/news/%D0%A0%D0%B0%D1%81%D1%82%D0%B8%D1%82%D0%B5%D0%BB%D1%8C%D0%BD%D0%BE%D0%B5-%D0%BC%D0%B0%D1%81%D0%BB%D0%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86" y="3717032"/>
            <a:ext cx="2393486" cy="165264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48409" y="5445224"/>
            <a:ext cx="5871931" cy="646331"/>
          </a:xfrm>
          <a:prstGeom prst="rect">
            <a:avLst/>
          </a:prstGeom>
        </p:spPr>
        <p:txBody>
          <a:bodyPr wrap="square">
            <a:spAutoFit/>
          </a:bodyPr>
          <a:lstStyle/>
          <a:p>
            <a:r>
              <a:rPr lang="ru-RU" b="1" dirty="0">
                <a:solidFill>
                  <a:srgbClr val="FF0000"/>
                </a:solidFill>
              </a:rPr>
              <a:t>10) Хлеб </a:t>
            </a:r>
            <a:r>
              <a:rPr lang="ru-RU" dirty="0"/>
              <a:t>должен быть ограничен до 100-150 граммов в день.</a:t>
            </a:r>
          </a:p>
        </p:txBody>
      </p:sp>
      <p:pic>
        <p:nvPicPr>
          <p:cNvPr id="14344" name="Picture 8" descr="https://otvet.imgsmail.ru/download/9f3936441a972d4c88008a31fee1b1eb_i-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4312595"/>
            <a:ext cx="2974460" cy="226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1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352928" cy="1244352"/>
          </a:xfrm>
        </p:spPr>
        <p:txBody>
          <a:bodyPr>
            <a:normAutofit/>
          </a:bodyPr>
          <a:lstStyle/>
          <a:p>
            <a:r>
              <a:rPr lang="ru-RU" sz="1800" b="0" dirty="0"/>
              <a:t>11)Нужно </a:t>
            </a:r>
            <a:r>
              <a:rPr lang="ru-RU" sz="1800" dirty="0">
                <a:solidFill>
                  <a:srgbClr val="FF0000"/>
                </a:solidFill>
              </a:rPr>
              <a:t>полностью исключить из рациона </a:t>
            </a:r>
            <a:r>
              <a:rPr lang="ru-RU" sz="1800" b="0" dirty="0"/>
              <a:t>напитки с подсластителями и красителями, а также кондитерские изделия. Пить лучше всего чистую воду, минеральную воду, соки, компоты, зелёный чай.</a:t>
            </a:r>
          </a:p>
        </p:txBody>
      </p:sp>
      <p:sp>
        <p:nvSpPr>
          <p:cNvPr id="4" name="Номер слайда 3"/>
          <p:cNvSpPr>
            <a:spLocks noGrp="1"/>
          </p:cNvSpPr>
          <p:nvPr>
            <p:ph type="sldNum" sz="quarter" idx="12"/>
          </p:nvPr>
        </p:nvSpPr>
        <p:spPr/>
        <p:txBody>
          <a:bodyPr/>
          <a:lstStyle/>
          <a:p>
            <a:fld id="{B19B0651-EE4F-4900-A07F-96A6BFA9D0F0}" type="slidenum">
              <a:rPr lang="ru-RU" smtClean="0"/>
              <a:t>24</a:t>
            </a:fld>
            <a:endParaRPr lang="ru-RU"/>
          </a:p>
        </p:txBody>
      </p:sp>
      <p:pic>
        <p:nvPicPr>
          <p:cNvPr id="15362" name="Picture 2" descr="http://zeleny-mir.ru/wp-content/uploads/2015/11/%D0%BE%D0%B2%D0%BE%D1%89%D0%BD%D1%8B%D0%B5-%D0%B8-%D1%84%D1%80%D1%83%D0%BA%D1%82%D0%BE%D0%B2%D1%8B%D0%B5-%D1%81%D0%BE%D0%BA%D0%B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350439"/>
            <a:ext cx="253468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intelekto.ru/wp-content/uploads/2013/08/89824_1600_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1255777"/>
            <a:ext cx="2530895" cy="18981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ovetclub.ru/tim/5ccc3fb5cff86f9e0b4334d65d150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361257"/>
            <a:ext cx="2448272" cy="168721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img2.postila.ru/storage/832000/806839/2cb7463c45e4dc6219f188fcc8b1f0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80" y="3567066"/>
            <a:ext cx="2605682" cy="259895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dentalsparostov.ru/wp-content/uploads/2015/10/2Sb_gEngF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567066"/>
            <a:ext cx="2462674" cy="288627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rakya.ru/wp-content/uploads/2015/06/kak-pohudet-devushk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812" y="3901697"/>
            <a:ext cx="3025619" cy="200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9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424936" cy="884312"/>
          </a:xfrm>
        </p:spPr>
        <p:txBody>
          <a:bodyPr>
            <a:normAutofit/>
          </a:bodyPr>
          <a:lstStyle/>
          <a:p>
            <a:r>
              <a:rPr lang="ru-RU" sz="1800" dirty="0">
                <a:solidFill>
                  <a:srgbClr val="FF0000"/>
                </a:solidFill>
              </a:rPr>
              <a:t>12) После приёмов пищи не нужно лежать </a:t>
            </a:r>
            <a:r>
              <a:rPr lang="ru-RU" sz="1800" b="0" dirty="0"/>
              <a:t>- лучше всего пройтись, выполнить работу по дому.</a:t>
            </a:r>
          </a:p>
        </p:txBody>
      </p:sp>
      <p:sp>
        <p:nvSpPr>
          <p:cNvPr id="4" name="Номер слайда 3"/>
          <p:cNvSpPr>
            <a:spLocks noGrp="1"/>
          </p:cNvSpPr>
          <p:nvPr>
            <p:ph type="sldNum" sz="quarter" idx="12"/>
          </p:nvPr>
        </p:nvSpPr>
        <p:spPr/>
        <p:txBody>
          <a:bodyPr/>
          <a:lstStyle/>
          <a:p>
            <a:fld id="{B19B0651-EE4F-4900-A07F-96A6BFA9D0F0}" type="slidenum">
              <a:rPr lang="ru-RU" smtClean="0"/>
              <a:t>25</a:t>
            </a:fld>
            <a:endParaRPr lang="ru-RU"/>
          </a:p>
        </p:txBody>
      </p:sp>
      <p:pic>
        <p:nvPicPr>
          <p:cNvPr id="16386" name="Picture 2" descr="http://fudz.ru/pictures/1253978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854" y="908720"/>
            <a:ext cx="2674268" cy="20003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3528" y="3068960"/>
            <a:ext cx="8280920" cy="923330"/>
          </a:xfrm>
          <a:prstGeom prst="rect">
            <a:avLst/>
          </a:prstGeom>
        </p:spPr>
        <p:txBody>
          <a:bodyPr wrap="square">
            <a:spAutoFit/>
          </a:bodyPr>
          <a:lstStyle/>
          <a:p>
            <a:r>
              <a:rPr lang="ru-RU" b="1" dirty="0">
                <a:solidFill>
                  <a:srgbClr val="FF0000"/>
                </a:solidFill>
              </a:rPr>
              <a:t>13) Ужинать нужно не менее, чем за 2 часа до сна. </a:t>
            </a:r>
            <a:r>
              <a:rPr lang="ru-RU" dirty="0"/>
              <a:t>На ужин лучше всего съедать овощные блюда, лёгкие каши с фруктами, соки, кефир, муссы, пюре, овощные салаты.</a:t>
            </a:r>
          </a:p>
        </p:txBody>
      </p:sp>
      <p:pic>
        <p:nvPicPr>
          <p:cNvPr id="16388" name="Picture 4" descr="http://www.metronews.ru/_internal/gxml!0/r0dc21o2f3vste5s7ezej9x3a10rp3w$fi2f81s80lls47yj6jg0851xbsxpidj/img_c8f70bab42350d03599d300964ab20e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03375"/>
            <a:ext cx="2699618" cy="181791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vkusnaya-polza.ru/wp-content/uploads/2015/07/tossedgreensalad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203374"/>
            <a:ext cx="2558468" cy="174590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u3.s.progorod58.ru/userfiles/picitem/img-20131101132141-67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173828"/>
            <a:ext cx="269961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1800" y="260649"/>
            <a:ext cx="6120680" cy="792087"/>
          </a:xfrm>
        </p:spPr>
        <p:txBody>
          <a:bodyPr>
            <a:normAutofit/>
          </a:bodyPr>
          <a:lstStyle/>
          <a:p>
            <a:r>
              <a:rPr lang="ru-RU" sz="1800" dirty="0">
                <a:solidFill>
                  <a:srgbClr val="FF0000"/>
                </a:solidFill>
              </a:rPr>
              <a:t>14)После ужина </a:t>
            </a:r>
            <a:r>
              <a:rPr lang="ru-RU" sz="1800" b="0" dirty="0"/>
              <a:t>неплохо прогуляться перед сном по свежему воздуху.</a:t>
            </a:r>
          </a:p>
        </p:txBody>
      </p:sp>
      <p:sp>
        <p:nvSpPr>
          <p:cNvPr id="4" name="Номер слайда 3"/>
          <p:cNvSpPr>
            <a:spLocks noGrp="1"/>
          </p:cNvSpPr>
          <p:nvPr>
            <p:ph type="sldNum" sz="quarter" idx="12"/>
          </p:nvPr>
        </p:nvSpPr>
        <p:spPr/>
        <p:txBody>
          <a:bodyPr/>
          <a:lstStyle/>
          <a:p>
            <a:fld id="{B19B0651-EE4F-4900-A07F-96A6BFA9D0F0}" type="slidenum">
              <a:rPr lang="ru-RU" smtClean="0"/>
              <a:t>26</a:t>
            </a:fld>
            <a:endParaRPr lang="ru-RU"/>
          </a:p>
        </p:txBody>
      </p:sp>
      <p:sp>
        <p:nvSpPr>
          <p:cNvPr id="5" name="Прямоугольник 4"/>
          <p:cNvSpPr/>
          <p:nvPr/>
        </p:nvSpPr>
        <p:spPr>
          <a:xfrm>
            <a:off x="179510" y="4725885"/>
            <a:ext cx="8640962" cy="1200329"/>
          </a:xfrm>
          <a:prstGeom prst="rect">
            <a:avLst/>
          </a:prstGeom>
        </p:spPr>
        <p:txBody>
          <a:bodyPr wrap="square">
            <a:spAutoFit/>
          </a:bodyPr>
          <a:lstStyle/>
          <a:p>
            <a:r>
              <a:rPr lang="ru-RU" b="1" dirty="0">
                <a:solidFill>
                  <a:srgbClr val="00B050"/>
                </a:solidFill>
              </a:rPr>
              <a:t>Соблюдение принципов правильного сбалансированного питания </a:t>
            </a:r>
            <a:r>
              <a:rPr lang="ru-RU" dirty="0"/>
              <a:t>является важнейшим условием здорового образа жизни, и, как правило, повышения иммунитета и защитных сил организма против неблагоприятных проявлений экологии и заболеваний, а также борьбы с лишним весом. </a:t>
            </a:r>
          </a:p>
        </p:txBody>
      </p:sp>
      <p:sp>
        <p:nvSpPr>
          <p:cNvPr id="6" name="Прямоугольник 5"/>
          <p:cNvSpPr/>
          <p:nvPr/>
        </p:nvSpPr>
        <p:spPr>
          <a:xfrm>
            <a:off x="2759359" y="2636912"/>
            <a:ext cx="6061113" cy="1200329"/>
          </a:xfrm>
          <a:prstGeom prst="rect">
            <a:avLst/>
          </a:prstGeom>
        </p:spPr>
        <p:txBody>
          <a:bodyPr wrap="square">
            <a:spAutoFit/>
          </a:bodyPr>
          <a:lstStyle/>
          <a:p>
            <a:r>
              <a:rPr lang="ru-RU" dirty="0">
                <a:solidFill>
                  <a:srgbClr val="FF0000"/>
                </a:solidFill>
              </a:rPr>
              <a:t>16)</a:t>
            </a:r>
            <a:r>
              <a:rPr lang="ru-RU" dirty="0"/>
              <a:t>Для улучшения самочувствия можно раз или два раза в неделю </a:t>
            </a:r>
            <a:r>
              <a:rPr lang="ru-RU" dirty="0">
                <a:solidFill>
                  <a:srgbClr val="FF0000"/>
                </a:solidFill>
              </a:rPr>
              <a:t>организовывать разгрузочные дни </a:t>
            </a:r>
            <a:r>
              <a:rPr lang="ru-RU" dirty="0"/>
              <a:t>с употреблением кефира, свежевыжатых фруктовых соков, фруктов и сырых овощей.</a:t>
            </a:r>
          </a:p>
        </p:txBody>
      </p:sp>
      <p:sp>
        <p:nvSpPr>
          <p:cNvPr id="7" name="Прямоугольник 6"/>
          <p:cNvSpPr/>
          <p:nvPr/>
        </p:nvSpPr>
        <p:spPr>
          <a:xfrm>
            <a:off x="2771800" y="1336587"/>
            <a:ext cx="6120680" cy="923330"/>
          </a:xfrm>
          <a:prstGeom prst="rect">
            <a:avLst/>
          </a:prstGeom>
        </p:spPr>
        <p:txBody>
          <a:bodyPr wrap="square">
            <a:spAutoFit/>
          </a:bodyPr>
          <a:lstStyle/>
          <a:p>
            <a:r>
              <a:rPr lang="ru-RU" dirty="0">
                <a:solidFill>
                  <a:srgbClr val="FF0000"/>
                </a:solidFill>
              </a:rPr>
              <a:t>15)Раз в неделю нужно контролировать вес. </a:t>
            </a:r>
            <a:r>
              <a:rPr lang="ru-RU" dirty="0"/>
              <a:t>Именно весы подскажут, правильно ли организован рацион питания, и вовремя подкорректировать его.</a:t>
            </a:r>
          </a:p>
        </p:txBody>
      </p:sp>
      <p:pic>
        <p:nvPicPr>
          <p:cNvPr id="17410" name="Picture 2" descr="http://i.simpalsmedia.com/sporter.md/posts/thumbs/a15c7fcea767469eae207fa5074ab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81" t="15173" r="19267"/>
          <a:stretch/>
        </p:blipFill>
        <p:spPr bwMode="auto">
          <a:xfrm>
            <a:off x="179510" y="213047"/>
            <a:ext cx="2510273" cy="204254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medikforum.ru/news/uploads/posts/2014-09/thumbs/1410934445_vzveshiv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09" y="2255590"/>
            <a:ext cx="2510273" cy="210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26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188640"/>
            <a:ext cx="1738536" cy="687606"/>
          </a:xfrm>
        </p:spPr>
        <p:txBody>
          <a:bodyPr>
            <a:normAutofit/>
          </a:bodyPr>
          <a:lstStyle/>
          <a:p>
            <a:r>
              <a:rPr lang="ru-RU" sz="2800" dirty="0"/>
              <a:t>КОЛИТ</a:t>
            </a:r>
          </a:p>
        </p:txBody>
      </p:sp>
      <p:sp>
        <p:nvSpPr>
          <p:cNvPr id="3" name="Объект 2"/>
          <p:cNvSpPr>
            <a:spLocks noGrp="1"/>
          </p:cNvSpPr>
          <p:nvPr>
            <p:ph idx="1"/>
          </p:nvPr>
        </p:nvSpPr>
        <p:spPr>
          <a:xfrm>
            <a:off x="251520" y="908721"/>
            <a:ext cx="8568952" cy="936103"/>
          </a:xfrm>
        </p:spPr>
        <p:txBody>
          <a:bodyPr>
            <a:normAutofit/>
          </a:bodyPr>
          <a:lstStyle/>
          <a:p>
            <a:r>
              <a:rPr lang="ru-RU" sz="1800" dirty="0">
                <a:solidFill>
                  <a:srgbClr val="FF0000"/>
                </a:solidFill>
              </a:rPr>
              <a:t>КОЛИТ</a:t>
            </a:r>
            <a:r>
              <a:rPr lang="ru-RU" sz="1800" dirty="0"/>
              <a:t> </a:t>
            </a:r>
            <a:r>
              <a:rPr lang="ru-RU" sz="1800" b="0" dirty="0"/>
              <a:t>— заболевание, характеризующееся воспалительно-дистрофическими изменениями в толстой кишке.</a:t>
            </a:r>
          </a:p>
        </p:txBody>
      </p:sp>
      <p:sp>
        <p:nvSpPr>
          <p:cNvPr id="4" name="Номер слайда 3"/>
          <p:cNvSpPr>
            <a:spLocks noGrp="1"/>
          </p:cNvSpPr>
          <p:nvPr>
            <p:ph type="sldNum" sz="quarter" idx="12"/>
          </p:nvPr>
        </p:nvSpPr>
        <p:spPr/>
        <p:txBody>
          <a:bodyPr/>
          <a:lstStyle/>
          <a:p>
            <a:fld id="{B19B0651-EE4F-4900-A07F-96A6BFA9D0F0}" type="slidenum">
              <a:rPr lang="ru-RU" smtClean="0"/>
              <a:t>27</a:t>
            </a:fld>
            <a:endParaRPr lang="ru-RU"/>
          </a:p>
        </p:txBody>
      </p:sp>
      <p:pic>
        <p:nvPicPr>
          <p:cNvPr id="18434" name="Picture 2" descr="http://protrakt.ru/wp-content/uploads/2015/04/tyazhest-koli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28800"/>
            <a:ext cx="3760490" cy="142568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9776" y="3212975"/>
            <a:ext cx="8550696" cy="1200329"/>
          </a:xfrm>
          <a:prstGeom prst="rect">
            <a:avLst/>
          </a:prstGeom>
        </p:spPr>
        <p:txBody>
          <a:bodyPr wrap="square">
            <a:spAutoFit/>
          </a:bodyPr>
          <a:lstStyle/>
          <a:p>
            <a:r>
              <a:rPr lang="ru-RU" b="1" dirty="0">
                <a:solidFill>
                  <a:srgbClr val="0070C0"/>
                </a:solidFill>
              </a:rPr>
              <a:t>Причиной колита </a:t>
            </a:r>
            <a:r>
              <a:rPr lang="ru-RU" dirty="0"/>
              <a:t>могут быть инфекция (бактериальная, вирусная, грибковая), аллергия, лучевая терапия, прием некоторых лекарств (слабительных средств, нейролептиков, антибиотиков), нарушение кровообращения в сосудах брыжейки (ишемические колиты). </a:t>
            </a:r>
          </a:p>
        </p:txBody>
      </p:sp>
      <p:pic>
        <p:nvPicPr>
          <p:cNvPr id="18436" name="Picture 4" descr="http://gastrit.o-zdorovie.info/wp-content/uploads/sites/34/2015/09/gastrit-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41" y="4399782"/>
            <a:ext cx="2737765" cy="234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16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66662" y="260648"/>
            <a:ext cx="6381802" cy="2376264"/>
          </a:xfrm>
        </p:spPr>
        <p:txBody>
          <a:bodyPr>
            <a:normAutofit fontScale="92500" lnSpcReduction="10000"/>
          </a:bodyPr>
          <a:lstStyle/>
          <a:p>
            <a:r>
              <a:rPr lang="ru-RU" sz="1900" b="0" dirty="0"/>
              <a:t>Отдельную группу составляют неспецифические поражения толстой кишки, например неспецифический язвенный колит. </a:t>
            </a:r>
          </a:p>
          <a:p>
            <a:r>
              <a:rPr lang="ru-RU" sz="1900" dirty="0">
                <a:solidFill>
                  <a:srgbClr val="0070C0"/>
                </a:solidFill>
              </a:rPr>
              <a:t>Вторичный колит </a:t>
            </a:r>
            <a:r>
              <a:rPr lang="ru-RU" sz="1900" b="0" dirty="0"/>
              <a:t>может возникнуть на фоне хронических воспалительных заболеваний органов пищеварения, таких как гастрит, холецистит, холангит, панкреатит, гепатит, или очагов хронической инфекции в организме (тонзиллит, аднексит, простатит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28</a:t>
            </a:fld>
            <a:endParaRPr lang="ru-RU"/>
          </a:p>
        </p:txBody>
      </p:sp>
      <p:pic>
        <p:nvPicPr>
          <p:cNvPr id="19458" name="Picture 2" descr="http://hospitalassuta.ru/files/galleries/38/99/src.jpg"/>
          <p:cNvPicPr>
            <a:picLocks noChangeAspect="1" noChangeArrowheads="1"/>
          </p:cNvPicPr>
          <p:nvPr/>
        </p:nvPicPr>
        <p:blipFill rotWithShape="1">
          <a:blip r:embed="rId2">
            <a:extLst>
              <a:ext uri="{28A0092B-C50C-407E-A947-70E740481C1C}">
                <a14:useLocalDpi xmlns:a14="http://schemas.microsoft.com/office/drawing/2010/main" val="0"/>
              </a:ext>
            </a:extLst>
          </a:blip>
          <a:srcRect l="47787"/>
          <a:stretch/>
        </p:blipFill>
        <p:spPr bwMode="auto">
          <a:xfrm>
            <a:off x="179512" y="116632"/>
            <a:ext cx="2088232" cy="25812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0355" y="2940344"/>
            <a:ext cx="5040560" cy="3416320"/>
          </a:xfrm>
          <a:prstGeom prst="rect">
            <a:avLst/>
          </a:prstGeom>
        </p:spPr>
        <p:txBody>
          <a:bodyPr wrap="square">
            <a:spAutoFit/>
          </a:bodyPr>
          <a:lstStyle/>
          <a:p>
            <a:r>
              <a:rPr lang="ru-RU" dirty="0"/>
              <a:t>Воспалительный процесс в толстой кишке может распространиться на всю кишку (панколит) или ограничиться одним или несколькими ее сегментами. </a:t>
            </a:r>
          </a:p>
          <a:p>
            <a:r>
              <a:rPr lang="ru-RU" dirty="0"/>
              <a:t>Наиболее часто поражается дистальный отдел толстой кишки, когда в процесс вовлекается прямая кишка (проктит) или прямая и сигмовидная (</a:t>
            </a:r>
            <a:r>
              <a:rPr lang="ru-RU" dirty="0" err="1"/>
              <a:t>проктосигмоидит</a:t>
            </a:r>
            <a:r>
              <a:rPr lang="ru-RU" dirty="0"/>
              <a:t>). При колите патологический процесс распространяется в основном на слизистую оболочку и подслизистую основу толстой кишки.</a:t>
            </a:r>
          </a:p>
        </p:txBody>
      </p:sp>
      <p:sp>
        <p:nvSpPr>
          <p:cNvPr id="6" name="AutoShape 4" descr="http://medportal.org.http.s32.wbprx.com/files/images/disease/koli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9462" name="Picture 6" descr="http://medportal.org.http.s32.wbprx.com/files/images/disease/kol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43567"/>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4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260648"/>
            <a:ext cx="5760640" cy="2664296"/>
          </a:xfrm>
        </p:spPr>
        <p:txBody>
          <a:bodyPr>
            <a:normAutofit fontScale="92500" lnSpcReduction="10000"/>
          </a:bodyPr>
          <a:lstStyle/>
          <a:p>
            <a:r>
              <a:rPr lang="ru-RU" sz="1800" dirty="0">
                <a:solidFill>
                  <a:srgbClr val="0070C0"/>
                </a:solidFill>
              </a:rPr>
              <a:t>Основными симптомами </a:t>
            </a:r>
            <a:r>
              <a:rPr lang="ru-RU" sz="1800" b="0" dirty="0"/>
              <a:t>острого колита являются схваткообразная боль в животе, болезненные позывы к дефекации (тенезмы), поносы с примесью слизи и крови в испражнениях. </a:t>
            </a:r>
          </a:p>
          <a:p>
            <a:r>
              <a:rPr lang="ru-RU" sz="1800" b="0" dirty="0"/>
              <a:t>Могут наблюдаться рвота, лихорадка. При тяжелых формах острого колита появляются симптомы обезвоживания организма. Пальпация толстой кишки болезненна. Определяются участки выраженного спазма, чередующиеся с участками расширения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29</a:t>
            </a:fld>
            <a:endParaRPr lang="ru-RU"/>
          </a:p>
        </p:txBody>
      </p:sp>
      <p:pic>
        <p:nvPicPr>
          <p:cNvPr id="20482" name="Picture 2" descr="http://www.gastroscan.ru/patient/images/kolit-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1" y="260648"/>
            <a:ext cx="2857500" cy="23241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119090"/>
            <a:ext cx="6285728" cy="2308324"/>
          </a:xfrm>
          <a:prstGeom prst="rect">
            <a:avLst/>
          </a:prstGeom>
        </p:spPr>
        <p:txBody>
          <a:bodyPr wrap="square">
            <a:spAutoFit/>
          </a:bodyPr>
          <a:lstStyle/>
          <a:p>
            <a:r>
              <a:rPr lang="ru-RU" b="1" dirty="0">
                <a:solidFill>
                  <a:srgbClr val="0070C0"/>
                </a:solidFill>
              </a:rPr>
              <a:t>Хронический колит </a:t>
            </a:r>
            <a:r>
              <a:rPr lang="ru-RU" dirty="0"/>
              <a:t>может возникнуть вследствие острого воспаления толстой кишки или заболевание сразу приобретает хроническое течение. Чаще хронический колит развивается в возрасте старше 40 лет. Сохраняются и могут усиливаться возникшие при остром воспалении изменения двигательной, ферментативной функции кишечника, как правило, усиливается дисбактериоз.</a:t>
            </a:r>
          </a:p>
        </p:txBody>
      </p:sp>
      <p:pic>
        <p:nvPicPr>
          <p:cNvPr id="20484" name="Picture 4" descr="http://www.zhkt.guru/i/images/jeludok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2600503"/>
            <a:ext cx="2376263" cy="35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1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7848872" cy="1047646"/>
          </a:xfrm>
        </p:spPr>
        <p:txBody>
          <a:bodyPr>
            <a:normAutofit/>
          </a:bodyPr>
          <a:lstStyle/>
          <a:p>
            <a:pPr algn="ctr"/>
            <a:r>
              <a:rPr lang="ru-RU" sz="2800" dirty="0">
                <a:solidFill>
                  <a:srgbClr val="0070C0"/>
                </a:solidFill>
                <a:latin typeface="+mn-lt"/>
              </a:rPr>
              <a:t>ЗАНЯТИЕ 1 </a:t>
            </a:r>
            <a:br>
              <a:rPr lang="ru-RU" sz="2800" dirty="0"/>
            </a:br>
            <a:r>
              <a:rPr lang="ru-RU" sz="2800" dirty="0"/>
              <a:t>Органы пищеварения</a:t>
            </a:r>
          </a:p>
        </p:txBody>
      </p:sp>
      <p:sp>
        <p:nvSpPr>
          <p:cNvPr id="3" name="Объект 2"/>
          <p:cNvSpPr>
            <a:spLocks noGrp="1"/>
          </p:cNvSpPr>
          <p:nvPr>
            <p:ph idx="1"/>
          </p:nvPr>
        </p:nvSpPr>
        <p:spPr>
          <a:xfrm>
            <a:off x="251520" y="1412777"/>
            <a:ext cx="8424936" cy="1008112"/>
          </a:xfrm>
        </p:spPr>
        <p:txBody>
          <a:bodyPr/>
          <a:lstStyle/>
          <a:p>
            <a:pPr algn="ctr"/>
            <a:r>
              <a:rPr lang="ru-RU" dirty="0"/>
              <a:t>Пищеварительная система человека </a:t>
            </a:r>
            <a:r>
              <a:rPr lang="ru-RU" b="0" dirty="0"/>
              <a:t>- это сложная система органов, отвечающая за расщепление и освоение питательных веществ, поступающих вместе с пищей. </a:t>
            </a:r>
          </a:p>
        </p:txBody>
      </p:sp>
      <p:sp>
        <p:nvSpPr>
          <p:cNvPr id="4" name="Прямоугольник 3"/>
          <p:cNvSpPr/>
          <p:nvPr/>
        </p:nvSpPr>
        <p:spPr>
          <a:xfrm>
            <a:off x="323528" y="2564904"/>
            <a:ext cx="4572000" cy="3416320"/>
          </a:xfrm>
          <a:prstGeom prst="rect">
            <a:avLst/>
          </a:prstGeom>
        </p:spPr>
        <p:txBody>
          <a:bodyPr>
            <a:spAutoFit/>
          </a:bodyPr>
          <a:lstStyle/>
          <a:p>
            <a:r>
              <a:rPr lang="ru-RU" dirty="0"/>
              <a:t>Комплекс органов пищеварения включает: </a:t>
            </a:r>
            <a:r>
              <a:rPr lang="ru-RU" b="1" dirty="0">
                <a:solidFill>
                  <a:srgbClr val="0070C0"/>
                </a:solidFill>
              </a:rPr>
              <a:t>ротовую полость, пищевод, желудок, тонкую кишку, толстую кишку, прямую кишку.                    </a:t>
            </a:r>
            <a:r>
              <a:rPr lang="ru-RU" dirty="0"/>
              <a:t>Кроме того, в состав пищеварительной системы входят </a:t>
            </a:r>
            <a:r>
              <a:rPr lang="ru-RU" b="1" dirty="0">
                <a:solidFill>
                  <a:srgbClr val="0070C0"/>
                </a:solidFill>
              </a:rPr>
              <a:t>также печень, желчный пузырь и желчные протоки, поджелудочная железа. </a:t>
            </a:r>
            <a:r>
              <a:rPr lang="ru-RU" dirty="0"/>
              <a:t>Топографически органы пищеварения включают головную, шейную, грудную, брюшную и тазовую части органов пищеварения.</a:t>
            </a:r>
          </a:p>
        </p:txBody>
      </p:sp>
      <p:pic>
        <p:nvPicPr>
          <p:cNvPr id="3075" name="Picture 3" descr="C:\Users\yuliya.syrovatko\Desktop\0031-019-Pischevaritelnaja-sistema-chelovek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622813" cy="4152393"/>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B19B0651-EE4F-4900-A07F-96A6BFA9D0F0}" type="slidenum">
              <a:rPr lang="ru-RU" smtClean="0"/>
              <a:t>3</a:t>
            </a:fld>
            <a:endParaRPr lang="ru-RU"/>
          </a:p>
        </p:txBody>
      </p:sp>
    </p:spTree>
    <p:extLst>
      <p:ext uri="{BB962C8B-B14F-4D97-AF65-F5344CB8AC3E}">
        <p14:creationId xmlns:p14="http://schemas.microsoft.com/office/powerpoint/2010/main" val="303628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3816423"/>
          </a:xfrm>
        </p:spPr>
        <p:txBody>
          <a:bodyPr>
            <a:normAutofit fontScale="92500" lnSpcReduction="10000"/>
          </a:bodyPr>
          <a:lstStyle/>
          <a:p>
            <a:r>
              <a:rPr lang="ru-RU" dirty="0">
                <a:solidFill>
                  <a:srgbClr val="0070C0"/>
                </a:solidFill>
              </a:rPr>
              <a:t>Для хронического колита характерны</a:t>
            </a:r>
            <a:r>
              <a:rPr lang="ru-RU" b="0" dirty="0"/>
              <a:t> обострения и ремиссии. Основными симптомами являются боль в животе и нарушение функции кишечника. Боль чаще всего ноющая, различная по интенсивности и распространенности. </a:t>
            </a:r>
          </a:p>
          <a:p>
            <a:r>
              <a:rPr lang="ru-RU" b="0" dirty="0"/>
              <a:t>При тотальном поражении толстой кишки наиболее типична боль в нижнем и боковых отделах живота, однако она может не иметь четкой локализации. Появление или нарастание боли отмечается в момент усиления перистальтики, т. е. через несколько часов после еды, перед дефекацией, при физическом и нервном напряжении. </a:t>
            </a:r>
          </a:p>
          <a:p>
            <a:r>
              <a:rPr lang="ru-RU" b="0" dirty="0"/>
              <a:t>Если в патологический процесс вовлекаются прямая кишка и анальная область, появляются тенезмы, зуд и мокнутие в заднепроходном отверстии, чувство тяжести и жжения в прямой кишке. </a:t>
            </a:r>
          </a:p>
        </p:txBody>
      </p:sp>
      <p:sp>
        <p:nvSpPr>
          <p:cNvPr id="4" name="Номер слайда 3"/>
          <p:cNvSpPr>
            <a:spLocks noGrp="1"/>
          </p:cNvSpPr>
          <p:nvPr>
            <p:ph type="sldNum" sz="quarter" idx="12"/>
          </p:nvPr>
        </p:nvSpPr>
        <p:spPr/>
        <p:txBody>
          <a:bodyPr/>
          <a:lstStyle/>
          <a:p>
            <a:fld id="{B19B0651-EE4F-4900-A07F-96A6BFA9D0F0}" type="slidenum">
              <a:rPr lang="ru-RU" smtClean="0"/>
              <a:t>30</a:t>
            </a:fld>
            <a:endParaRPr lang="ru-RU"/>
          </a:p>
        </p:txBody>
      </p:sp>
      <p:pic>
        <p:nvPicPr>
          <p:cNvPr id="21506" name="Picture 2" descr="http://diagnos-med.ru/wp-content/uploads/2016/02/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05064"/>
            <a:ext cx="4248175" cy="244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45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12968" cy="3384376"/>
          </a:xfrm>
        </p:spPr>
        <p:txBody>
          <a:bodyPr>
            <a:normAutofit/>
          </a:bodyPr>
          <a:lstStyle/>
          <a:p>
            <a:r>
              <a:rPr lang="ru-RU" b="0" dirty="0"/>
              <a:t>В </a:t>
            </a:r>
            <a:r>
              <a:rPr lang="ru-RU" dirty="0">
                <a:solidFill>
                  <a:srgbClr val="0070C0"/>
                </a:solidFill>
              </a:rPr>
              <a:t>период обострения </a:t>
            </a:r>
            <a:r>
              <a:rPr lang="ru-RU" b="0" dirty="0"/>
              <a:t>возможны как поносы, так и запоры. Не менее часто встречается сочетание запоров и поносов (запорные поносы). Характерны также метеоризм, повышенное отхождение газов. При пальпации живота определяется болезненность по ходу толстой кишки, выявляются </a:t>
            </a:r>
            <a:r>
              <a:rPr lang="ru-RU" b="0" dirty="0" err="1"/>
              <a:t>спазмированные</a:t>
            </a:r>
            <a:r>
              <a:rPr lang="ru-RU" b="0" dirty="0"/>
              <a:t> и </a:t>
            </a:r>
            <a:r>
              <a:rPr lang="ru-RU" b="0" dirty="0" err="1"/>
              <a:t>атоничные</a:t>
            </a:r>
            <a:r>
              <a:rPr lang="ru-RU" b="0" dirty="0"/>
              <a:t> участки, урчание. </a:t>
            </a:r>
          </a:p>
          <a:p>
            <a:r>
              <a:rPr lang="ru-RU" b="0" dirty="0"/>
              <a:t>Общее состояние больных, как правило, остается удовлетворительным. У некоторых больных — сосудистая дистония, лабильность сердечной деятельности, спазмы гладкой мускулатуры. Может отмечаться повышенная раздражительность, «уход в болезнь», склонность к депрессии.</a:t>
            </a:r>
          </a:p>
        </p:txBody>
      </p:sp>
      <p:sp>
        <p:nvSpPr>
          <p:cNvPr id="4" name="Номер слайда 3"/>
          <p:cNvSpPr>
            <a:spLocks noGrp="1"/>
          </p:cNvSpPr>
          <p:nvPr>
            <p:ph type="sldNum" sz="quarter" idx="12"/>
          </p:nvPr>
        </p:nvSpPr>
        <p:spPr/>
        <p:txBody>
          <a:bodyPr/>
          <a:lstStyle/>
          <a:p>
            <a:fld id="{B19B0651-EE4F-4900-A07F-96A6BFA9D0F0}" type="slidenum">
              <a:rPr lang="ru-RU" smtClean="0"/>
              <a:t>31</a:t>
            </a:fld>
            <a:endParaRPr lang="ru-RU"/>
          </a:p>
        </p:txBody>
      </p:sp>
      <p:pic>
        <p:nvPicPr>
          <p:cNvPr id="22530" name="Picture 2" descr="http://zdorovie29.ru/wp-content/uploads/2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585" y="3888914"/>
            <a:ext cx="3681331" cy="247978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syl.ru/misc/i/ai/199522/880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3696274" cy="247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7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280920" cy="1080120"/>
          </a:xfrm>
        </p:spPr>
        <p:txBody>
          <a:bodyPr>
            <a:normAutofit fontScale="92500"/>
          </a:bodyPr>
          <a:lstStyle/>
          <a:p>
            <a:r>
              <a:rPr lang="ru-RU" b="0" dirty="0"/>
              <a:t>В </a:t>
            </a:r>
            <a:r>
              <a:rPr lang="ru-RU" dirty="0">
                <a:solidFill>
                  <a:srgbClr val="0070C0"/>
                </a:solidFill>
              </a:rPr>
              <a:t>диагностике используют </a:t>
            </a:r>
            <a:r>
              <a:rPr lang="ru-RU" b="0" dirty="0"/>
              <a:t>бактериологическое и микроскопическое исследования кала, рентгенологическое (</a:t>
            </a:r>
            <a:r>
              <a:rPr lang="ru-RU" b="0" dirty="0" err="1"/>
              <a:t>ирригоскопия</a:t>
            </a:r>
            <a:r>
              <a:rPr lang="ru-RU" b="0" dirty="0"/>
              <a:t>) и эндоскопическое (</a:t>
            </a:r>
            <a:r>
              <a:rPr lang="ru-RU" b="0" dirty="0" err="1"/>
              <a:t>ректороманоскопия</a:t>
            </a:r>
            <a:r>
              <a:rPr lang="ru-RU" b="0" dirty="0"/>
              <a:t>, колоноскопия) исследования.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32</a:t>
            </a:fld>
            <a:endParaRPr lang="ru-RU"/>
          </a:p>
        </p:txBody>
      </p:sp>
      <p:sp>
        <p:nvSpPr>
          <p:cNvPr id="5" name="Прямоугольник 4"/>
          <p:cNvSpPr/>
          <p:nvPr/>
        </p:nvSpPr>
        <p:spPr>
          <a:xfrm>
            <a:off x="407891" y="1252029"/>
            <a:ext cx="8208912" cy="3416320"/>
          </a:xfrm>
          <a:prstGeom prst="rect">
            <a:avLst/>
          </a:prstGeom>
        </p:spPr>
        <p:txBody>
          <a:bodyPr wrap="square">
            <a:spAutoFit/>
          </a:bodyPr>
          <a:lstStyle/>
          <a:p>
            <a:r>
              <a:rPr lang="ru-RU" dirty="0">
                <a:solidFill>
                  <a:srgbClr val="FF0000"/>
                </a:solidFill>
              </a:rPr>
              <a:t>Лечение. </a:t>
            </a:r>
            <a:r>
              <a:rPr lang="ru-RU" dirty="0"/>
              <a:t>Больным рекомендуют </a:t>
            </a:r>
            <a:r>
              <a:rPr lang="ru-RU" b="1" dirty="0">
                <a:solidFill>
                  <a:srgbClr val="0070C0"/>
                </a:solidFill>
              </a:rPr>
              <a:t>соблюдать диету </a:t>
            </a:r>
            <a:r>
              <a:rPr lang="ru-RU" dirty="0"/>
              <a:t>с ограничением в рационе продуктов, стимулирующих кишечную секрецию и перистальтику (черный хлеб, свежее молоко, сырые овощи), при поносах назначают обволакивающие и адсорбирующие средства; применяют спазмолитики, </a:t>
            </a:r>
            <a:r>
              <a:rPr lang="ru-RU" dirty="0" err="1"/>
              <a:t>аналгезирующие</a:t>
            </a:r>
            <a:r>
              <a:rPr lang="ru-RU" dirty="0"/>
              <a:t>, </a:t>
            </a:r>
            <a:r>
              <a:rPr lang="ru-RU" dirty="0" err="1"/>
              <a:t>холинолитические</a:t>
            </a:r>
            <a:r>
              <a:rPr lang="ru-RU" dirty="0"/>
              <a:t>, ферментные и бактерийные препараты. </a:t>
            </a:r>
          </a:p>
          <a:p>
            <a:r>
              <a:rPr lang="ru-RU" dirty="0"/>
              <a:t>При хронических </a:t>
            </a:r>
            <a:r>
              <a:rPr lang="ru-RU" dirty="0" err="1"/>
              <a:t>проктосигмоидитах</a:t>
            </a:r>
            <a:r>
              <a:rPr lang="ru-RU" dirty="0"/>
              <a:t> местно показаны микроклизмы из отвара ромашки, эвкалипта, растительного масла или 0,4% раствора колларгола. При колитах, осложненных анальными трещинами, геморроем, назначают ректальные свечи с лекарственными препаратами (например, красавкой, новокаином). </a:t>
            </a:r>
            <a:r>
              <a:rPr lang="ru-RU" b="1" dirty="0">
                <a:solidFill>
                  <a:srgbClr val="0070C0"/>
                </a:solidFill>
              </a:rPr>
              <a:t>Курортное лечение </a:t>
            </a:r>
            <a:r>
              <a:rPr lang="ru-RU" dirty="0"/>
              <a:t>показано в период ремиссии в санаториях гастроэнтерологического профиля.</a:t>
            </a:r>
          </a:p>
        </p:txBody>
      </p:sp>
      <p:pic>
        <p:nvPicPr>
          <p:cNvPr id="23554" name="Picture 2" descr="http://photo.elsoar.com/wp-content/images/Three-Foods.-Bread-Eggs-Milk-L-780x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358" y="4941168"/>
            <a:ext cx="2142426" cy="178475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474675" y="4668349"/>
            <a:ext cx="2521124" cy="2033165"/>
          </a:xfrm>
          <a:prstGeom prst="line">
            <a:avLst/>
          </a:prstGeom>
        </p:spPr>
        <p:style>
          <a:lnRef idx="3">
            <a:schemeClr val="accent5"/>
          </a:lnRef>
          <a:fillRef idx="0">
            <a:schemeClr val="accent5"/>
          </a:fillRef>
          <a:effectRef idx="2">
            <a:schemeClr val="accent5"/>
          </a:effectRef>
          <a:fontRef idx="minor">
            <a:schemeClr val="tx1"/>
          </a:fontRef>
        </p:style>
      </p:cxnSp>
      <p:pic>
        <p:nvPicPr>
          <p:cNvPr id="23556" name="Picture 4" descr="http://www.imho24.ru/upload/iblock/faa/faae04e5bf2f1e6d11730744e314cb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013175"/>
            <a:ext cx="1440160" cy="155862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gemorroinet2016.ru/articles/wp-content/uploads/2016/02/25490349-svechi-novokain-ot-gemorroy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935" b="19776"/>
          <a:stretch/>
        </p:blipFill>
        <p:spPr bwMode="auto">
          <a:xfrm>
            <a:off x="5436097" y="4941168"/>
            <a:ext cx="2448272" cy="149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6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1" y="1036646"/>
            <a:ext cx="8568952" cy="3476600"/>
          </a:xfrm>
        </p:spPr>
        <p:txBody>
          <a:bodyPr>
            <a:normAutofit lnSpcReduction="10000"/>
          </a:bodyPr>
          <a:lstStyle/>
          <a:p>
            <a:r>
              <a:rPr lang="ru-RU" b="0" dirty="0"/>
              <a:t>При заболеваниях кишечника применяются диеты </a:t>
            </a:r>
            <a:r>
              <a:rPr lang="ru-RU" dirty="0">
                <a:solidFill>
                  <a:srgbClr val="FF0000"/>
                </a:solidFill>
              </a:rPr>
              <a:t>№ 4</a:t>
            </a:r>
            <a:r>
              <a:rPr lang="ru-RU" b="0" dirty="0"/>
              <a:t> (острые и хронические заболевания в период профузных поносов и резко выраженных диспепсических явлений), </a:t>
            </a:r>
          </a:p>
          <a:p>
            <a:r>
              <a:rPr lang="ru-RU" dirty="0">
                <a:solidFill>
                  <a:srgbClr val="FF0000"/>
                </a:solidFill>
              </a:rPr>
              <a:t>№ 4 б </a:t>
            </a:r>
            <a:r>
              <a:rPr lang="ru-RU" b="0" dirty="0"/>
              <a:t>(острые и хронические заболевания кишечника в период обострения, а также при сочетании их с поражением желудка, печени и желчевыводящих путей, поджелудочной железы) </a:t>
            </a:r>
          </a:p>
          <a:p>
            <a:r>
              <a:rPr lang="ru-RU" dirty="0">
                <a:solidFill>
                  <a:srgbClr val="FF0000"/>
                </a:solidFill>
              </a:rPr>
              <a:t>4 в</a:t>
            </a:r>
            <a:r>
              <a:rPr lang="ru-RU" b="0" dirty="0"/>
              <a:t> (хронические заболевания кишечника в период ремиссии). Первые две диеты применяются в клинических условиях и при лечении на дому под постоянным врачебным контролем. Для самостоятельного использования под периодическим врачебным контролем применяется диета </a:t>
            </a:r>
            <a:r>
              <a:rPr lang="ru-RU" dirty="0">
                <a:solidFill>
                  <a:srgbClr val="FF0000"/>
                </a:solidFill>
              </a:rPr>
              <a:t>№ 4 в</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a:p>
        </p:txBody>
      </p:sp>
      <p:sp>
        <p:nvSpPr>
          <p:cNvPr id="5" name="Прямоугольник 4"/>
          <p:cNvSpPr/>
          <p:nvPr/>
        </p:nvSpPr>
        <p:spPr>
          <a:xfrm>
            <a:off x="1259632" y="188640"/>
            <a:ext cx="6457528" cy="830997"/>
          </a:xfrm>
          <a:prstGeom prst="rect">
            <a:avLst/>
          </a:prstGeom>
        </p:spPr>
        <p:txBody>
          <a:bodyPr wrap="square">
            <a:spAutoFit/>
          </a:bodyPr>
          <a:lstStyle/>
          <a:p>
            <a:pPr algn="ctr"/>
            <a:r>
              <a:rPr lang="ru-RU" sz="2400" b="1" dirty="0">
                <a:solidFill>
                  <a:srgbClr val="FF0000"/>
                </a:solidFill>
              </a:rPr>
              <a:t>Лечебное питание при хронических заболеваниях кишечника.</a:t>
            </a:r>
            <a:endParaRPr lang="ru-RU" sz="2400" dirty="0">
              <a:solidFill>
                <a:srgbClr val="FF0000"/>
              </a:solidFill>
            </a:endParaRPr>
          </a:p>
        </p:txBody>
      </p:sp>
      <p:pic>
        <p:nvPicPr>
          <p:cNvPr id="24578" name="Picture 2" descr="http://cistitplusv2.ru/articles/wp-content/uploads/2016/03/80686950-produkty-pitaniya-pri-holecistite-i-zhelchnokamennoy-bolezni.jpg"/>
          <p:cNvPicPr>
            <a:picLocks noChangeAspect="1" noChangeArrowheads="1"/>
          </p:cNvPicPr>
          <p:nvPr/>
        </p:nvPicPr>
        <p:blipFill rotWithShape="1">
          <a:blip r:embed="rId2">
            <a:extLst>
              <a:ext uri="{28A0092B-C50C-407E-A947-70E740481C1C}">
                <a14:useLocalDpi xmlns:a14="http://schemas.microsoft.com/office/drawing/2010/main" val="0"/>
              </a:ext>
            </a:extLst>
          </a:blip>
          <a:srcRect b="6265"/>
          <a:stretch/>
        </p:blipFill>
        <p:spPr bwMode="auto">
          <a:xfrm>
            <a:off x="2497918" y="4437112"/>
            <a:ext cx="3997858" cy="226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8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075240" cy="543590"/>
          </a:xfrm>
        </p:spPr>
        <p:txBody>
          <a:bodyPr>
            <a:normAutofit/>
          </a:bodyPr>
          <a:lstStyle/>
          <a:p>
            <a:pPr algn="ctr"/>
            <a:r>
              <a:rPr lang="ru-RU" sz="2400" dirty="0"/>
              <a:t>Диета № 4в. Показания к назначению. </a:t>
            </a:r>
          </a:p>
        </p:txBody>
      </p:sp>
      <p:sp>
        <p:nvSpPr>
          <p:cNvPr id="3" name="Объект 2"/>
          <p:cNvSpPr>
            <a:spLocks noGrp="1"/>
          </p:cNvSpPr>
          <p:nvPr>
            <p:ph idx="1"/>
          </p:nvPr>
        </p:nvSpPr>
        <p:spPr>
          <a:xfrm>
            <a:off x="179512" y="836712"/>
            <a:ext cx="8568952" cy="1512168"/>
          </a:xfrm>
        </p:spPr>
        <p:style>
          <a:lnRef idx="2">
            <a:schemeClr val="accent5"/>
          </a:lnRef>
          <a:fillRef idx="1">
            <a:schemeClr val="lt1"/>
          </a:fillRef>
          <a:effectRef idx="0">
            <a:schemeClr val="accent5"/>
          </a:effectRef>
          <a:fontRef idx="minor">
            <a:schemeClr val="dk1"/>
          </a:fontRef>
        </p:style>
        <p:txBody>
          <a:bodyPr/>
          <a:lstStyle/>
          <a:p>
            <a:r>
              <a:rPr lang="ru-RU" b="0" dirty="0"/>
              <a:t>Острые заболевания кишечника в период выздоровления как переход к общей диете, хронические заболевания кишечника в период ремиссии, а также при сочетании этих заболеваний с поражением желудка, печени, желчевыводящих путей, поджелудочной железы.</a:t>
            </a:r>
          </a:p>
        </p:txBody>
      </p:sp>
      <p:sp>
        <p:nvSpPr>
          <p:cNvPr id="4" name="Номер слайда 3"/>
          <p:cNvSpPr>
            <a:spLocks noGrp="1"/>
          </p:cNvSpPr>
          <p:nvPr>
            <p:ph type="sldNum" sz="quarter" idx="12"/>
          </p:nvPr>
        </p:nvSpPr>
        <p:spPr/>
        <p:txBody>
          <a:bodyPr/>
          <a:lstStyle/>
          <a:p>
            <a:fld id="{B19B0651-EE4F-4900-A07F-96A6BFA9D0F0}" type="slidenum">
              <a:rPr lang="ru-RU" smtClean="0"/>
              <a:t>34</a:t>
            </a:fld>
            <a:endParaRPr lang="ru-RU"/>
          </a:p>
        </p:txBody>
      </p:sp>
      <p:sp>
        <p:nvSpPr>
          <p:cNvPr id="5" name="Прямоугольник 4"/>
          <p:cNvSpPr/>
          <p:nvPr/>
        </p:nvSpPr>
        <p:spPr>
          <a:xfrm>
            <a:off x="179512" y="2564904"/>
            <a:ext cx="8568952" cy="1754326"/>
          </a:xfrm>
          <a:prstGeom prst="rect">
            <a:avLst/>
          </a:prstGeom>
        </p:spPr>
        <p:txBody>
          <a:bodyPr wrap="square">
            <a:spAutoFit/>
          </a:bodyPr>
          <a:lstStyle/>
          <a:p>
            <a:r>
              <a:rPr lang="ru-RU" b="1" dirty="0">
                <a:solidFill>
                  <a:srgbClr val="FF0000"/>
                </a:solidFill>
              </a:rPr>
              <a:t>Целевое назначение. </a:t>
            </a:r>
            <a:r>
              <a:rPr lang="ru-RU" dirty="0"/>
              <a:t>Обеспечить полноценное питание и сохранение компенсации при хронических заболеваниях кишечника </a:t>
            </a:r>
            <a:r>
              <a:rPr lang="ru-RU" b="1" dirty="0"/>
              <a:t>в </a:t>
            </a:r>
            <a:r>
              <a:rPr lang="ru-RU" dirty="0"/>
              <a:t>стадии ремиссии, а также при вовлечении в патологический процесс желудка, печени и желчевыводящих путей, поджелудочной железы. Обеспечить процесс восстановления нарушенных функций органов пищеварения в период выздоровления при острых заболеваниях кишечника.</a:t>
            </a:r>
          </a:p>
        </p:txBody>
      </p:sp>
      <p:pic>
        <p:nvPicPr>
          <p:cNvPr id="25602" name="Picture 2" descr="http://dietikussv2.ru/articles/wp-content/uploads/2016/02/32842954-dieta-4v-po-pevzne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437112"/>
            <a:ext cx="22479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82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02879"/>
            <a:ext cx="8352928" cy="2822064"/>
          </a:xfrm>
        </p:spPr>
        <p:txBody>
          <a:bodyPr>
            <a:normAutofit fontScale="92500"/>
          </a:bodyPr>
          <a:lstStyle/>
          <a:p>
            <a:r>
              <a:rPr lang="ru-RU" dirty="0">
                <a:solidFill>
                  <a:srgbClr val="FF0000"/>
                </a:solidFill>
              </a:rPr>
              <a:t>Общая характеристика. </a:t>
            </a:r>
            <a:r>
              <a:rPr lang="ru-RU" b="0" dirty="0"/>
              <a:t>Диета физиологически полноценная, с нормальным содержанием белков, жиров, углеводов и ограничением поваренной соли до нижней границы физиологической нормы (8—10 г), с некоторым ограничением механических и умеренным ограничением химических раздражителей слизистой оболочки и рецепторного аппарата желудочно-кишечного тракта, с исключением продуктов и блюд, усиливающих процесс брожения и гниения в кишечнике, а также сильных стимуляторов желчеотделения, секреции желудка и поджелудочной железы, веществ, раздражающих печень.</a:t>
            </a:r>
          </a:p>
        </p:txBody>
      </p:sp>
      <p:sp>
        <p:nvSpPr>
          <p:cNvPr id="4" name="Номер слайда 3"/>
          <p:cNvSpPr>
            <a:spLocks noGrp="1"/>
          </p:cNvSpPr>
          <p:nvPr>
            <p:ph type="sldNum" sz="quarter" idx="12"/>
          </p:nvPr>
        </p:nvSpPr>
        <p:spPr/>
        <p:txBody>
          <a:bodyPr/>
          <a:lstStyle/>
          <a:p>
            <a:fld id="{B19B0651-EE4F-4900-A07F-96A6BFA9D0F0}" type="slidenum">
              <a:rPr lang="ru-RU" smtClean="0"/>
              <a:t>35</a:t>
            </a:fld>
            <a:endParaRPr lang="ru-RU"/>
          </a:p>
        </p:txBody>
      </p:sp>
      <p:sp>
        <p:nvSpPr>
          <p:cNvPr id="5" name="Прямоугольник 4"/>
          <p:cNvSpPr/>
          <p:nvPr/>
        </p:nvSpPr>
        <p:spPr>
          <a:xfrm>
            <a:off x="323528" y="2924944"/>
            <a:ext cx="8640960" cy="923330"/>
          </a:xfrm>
          <a:prstGeom prst="rect">
            <a:avLst/>
          </a:prstGeom>
        </p:spPr>
        <p:txBody>
          <a:bodyPr wrap="square">
            <a:spAutoFit/>
          </a:bodyPr>
          <a:lstStyle/>
          <a:p>
            <a:r>
              <a:rPr lang="ru-RU" b="1" dirty="0">
                <a:solidFill>
                  <a:srgbClr val="FF0000"/>
                </a:solidFill>
              </a:rPr>
              <a:t>Кулинарная обработка. </a:t>
            </a:r>
            <a:r>
              <a:rPr lang="ru-RU" dirty="0"/>
              <a:t>Все блюда готовят в вареном виде или на пару, а также запекают в духовке. Пищу дают преимущественно в неизмельченном виде.</a:t>
            </a:r>
          </a:p>
        </p:txBody>
      </p:sp>
      <p:pic>
        <p:nvPicPr>
          <p:cNvPr id="26630" name="Picture 6" descr="http://img4.postila.ru/storage/8448000/8421321/74bb4c8dd08472adaafcbecc9a4078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79143"/>
            <a:ext cx="2808312" cy="21062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563888" y="3848273"/>
            <a:ext cx="5256584"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b="1" dirty="0">
                <a:solidFill>
                  <a:srgbClr val="FF0000"/>
                </a:solidFill>
              </a:rPr>
              <a:t>Химический состав и калорийность. </a:t>
            </a:r>
          </a:p>
          <a:p>
            <a:r>
              <a:rPr lang="ru-RU" b="1" dirty="0"/>
              <a:t>Белков 100— 120 г, </a:t>
            </a:r>
          </a:p>
          <a:p>
            <a:r>
              <a:rPr lang="ru-RU" b="1" dirty="0"/>
              <a:t>жиров 100—120 г, </a:t>
            </a:r>
          </a:p>
          <a:p>
            <a:r>
              <a:rPr lang="ru-RU" b="1" dirty="0"/>
              <a:t>углеводов 400—500 г. </a:t>
            </a:r>
          </a:p>
          <a:p>
            <a:r>
              <a:rPr lang="ru-RU" b="1" dirty="0"/>
              <a:t>Калорийность 3000— 3500 ккал. </a:t>
            </a:r>
          </a:p>
          <a:p>
            <a:r>
              <a:rPr lang="ru-RU" b="1" dirty="0"/>
              <a:t>Количество свободной жидкости 1,5 л, поваренной соли — 8—10 г. </a:t>
            </a:r>
          </a:p>
          <a:p>
            <a:r>
              <a:rPr lang="ru-RU" b="1" dirty="0"/>
              <a:t>Масса суточного рациона около 3 кг.</a:t>
            </a:r>
          </a:p>
        </p:txBody>
      </p:sp>
    </p:spTree>
    <p:extLst>
      <p:ext uri="{BB962C8B-B14F-4D97-AF65-F5344CB8AC3E}">
        <p14:creationId xmlns:p14="http://schemas.microsoft.com/office/powerpoint/2010/main" val="324621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424936" cy="1440160"/>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ru-RU" dirty="0">
                <a:solidFill>
                  <a:srgbClr val="FF0000"/>
                </a:solidFill>
              </a:rPr>
              <a:t>Р е ж и м  питания </a:t>
            </a:r>
            <a:r>
              <a:rPr lang="ru-RU" b="0" dirty="0"/>
              <a:t>желательно дробный (5—6 раз в день), по не реже 4 раз.</a:t>
            </a:r>
          </a:p>
          <a:p>
            <a:r>
              <a:rPr lang="ru-RU" dirty="0">
                <a:solidFill>
                  <a:srgbClr val="FF0000"/>
                </a:solidFill>
              </a:rPr>
              <a:t>Температура пищи: </a:t>
            </a:r>
            <a:r>
              <a:rPr lang="ru-RU" b="0" dirty="0"/>
              <a:t>горячих блюд — от 57 до 62°С, холодных — но ниже 15 °С.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36</a:t>
            </a:fld>
            <a:endParaRPr lang="ru-RU"/>
          </a:p>
        </p:txBody>
      </p:sp>
      <p:sp>
        <p:nvSpPr>
          <p:cNvPr id="5" name="Прямоугольник 4"/>
          <p:cNvSpPr/>
          <p:nvPr/>
        </p:nvSpPr>
        <p:spPr>
          <a:xfrm>
            <a:off x="241654" y="1844824"/>
            <a:ext cx="8496944" cy="2118529"/>
          </a:xfrm>
          <a:prstGeom prst="rect">
            <a:avLst/>
          </a:prstGeom>
        </p:spPr>
        <p:txBody>
          <a:bodyPr wrap="square">
            <a:spAutoFit/>
          </a:bodyPr>
          <a:lstStyle/>
          <a:p>
            <a:pPr>
              <a:lnSpc>
                <a:spcPct val="150000"/>
              </a:lnSpc>
            </a:pPr>
            <a:r>
              <a:rPr lang="ru-RU" b="1" i="1" dirty="0">
                <a:solidFill>
                  <a:srgbClr val="FF0000"/>
                </a:solidFill>
              </a:rPr>
              <a:t>Перечень рекомендуемых продуктов и блюд.</a:t>
            </a:r>
            <a:r>
              <a:rPr lang="ru-RU" b="1" dirty="0">
                <a:solidFill>
                  <a:srgbClr val="FF0000"/>
                </a:solidFill>
              </a:rPr>
              <a:t> </a:t>
            </a:r>
            <a:r>
              <a:rPr lang="ru-RU" dirty="0"/>
              <a:t>Хлеб и хлебобулочные и </a:t>
            </a:r>
            <a:r>
              <a:rPr lang="ru-RU" dirty="0" err="1"/>
              <a:t>зделия</a:t>
            </a:r>
            <a:r>
              <a:rPr lang="ru-RU" dirty="0"/>
              <a:t>. Хлеб пшеничный вчерашний, сухой бисквит, сухое печенье типа «Мария», 1—2 раза в неделю ограниченное количество хорошо выпеченных, без добавления в тесто масла булочек или пирогов с вареньем, мясом и яйцами, яблоками, повидлом и джемом, ватрушки с творогом.</a:t>
            </a:r>
          </a:p>
        </p:txBody>
      </p:sp>
      <p:pic>
        <p:nvPicPr>
          <p:cNvPr id="27650" name="Picture 2" descr="http://pochemuha.ru/wp-content/uploads/2010/11/hl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221088"/>
            <a:ext cx="2860179" cy="195104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graycell.ru/picture/big/kre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31" y="4221088"/>
            <a:ext cx="2451713" cy="194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13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32079"/>
            <a:ext cx="8568952" cy="2000778"/>
          </a:xfrm>
        </p:spPr>
        <p:txBody>
          <a:bodyPr>
            <a:normAutofit/>
          </a:bodyPr>
          <a:lstStyle/>
          <a:p>
            <a:r>
              <a:rPr lang="ru-RU" dirty="0">
                <a:solidFill>
                  <a:srgbClr val="FF0000"/>
                </a:solidFill>
              </a:rPr>
              <a:t>С у п ы. </a:t>
            </a:r>
            <a:r>
              <a:rPr lang="ru-RU" b="0" dirty="0"/>
              <a:t>На слабом обезжиренном мясном пли рыбном бульоне с различными крупами (кроме пшена), вермишелью, овощами (картофель, морковь, кабачки, тыква, цветная капуста). </a:t>
            </a:r>
          </a:p>
          <a:p>
            <a:r>
              <a:rPr lang="ru-RU" b="0" dirty="0"/>
              <a:t>При хорошей переносимости разрешаются капуста белокочанная, зеленый горошек, молодая фасоль, свекла.</a:t>
            </a:r>
          </a:p>
        </p:txBody>
      </p:sp>
      <p:sp>
        <p:nvSpPr>
          <p:cNvPr id="4" name="Номер слайда 3"/>
          <p:cNvSpPr>
            <a:spLocks noGrp="1"/>
          </p:cNvSpPr>
          <p:nvPr>
            <p:ph type="sldNum" sz="quarter" idx="12"/>
          </p:nvPr>
        </p:nvSpPr>
        <p:spPr/>
        <p:txBody>
          <a:bodyPr/>
          <a:lstStyle/>
          <a:p>
            <a:fld id="{B19B0651-EE4F-4900-A07F-96A6BFA9D0F0}" type="slidenum">
              <a:rPr lang="ru-RU" smtClean="0"/>
              <a:t>37</a:t>
            </a:fld>
            <a:endParaRPr lang="ru-RU"/>
          </a:p>
        </p:txBody>
      </p:sp>
      <p:pic>
        <p:nvPicPr>
          <p:cNvPr id="28674" name="Picture 2" descr="http://rerecept.ru/wp-content/uploads/2015/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1" y="2060848"/>
            <a:ext cx="2737183"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domoxoz.hol.es/media/k2/items/cache/ffee2447b152494b43d9816faaea83c8_L.jpg"/>
          <p:cNvPicPr>
            <a:picLocks noChangeAspect="1" noChangeArrowheads="1"/>
          </p:cNvPicPr>
          <p:nvPr/>
        </p:nvPicPr>
        <p:blipFill rotWithShape="1">
          <a:blip r:embed="rId3">
            <a:extLst>
              <a:ext uri="{28A0092B-C50C-407E-A947-70E740481C1C}">
                <a14:useLocalDpi xmlns:a14="http://schemas.microsoft.com/office/drawing/2010/main" val="0"/>
              </a:ext>
            </a:extLst>
          </a:blip>
          <a:srcRect r="7735"/>
          <a:stretch/>
        </p:blipFill>
        <p:spPr bwMode="auto">
          <a:xfrm>
            <a:off x="5050025" y="2060848"/>
            <a:ext cx="3146918"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talks.com/sites/default/files/imagecache/width_650/speak/103/recepty/1_kopirovat_36.jpg"/>
          <p:cNvPicPr>
            <a:picLocks noChangeAspect="1" noChangeArrowheads="1"/>
          </p:cNvPicPr>
          <p:nvPr/>
        </p:nvPicPr>
        <p:blipFill rotWithShape="1">
          <a:blip r:embed="rId4">
            <a:extLst>
              <a:ext uri="{28A0092B-C50C-407E-A947-70E740481C1C}">
                <a14:useLocalDpi xmlns:a14="http://schemas.microsoft.com/office/drawing/2010/main" val="0"/>
              </a:ext>
            </a:extLst>
          </a:blip>
          <a:srcRect t="5183" b="7807"/>
          <a:stretch/>
        </p:blipFill>
        <p:spPr bwMode="auto">
          <a:xfrm>
            <a:off x="2693977" y="4566659"/>
            <a:ext cx="3559195" cy="217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06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1296144"/>
          </a:xfrm>
        </p:spPr>
        <p:txBody>
          <a:bodyPr>
            <a:normAutofit/>
          </a:bodyPr>
          <a:lstStyle/>
          <a:p>
            <a:r>
              <a:rPr lang="ru-RU" sz="1800" dirty="0">
                <a:solidFill>
                  <a:srgbClr val="FF0000"/>
                </a:solidFill>
              </a:rPr>
              <a:t>Блюда из мяса и рыбы</a:t>
            </a:r>
            <a:r>
              <a:rPr lang="ru-RU" sz="1800" b="0" dirty="0"/>
              <a:t>. Мясо нежирное или обезжиренное (говядина, телятина, курица, индейка) без сухожилий, птица без кожи, куском, рубленая, в отварном виде или паровая; нежирная рыба (судак, лещ, треска, окунь, навага, серебристый хек и др.) отварная или паровая куском.</a:t>
            </a:r>
          </a:p>
        </p:txBody>
      </p:sp>
      <p:sp>
        <p:nvSpPr>
          <p:cNvPr id="4" name="Номер слайда 3"/>
          <p:cNvSpPr>
            <a:spLocks noGrp="1"/>
          </p:cNvSpPr>
          <p:nvPr>
            <p:ph type="sldNum" sz="quarter" idx="12"/>
          </p:nvPr>
        </p:nvSpPr>
        <p:spPr/>
        <p:txBody>
          <a:bodyPr/>
          <a:lstStyle/>
          <a:p>
            <a:fld id="{B19B0651-EE4F-4900-A07F-96A6BFA9D0F0}" type="slidenum">
              <a:rPr lang="ru-RU" smtClean="0"/>
              <a:t>38</a:t>
            </a:fld>
            <a:endParaRPr lang="ru-RU"/>
          </a:p>
        </p:txBody>
      </p:sp>
      <p:pic>
        <p:nvPicPr>
          <p:cNvPr id="29698" name="Picture 2" descr="http://dietiwiki.ru/stati/wp-content/uploads/2015/12/63063246-zaschita-pecheni-diet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2664296" cy="2296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1032" y="4149080"/>
            <a:ext cx="8395423" cy="2308324"/>
          </a:xfrm>
          <a:prstGeom prst="rect">
            <a:avLst/>
          </a:prstGeom>
        </p:spPr>
        <p:txBody>
          <a:bodyPr wrap="square">
            <a:spAutoFit/>
          </a:bodyPr>
          <a:lstStyle/>
          <a:p>
            <a:r>
              <a:rPr lang="ru-RU" b="1" dirty="0">
                <a:solidFill>
                  <a:srgbClr val="FF0000"/>
                </a:solidFill>
              </a:rPr>
              <a:t>Блюда и гарниры из овощей. </a:t>
            </a:r>
            <a:r>
              <a:rPr lang="ru-RU" dirty="0"/>
              <a:t>Картофель, кабачки, морковь, тыква, цветная капуста в отварном виде или паровые </a:t>
            </a:r>
            <a:r>
              <a:rPr lang="ru-RU" dirty="0" err="1"/>
              <a:t>непротертые</a:t>
            </a:r>
            <a:r>
              <a:rPr lang="ru-RU" dirty="0"/>
              <a:t> и в виде пюре, овощные запеканки. </a:t>
            </a:r>
          </a:p>
          <a:p>
            <a:r>
              <a:rPr lang="ru-RU" dirty="0"/>
              <a:t>При хорошей переносимости разрешают зеленый горошек, капусту белокочанную, молодую фасоль, свеклу вареную. Исключают репу, редьку, редис, щавель, шпинат, лук, чеснок, грибы. </a:t>
            </a:r>
          </a:p>
          <a:p>
            <a:r>
              <a:rPr lang="ru-RU" dirty="0"/>
              <a:t>В сыром виде разрешают спелые помидоры (100—120 г в день), лиственный салат со сметаной (при хорошей переносимости).</a:t>
            </a:r>
          </a:p>
        </p:txBody>
      </p:sp>
      <p:pic>
        <p:nvPicPr>
          <p:cNvPr id="29700" name="Picture 4" descr="http://kakmed.com/img/2015/03/vareny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1" r="2735" b="3776"/>
          <a:stretch/>
        </p:blipFill>
        <p:spPr bwMode="auto">
          <a:xfrm>
            <a:off x="5076056" y="1700808"/>
            <a:ext cx="3058886" cy="230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754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368152"/>
          </a:xfrm>
        </p:spPr>
        <p:txBody>
          <a:bodyPr/>
          <a:lstStyle/>
          <a:p>
            <a:r>
              <a:rPr lang="ru-RU" dirty="0">
                <a:solidFill>
                  <a:srgbClr val="FF0000"/>
                </a:solidFill>
              </a:rPr>
              <a:t>Блюда и гарниры из круп, бобовых, макаронных изделий. </a:t>
            </a:r>
            <a:r>
              <a:rPr lang="ru-RU" b="0" dirty="0"/>
              <a:t>Различные рассыпчатые каши (кроме пшенной и перловой) на воде с добавлением 1/з молока или 10 % сливок, паровые и запеченные пудинги, отварная вермишель, мелко нарубленные макароны.</a:t>
            </a:r>
          </a:p>
        </p:txBody>
      </p:sp>
      <p:sp>
        <p:nvSpPr>
          <p:cNvPr id="4" name="Номер слайда 3"/>
          <p:cNvSpPr>
            <a:spLocks noGrp="1"/>
          </p:cNvSpPr>
          <p:nvPr>
            <p:ph type="sldNum" sz="quarter" idx="12"/>
          </p:nvPr>
        </p:nvSpPr>
        <p:spPr/>
        <p:txBody>
          <a:bodyPr/>
          <a:lstStyle/>
          <a:p>
            <a:fld id="{B19B0651-EE4F-4900-A07F-96A6BFA9D0F0}" type="slidenum">
              <a:rPr lang="ru-RU" smtClean="0"/>
              <a:t>39</a:t>
            </a:fld>
            <a:endParaRPr lang="ru-RU"/>
          </a:p>
        </p:txBody>
      </p:sp>
      <p:pic>
        <p:nvPicPr>
          <p:cNvPr id="30722" name="Picture 2" descr="http://zheltayareka.com/uploads/posts/2015-04/3qx6xmon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4" y="1628800"/>
            <a:ext cx="2777951"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4" name="Picture 4" descr="http://glaminfo.ru/wp-content/uploads/2015/10/prigotovlenie_tvorozhnoj_zapekanki-798x6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628800"/>
            <a:ext cx="2798956"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6" name="Picture 6" descr="http://sp.bvf.ru/image/photo/1113530_s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9" r="4589"/>
          <a:stretch/>
        </p:blipFill>
        <p:spPr bwMode="auto">
          <a:xfrm>
            <a:off x="6032487" y="1623797"/>
            <a:ext cx="2808516" cy="2088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0193" y="4005064"/>
            <a:ext cx="8550809" cy="1200329"/>
          </a:xfrm>
          <a:prstGeom prst="rect">
            <a:avLst/>
          </a:prstGeom>
        </p:spPr>
        <p:txBody>
          <a:bodyPr wrap="square">
            <a:spAutoFit/>
          </a:bodyPr>
          <a:lstStyle/>
          <a:p>
            <a:r>
              <a:rPr lang="ru-RU" b="1" dirty="0">
                <a:solidFill>
                  <a:srgbClr val="FF0000"/>
                </a:solidFill>
              </a:rPr>
              <a:t>Блюда из яиц. </a:t>
            </a:r>
            <a:r>
              <a:rPr lang="ru-RU" dirty="0"/>
              <a:t>Цельные яйца (не более 1— '/г шт. в день) в блюда по кулинарным показаниям, блюда из яичных белков (паровые омлеты, меренги, снежки); при хорошей переносимости разрешают цельные яйца всмятку, паровые натуральные омлеты (до 2 яиц в день).</a:t>
            </a:r>
          </a:p>
        </p:txBody>
      </p:sp>
      <p:pic>
        <p:nvPicPr>
          <p:cNvPr id="30728" name="Picture 8" descr="http://kakimenno.ru/uploads/posts/2013-06/1372095602_prigitivit-be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223133"/>
            <a:ext cx="2532772" cy="146121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vkusnaja-zhisn.ru/wp-content/uploads/2016/01/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5223133"/>
            <a:ext cx="2759482" cy="155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36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99992" y="188640"/>
            <a:ext cx="4330824" cy="6430356"/>
          </a:xfrm>
        </p:spPr>
        <p:txBody>
          <a:bodyPr>
            <a:normAutofit lnSpcReduction="10000"/>
          </a:bodyPr>
          <a:lstStyle/>
          <a:p>
            <a:r>
              <a:rPr lang="ru-RU" sz="1800" b="0" dirty="0"/>
              <a:t>Под </a:t>
            </a:r>
            <a:r>
              <a:rPr lang="ru-RU" sz="1800" dirty="0">
                <a:solidFill>
                  <a:srgbClr val="FF0000"/>
                </a:solidFill>
              </a:rPr>
              <a:t>пищеварительным тактом (пищеварительной трубкой) </a:t>
            </a:r>
            <a:r>
              <a:rPr lang="ru-RU" sz="1800" b="0" dirty="0"/>
              <a:t>понимают часть пищеварительного аппарата, имеющего трубчатое строение: пищевод, желудок, тонкая и толстая кишки. Еда поступает в пищеварительную систему через полость рта, которая является начальным органом пищеварения.</a:t>
            </a:r>
          </a:p>
          <a:p>
            <a:r>
              <a:rPr lang="ru-RU" sz="1800" b="0" dirty="0"/>
              <a:t> Органы пищеварения имеют длину 12 метров и работают в двух фазах. Механическая фаза происходит в основном в ротовой полости и состоит из размельчения съедаемой пищи на частицы, настолько маленькие, чтобы их можно было проглотить.</a:t>
            </a:r>
          </a:p>
          <a:p>
            <a:r>
              <a:rPr lang="ru-RU" sz="1800" b="0" dirty="0"/>
              <a:t> Химическая фаза представляет собой превращение пищи в вещества, усваиваемые организмом, что достигается воздействием разных соков, выделяемых пищеварительными железами. Конечный орган пищеварительной системы - это задний проход (анус).</a:t>
            </a:r>
          </a:p>
        </p:txBody>
      </p:sp>
      <p:pic>
        <p:nvPicPr>
          <p:cNvPr id="4098" name="Picture 2" descr="http://nfo.agni-age.net/poster/medicine/Pihevar_trak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1" t="1447" r="2682"/>
          <a:stretch/>
        </p:blipFill>
        <p:spPr bwMode="auto">
          <a:xfrm>
            <a:off x="165381" y="188640"/>
            <a:ext cx="4256314" cy="6430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19B0651-EE4F-4900-A07F-96A6BFA9D0F0}" type="slidenum">
              <a:rPr lang="ru-RU" smtClean="0"/>
              <a:t>4</a:t>
            </a:fld>
            <a:endParaRPr lang="ru-RU"/>
          </a:p>
        </p:txBody>
      </p:sp>
    </p:spTree>
    <p:extLst>
      <p:ext uri="{BB962C8B-B14F-4D97-AF65-F5344CB8AC3E}">
        <p14:creationId xmlns:p14="http://schemas.microsoft.com/office/powerpoint/2010/main" val="1494812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24936" cy="2664296"/>
          </a:xfrm>
        </p:spPr>
        <p:txBody>
          <a:bodyPr>
            <a:normAutofit/>
          </a:bodyPr>
          <a:lstStyle/>
          <a:p>
            <a:r>
              <a:rPr lang="ru-RU" sz="1800" dirty="0">
                <a:solidFill>
                  <a:srgbClr val="FF0000"/>
                </a:solidFill>
              </a:rPr>
              <a:t>Сладкие блюда, </a:t>
            </a:r>
            <a:r>
              <a:rPr lang="ru-RU" sz="1800" b="0" dirty="0"/>
              <a:t>сладости, фрукты, ягоды. Кисели, компоты, желе, муссы, суфле из сладких сортов ягод и фруктов (кроме абрикосов, слив, дынь), печеные яблоки и груши, мармелад, зефир, пастила, сливочные помадки, ирис, варенье и джемы из сладких сортов ягод н фруктов, в сыром виде сладкие сорта ягод (клубника, земляника, малина), спелые мягкие сорта яблок и груш без кожуры (100—120 г в день), при хорошей переносимости мандарины и апельсины спелые, сладкие арбузы, виноград без кожуры. Фруктовые и ягодные соки из сладких сортов ягод и фруктов (яблочный, клубничный, вишневый, мандариновый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40</a:t>
            </a:fld>
            <a:endParaRPr lang="ru-RU"/>
          </a:p>
        </p:txBody>
      </p:sp>
      <p:pic>
        <p:nvPicPr>
          <p:cNvPr id="31746" name="Picture 2" descr="http://blot.ru/uploads/post-2-1255713736,55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79388"/>
            <a:ext cx="2949116" cy="180485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kyiv.izsela.com.ua/data/product/group/image/1415192932545a158473c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848625"/>
            <a:ext cx="2908598" cy="2466382"/>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img3.goodfon.ru/wallpaper/big/9/1d/yagody-malina-klubnika-367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3088095"/>
            <a:ext cx="3117146" cy="1987442"/>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www.syl.ru/misc/i/ai/153883/506474.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5296" y="3954314"/>
            <a:ext cx="2833167" cy="2903685"/>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triyoga-tv.ru/sites/default/file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4971735"/>
            <a:ext cx="2217305" cy="179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00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640960" cy="1872208"/>
          </a:xfrm>
        </p:spPr>
        <p:txBody>
          <a:bodyPr>
            <a:normAutofit lnSpcReduction="10000"/>
          </a:bodyPr>
          <a:lstStyle/>
          <a:p>
            <a:r>
              <a:rPr lang="ru-RU" sz="1800" dirty="0">
                <a:solidFill>
                  <a:srgbClr val="FF0000"/>
                </a:solidFill>
              </a:rPr>
              <a:t>Молоко, молочные продукты и блюда из н п х. </a:t>
            </a:r>
            <a:r>
              <a:rPr lang="ru-RU" sz="1800" b="0" dirty="0"/>
              <a:t>Молоко пресное только в блюдах, при хорошей переносимости можно употреблять и в чистом виде; </a:t>
            </a:r>
            <a:r>
              <a:rPr lang="ru-RU" sz="1800" dirty="0">
                <a:solidFill>
                  <a:srgbClr val="FF0000"/>
                </a:solidFill>
              </a:rPr>
              <a:t>кисломолочные напитки: </a:t>
            </a:r>
            <a:r>
              <a:rPr lang="ru-RU" sz="1800" b="0" dirty="0"/>
              <a:t>кефир, ацидофилин, ацидофильное молоко, ряженка и т. д. с кислотностью не выше 90° по Тернеру (при хорошей переносимости), сыр неострый (российский, </a:t>
            </a:r>
            <a:r>
              <a:rPr lang="ru-RU" sz="1800" b="0" dirty="0" err="1"/>
              <a:t>угличский</a:t>
            </a:r>
            <a:r>
              <a:rPr lang="ru-RU" sz="1800" b="0" dirty="0"/>
              <a:t>, ярославский и др.), творог свежий натуральный, в виде творожной пасты, паровых и запеченных пудингов.</a:t>
            </a:r>
          </a:p>
        </p:txBody>
      </p:sp>
      <p:sp>
        <p:nvSpPr>
          <p:cNvPr id="4" name="Номер слайда 3"/>
          <p:cNvSpPr>
            <a:spLocks noGrp="1"/>
          </p:cNvSpPr>
          <p:nvPr>
            <p:ph type="sldNum" sz="quarter" idx="12"/>
          </p:nvPr>
        </p:nvSpPr>
        <p:spPr/>
        <p:txBody>
          <a:bodyPr/>
          <a:lstStyle/>
          <a:p>
            <a:fld id="{B19B0651-EE4F-4900-A07F-96A6BFA9D0F0}" type="slidenum">
              <a:rPr lang="ru-RU" smtClean="0"/>
              <a:t>41</a:t>
            </a:fld>
            <a:endParaRPr lang="ru-RU"/>
          </a:p>
        </p:txBody>
      </p:sp>
      <p:pic>
        <p:nvPicPr>
          <p:cNvPr id="32770" name="Picture 2" descr="https://smartmeal.ru/images/products/a74f5181a60ec3b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874033"/>
            <a:ext cx="2563079" cy="256307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iladiet.ru/wp-content/uploads/2015/08/belorusskiy-kef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90010"/>
            <a:ext cx="2664296" cy="290027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kedem.ru/photo/articles/2013/09/20130911-maasdam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07866"/>
            <a:ext cx="1905000" cy="209541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ttp://img2.postila.ru/storage/9888000/9883638/04afbf2357b520179d1a1c4cac1e4d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913" y="4437112"/>
            <a:ext cx="3017540" cy="2159992"/>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spa21.ru/uploads/posts/2015-10/1443827677_85368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4432785"/>
            <a:ext cx="2935862" cy="205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77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352928" cy="4464496"/>
          </a:xfrm>
        </p:spPr>
        <p:txBody>
          <a:bodyPr>
            <a:normAutofit/>
          </a:bodyPr>
          <a:lstStyle/>
          <a:p>
            <a:pPr algn="just"/>
            <a:r>
              <a:rPr lang="ru-RU" sz="1800" dirty="0">
                <a:solidFill>
                  <a:srgbClr val="FF0000"/>
                </a:solidFill>
              </a:rPr>
              <a:t>Соусы и пряности. </a:t>
            </a:r>
            <a:r>
              <a:rPr lang="ru-RU" sz="1800" b="0" dirty="0"/>
              <a:t>Лавровый лист, укроп, листья петрушки, корица, гвоздика, соус молочный (бешамель) с добавлением небольшого количества сметаны, фруктовые соусы.</a:t>
            </a:r>
          </a:p>
          <a:p>
            <a:pPr algn="just"/>
            <a:r>
              <a:rPr lang="ru-RU" sz="1800" dirty="0">
                <a:solidFill>
                  <a:srgbClr val="FF0000"/>
                </a:solidFill>
              </a:rPr>
              <a:t>Закуски. </a:t>
            </a:r>
            <a:r>
              <a:rPr lang="ru-RU" sz="1800" b="0" dirty="0"/>
              <a:t>Заливные рыба, язык, телятина; сыр неострый, черная икра, докторская колбаса, вымоченная сельдь, нежирная ветчина.</a:t>
            </a:r>
          </a:p>
          <a:p>
            <a:pPr algn="just"/>
            <a:r>
              <a:rPr lang="ru-RU" sz="1800" dirty="0">
                <a:solidFill>
                  <a:srgbClr val="FF0000"/>
                </a:solidFill>
              </a:rPr>
              <a:t>Н а п и т к и. </a:t>
            </a:r>
            <a:r>
              <a:rPr lang="ru-RU" sz="1800" b="0" dirty="0"/>
              <a:t>Отвар шиповника, чай и кофе некрепкие без молока или с молоком, 10 % сливками (при хорошей переносимости) .</a:t>
            </a:r>
          </a:p>
          <a:p>
            <a:pPr algn="just"/>
            <a:r>
              <a:rPr lang="ru-RU" sz="1800" dirty="0">
                <a:solidFill>
                  <a:srgbClr val="FF0000"/>
                </a:solidFill>
              </a:rPr>
              <a:t>Ж и р ы. </a:t>
            </a:r>
            <a:r>
              <a:rPr lang="ru-RU" sz="1800" b="0" dirty="0"/>
              <a:t>Масло сливочное (не жарить) добавлять в готовые блюда и давать с бутербродами не более 5—15 г на один прием в зависимости от переносимости.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42</a:t>
            </a:fld>
            <a:endParaRPr lang="ru-RU"/>
          </a:p>
        </p:txBody>
      </p:sp>
      <p:pic>
        <p:nvPicPr>
          <p:cNvPr id="33794" name="Picture 2" descr="http://www.pop.24-7-365.ru/pictures/3093717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67" y="3535863"/>
            <a:ext cx="1356197" cy="17612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restoran-fialka.ru/images/product/000/000200/925-sudak_zalivno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681" y="3330700"/>
            <a:ext cx="2742230" cy="154098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ttp://ca-lendula.ru/wp-content/uploads/2015/08/shipovnik-protivopokazaniy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0457" y="2924944"/>
            <a:ext cx="2987824" cy="1866968"/>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http://mjusli.ru/wp-content/uploads/2015/03/f397292ef75221724646e97b519afe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4232" y="5085184"/>
            <a:ext cx="2843808" cy="159882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xn--80aaaa6bht1as6b1f.xn--p1ai/wp-content/uploads/2014/08/picture-2153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167"/>
          <a:stretch/>
        </p:blipFill>
        <p:spPr bwMode="auto">
          <a:xfrm>
            <a:off x="1547664" y="4964572"/>
            <a:ext cx="2031235" cy="171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5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7150"/>
            <a:ext cx="8712968" cy="504056"/>
          </a:xfrm>
        </p:spPr>
        <p:txBody>
          <a:bodyPr>
            <a:normAutofit fontScale="90000"/>
          </a:bodyPr>
          <a:lstStyle/>
          <a:p>
            <a:pPr algn="ctr"/>
            <a:r>
              <a:rPr lang="ru-RU" sz="2800" dirty="0"/>
              <a:t>Примерное меню диеты № 4в (3316 клал)</a:t>
            </a:r>
          </a:p>
        </p:txBody>
      </p:sp>
      <p:sp>
        <p:nvSpPr>
          <p:cNvPr id="4" name="Номер слайда 3"/>
          <p:cNvSpPr>
            <a:spLocks noGrp="1"/>
          </p:cNvSpPr>
          <p:nvPr>
            <p:ph type="sldNum" sz="quarter" idx="12"/>
          </p:nvPr>
        </p:nvSpPr>
        <p:spPr/>
        <p:txBody>
          <a:bodyPr/>
          <a:lstStyle/>
          <a:p>
            <a:fld id="{B19B0651-EE4F-4900-A07F-96A6BFA9D0F0}" type="slidenum">
              <a:rPr lang="ru-RU" smtClean="0"/>
              <a:t>43</a:t>
            </a:fld>
            <a:endParaRPr lang="ru-RU"/>
          </a:p>
        </p:txBody>
      </p:sp>
      <p:sp>
        <p:nvSpPr>
          <p:cNvPr id="6" name="Rectangle 1"/>
          <p:cNvSpPr>
            <a:spLocks noChangeArrowheads="1"/>
          </p:cNvSpPr>
          <p:nvPr/>
        </p:nvSpPr>
        <p:spPr bwMode="auto">
          <a:xfrm>
            <a:off x="2803525" y="-171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12804346"/>
              </p:ext>
            </p:extLst>
          </p:nvPr>
        </p:nvGraphicFramePr>
        <p:xfrm>
          <a:off x="251520" y="836712"/>
          <a:ext cx="8352926" cy="5252153"/>
        </p:xfrm>
        <a:graphic>
          <a:graphicData uri="http://schemas.openxmlformats.org/drawingml/2006/table">
            <a:tbl>
              <a:tblPr>
                <a:tableStyleId>{0505E3EF-67EA-436B-97B2-0124C06EBD24}</a:tableStyleId>
              </a:tblPr>
              <a:tblGrid>
                <a:gridCol w="316835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215886">
                  <a:extLst>
                    <a:ext uri="{9D8B030D-6E8A-4147-A177-3AD203B41FA5}">
                      <a16:colId xmlns:a16="http://schemas.microsoft.com/office/drawing/2014/main" val="20003"/>
                    </a:ext>
                  </a:extLst>
                </a:gridCol>
                <a:gridCol w="1448410">
                  <a:extLst>
                    <a:ext uri="{9D8B030D-6E8A-4147-A177-3AD203B41FA5}">
                      <a16:colId xmlns:a16="http://schemas.microsoft.com/office/drawing/2014/main" val="20004"/>
                    </a:ext>
                  </a:extLst>
                </a:gridCol>
              </a:tblGrid>
              <a:tr h="691510">
                <a:tc>
                  <a:txBody>
                    <a:bodyPr/>
                    <a:lstStyle/>
                    <a:p>
                      <a:pPr indent="457200" algn="ctr">
                        <a:lnSpc>
                          <a:spcPct val="115000"/>
                        </a:lnSpc>
                        <a:spcAft>
                          <a:spcPts val="0"/>
                        </a:spcAft>
                      </a:pPr>
                      <a:r>
                        <a:rPr lang="ru-RU" sz="1400" b="1" u="none" strike="noStrike" dirty="0">
                          <a:solidFill>
                            <a:schemeClr val="tx1"/>
                          </a:solidFill>
                          <a:effectLst/>
                        </a:rPr>
                        <a:t>Наименование блюд</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Выход,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Белки,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Жиры,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indent="457200" algn="ctr">
                        <a:lnSpc>
                          <a:spcPct val="115000"/>
                        </a:lnSpc>
                        <a:spcAft>
                          <a:spcPts val="0"/>
                        </a:spcAft>
                      </a:pPr>
                      <a:r>
                        <a:rPr lang="ru-RU" sz="1400" b="1" u="none" strike="noStrike" dirty="0">
                          <a:solidFill>
                            <a:schemeClr val="tx1"/>
                          </a:solidFill>
                          <a:effectLst/>
                        </a:rPr>
                        <a:t>Углеводы,</a:t>
                      </a:r>
                      <a:endParaRPr lang="ru-RU" sz="1200" b="1" dirty="0">
                        <a:solidFill>
                          <a:schemeClr val="tx1"/>
                        </a:solidFill>
                        <a:effectLst/>
                      </a:endParaRPr>
                    </a:p>
                    <a:p>
                      <a:pPr indent="457200" algn="ctr">
                        <a:lnSpc>
                          <a:spcPct val="115000"/>
                        </a:lnSpc>
                        <a:spcAft>
                          <a:spcPts val="0"/>
                        </a:spcAft>
                      </a:pPr>
                      <a:r>
                        <a:rPr lang="ru-RU" sz="1400" b="1" u="none" strike="noStrike" dirty="0">
                          <a:solidFill>
                            <a:schemeClr val="tx1"/>
                          </a:solidFill>
                          <a:effectLst/>
                        </a:rPr>
                        <a:t>г</a:t>
                      </a:r>
                      <a:endParaRPr lang="ru-RU" sz="1200" b="1" dirty="0">
                        <a:solidFill>
                          <a:schemeClr val="tx1"/>
                        </a:solidFill>
                        <a:effectLst/>
                        <a:latin typeface="Times New Roman"/>
                        <a:ea typeface="Times New Roman"/>
                      </a:endParaRPr>
                    </a:p>
                  </a:txBody>
                  <a:tcPr marL="0" marR="0" marT="0" marB="0" anchor="ctr">
                    <a:solidFill>
                      <a:srgbClr val="99CCFF"/>
                    </a:solidFill>
                  </a:tcPr>
                </a:tc>
                <a:extLst>
                  <a:ext uri="{0D108BD9-81ED-4DB2-BD59-A6C34878D82A}">
                    <a16:rowId xmlns:a16="http://schemas.microsoft.com/office/drawing/2014/main" val="10000"/>
                  </a:ext>
                </a:extLst>
              </a:tr>
              <a:tr h="396467">
                <a:tc>
                  <a:txBody>
                    <a:bodyPr/>
                    <a:lstStyle/>
                    <a:p>
                      <a:pPr indent="457200" algn="just">
                        <a:lnSpc>
                          <a:spcPts val="1150"/>
                        </a:lnSpc>
                        <a:spcBef>
                          <a:spcPts val="1200"/>
                        </a:spcBef>
                        <a:spcAft>
                          <a:spcPts val="0"/>
                        </a:spcAft>
                      </a:pPr>
                      <a:r>
                        <a:rPr lang="ru-RU" sz="1400" b="1" u="none" strike="noStrike" spc="250" dirty="0">
                          <a:solidFill>
                            <a:srgbClr val="FF0000"/>
                          </a:solidFill>
                          <a:effectLst/>
                        </a:rPr>
                        <a:t>Первый завтрак</a:t>
                      </a:r>
                      <a:endParaRPr lang="ru-RU" sz="1100" b="1" dirty="0">
                        <a:solidFill>
                          <a:srgbClr val="FF0000"/>
                        </a:solidFill>
                        <a:effectLst/>
                        <a:latin typeface="Sylfaen"/>
                        <a:ea typeface="Calibri"/>
                        <a:cs typeface="Sylfaen"/>
                      </a:endParaRPr>
                    </a:p>
                  </a:txBody>
                  <a:tcPr marL="0" marR="0" marT="0" marB="0" anchor="ctr">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extLst>
                  <a:ext uri="{0D108BD9-81ED-4DB2-BD59-A6C34878D82A}">
                    <a16:rowId xmlns:a16="http://schemas.microsoft.com/office/drawing/2014/main" val="10001"/>
                  </a:ext>
                </a:extLst>
              </a:tr>
              <a:tr h="396467">
                <a:tc>
                  <a:txBody>
                    <a:bodyPr/>
                    <a:lstStyle/>
                    <a:p>
                      <a:pPr indent="457200" algn="l">
                        <a:lnSpc>
                          <a:spcPts val="1150"/>
                        </a:lnSpc>
                        <a:spcBef>
                          <a:spcPts val="1200"/>
                        </a:spcBef>
                        <a:spcAft>
                          <a:spcPts val="0"/>
                        </a:spcAft>
                      </a:pPr>
                      <a:r>
                        <a:rPr lang="ru-RU" sz="1400" u="none" strike="noStrike" dirty="0">
                          <a:effectLst/>
                        </a:rPr>
                        <a:t>Омлет паровой</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130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12,5</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3,97</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2"/>
                  </a:ext>
                </a:extLst>
              </a:tr>
              <a:tr h="396467">
                <a:tc>
                  <a:txBody>
                    <a:bodyPr/>
                    <a:lstStyle/>
                    <a:p>
                      <a:pPr indent="457200" algn="l">
                        <a:lnSpc>
                          <a:spcPts val="1150"/>
                        </a:lnSpc>
                        <a:spcBef>
                          <a:spcPts val="1200"/>
                        </a:spcBef>
                        <a:spcAft>
                          <a:spcPts val="0"/>
                        </a:spcAft>
                      </a:pPr>
                      <a:r>
                        <a:rPr lang="ru-RU" sz="1400" u="none" strike="noStrike">
                          <a:effectLst/>
                        </a:rPr>
                        <a:t>Каша овсяная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300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9,7</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12,2</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42,5</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3"/>
                  </a:ext>
                </a:extLst>
              </a:tr>
              <a:tr h="423345">
                <a:tc>
                  <a:txBody>
                    <a:bodyPr/>
                    <a:lstStyle/>
                    <a:p>
                      <a:pPr indent="457200" algn="l">
                        <a:lnSpc>
                          <a:spcPts val="1150"/>
                        </a:lnSpc>
                        <a:spcBef>
                          <a:spcPts val="1200"/>
                        </a:spcBef>
                        <a:spcAft>
                          <a:spcPts val="0"/>
                        </a:spcAft>
                      </a:pPr>
                      <a:r>
                        <a:rPr lang="ru-RU" sz="1400" u="none" strike="noStrike">
                          <a:effectLst/>
                        </a:rPr>
                        <a:t>Чай</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200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4"/>
                  </a:ext>
                </a:extLst>
              </a:tr>
              <a:tr h="396467">
                <a:tc>
                  <a:txBody>
                    <a:bodyPr/>
                    <a:lstStyle/>
                    <a:p>
                      <a:pPr indent="457200" algn="l">
                        <a:lnSpc>
                          <a:spcPts val="1150"/>
                        </a:lnSpc>
                        <a:spcBef>
                          <a:spcPts val="1200"/>
                        </a:spcBef>
                        <a:spcAft>
                          <a:spcPts val="0"/>
                        </a:spcAft>
                      </a:pPr>
                      <a:r>
                        <a:rPr lang="ru-RU" sz="1400" b="1" u="none" strike="noStrike" spc="250" dirty="0">
                          <a:solidFill>
                            <a:srgbClr val="FF0000"/>
                          </a:solidFill>
                          <a:effectLst/>
                        </a:rPr>
                        <a:t>Второй завтрак</a:t>
                      </a:r>
                      <a:endParaRPr lang="ru-RU" sz="1100" b="1" dirty="0">
                        <a:solidFill>
                          <a:srgbClr val="FF0000"/>
                        </a:solidFill>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5"/>
                  </a:ext>
                </a:extLst>
              </a:tr>
              <a:tr h="396467">
                <a:tc>
                  <a:txBody>
                    <a:bodyPr/>
                    <a:lstStyle/>
                    <a:p>
                      <a:pPr indent="457200" algn="l">
                        <a:lnSpc>
                          <a:spcPts val="1150"/>
                        </a:lnSpc>
                        <a:spcBef>
                          <a:spcPts val="1200"/>
                        </a:spcBef>
                        <a:spcAft>
                          <a:spcPts val="0"/>
                        </a:spcAft>
                      </a:pPr>
                      <a:r>
                        <a:rPr lang="ru-RU" sz="1400" u="none" strike="noStrike">
                          <a:effectLst/>
                        </a:rPr>
                        <a:t>Яблоки свежие</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0,3</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11,5</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6"/>
                  </a:ext>
                </a:extLst>
              </a:tr>
              <a:tr h="396467">
                <a:tc>
                  <a:txBody>
                    <a:bodyPr/>
                    <a:lstStyle/>
                    <a:p>
                      <a:pPr indent="457200" algn="l">
                        <a:lnSpc>
                          <a:spcPts val="1150"/>
                        </a:lnSpc>
                        <a:spcBef>
                          <a:spcPts val="1200"/>
                        </a:spcBef>
                        <a:spcAft>
                          <a:spcPts val="0"/>
                        </a:spcAft>
                      </a:pPr>
                      <a:r>
                        <a:rPr lang="ru-RU" sz="1400" b="1" u="none" strike="noStrike" spc="250" dirty="0">
                          <a:solidFill>
                            <a:srgbClr val="FF0000"/>
                          </a:solidFill>
                          <a:effectLst/>
                        </a:rPr>
                        <a:t>Обед</a:t>
                      </a:r>
                      <a:endParaRPr lang="ru-RU" sz="1100" b="1" dirty="0">
                        <a:solidFill>
                          <a:srgbClr val="FF0000"/>
                        </a:solidFill>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7"/>
                  </a:ext>
                </a:extLst>
              </a:tr>
              <a:tr h="565675">
                <a:tc>
                  <a:txBody>
                    <a:bodyPr/>
                    <a:lstStyle/>
                    <a:p>
                      <a:pPr indent="457200" algn="l">
                        <a:lnSpc>
                          <a:spcPts val="1150"/>
                        </a:lnSpc>
                        <a:spcBef>
                          <a:spcPts val="1200"/>
                        </a:spcBef>
                        <a:spcAft>
                          <a:spcPts val="0"/>
                        </a:spcAft>
                      </a:pPr>
                      <a:r>
                        <a:rPr lang="ru-RU" sz="1400" u="none" strike="noStrike" dirty="0">
                          <a:effectLst/>
                        </a:rPr>
                        <a:t>Суп картофельный на мясном бульоне</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400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4,8</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14,8</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33,6</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8"/>
                  </a:ext>
                </a:extLst>
              </a:tr>
              <a:tr h="396467">
                <a:tc>
                  <a:txBody>
                    <a:bodyPr/>
                    <a:lstStyle/>
                    <a:p>
                      <a:pPr indent="457200" algn="l">
                        <a:lnSpc>
                          <a:spcPts val="1150"/>
                        </a:lnSpc>
                        <a:spcBef>
                          <a:spcPts val="1200"/>
                        </a:spcBef>
                        <a:spcAft>
                          <a:spcPts val="0"/>
                        </a:spcAft>
                      </a:pPr>
                      <a:r>
                        <a:rPr lang="ru-RU" sz="1400" u="none" strike="noStrike">
                          <a:effectLst/>
                        </a:rPr>
                        <a:t>Мясо отварное</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55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13,6</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8,9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9"/>
                  </a:ext>
                </a:extLst>
              </a:tr>
              <a:tr h="329248">
                <a:tc>
                  <a:txBody>
                    <a:bodyPr/>
                    <a:lstStyle/>
                    <a:p>
                      <a:pPr indent="457200" algn="l">
                        <a:lnSpc>
                          <a:spcPts val="1150"/>
                        </a:lnSpc>
                        <a:spcBef>
                          <a:spcPts val="1200"/>
                        </a:spcBef>
                        <a:spcAft>
                          <a:spcPts val="0"/>
                        </a:spcAft>
                      </a:pPr>
                      <a:r>
                        <a:rPr lang="ru-RU" sz="1400" u="none" strike="noStrike">
                          <a:effectLst/>
                        </a:rPr>
                        <a:t>Каша гречневая рассыпчатая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150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7,5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9,5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45,1</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10"/>
                  </a:ext>
                </a:extLst>
              </a:tr>
              <a:tr h="354405">
                <a:tc>
                  <a:txBody>
                    <a:bodyPr/>
                    <a:lstStyle/>
                    <a:p>
                      <a:pPr indent="457200" algn="l">
                        <a:lnSpc>
                          <a:spcPts val="1150"/>
                        </a:lnSpc>
                        <a:spcBef>
                          <a:spcPts val="1200"/>
                        </a:spcBef>
                        <a:spcAft>
                          <a:spcPts val="0"/>
                        </a:spcAft>
                      </a:pPr>
                      <a:endParaRPr lang="ru-RU" sz="1400" u="none" strike="noStrike" dirty="0">
                        <a:effectLst/>
                      </a:endParaRPr>
                    </a:p>
                    <a:p>
                      <a:pPr indent="457200" algn="l">
                        <a:lnSpc>
                          <a:spcPts val="1150"/>
                        </a:lnSpc>
                        <a:spcBef>
                          <a:spcPts val="1200"/>
                        </a:spcBef>
                        <a:spcAft>
                          <a:spcPts val="0"/>
                        </a:spcAft>
                      </a:pPr>
                      <a:r>
                        <a:rPr lang="ru-RU" sz="1400" u="none" strike="noStrike" dirty="0">
                          <a:effectLst/>
                        </a:rPr>
                        <a:t>Компот яблочный</a:t>
                      </a:r>
                      <a:endParaRPr lang="ru-RU" sz="1100" dirty="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180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0,2</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28,3</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3926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44</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016331320"/>
              </p:ext>
            </p:extLst>
          </p:nvPr>
        </p:nvGraphicFramePr>
        <p:xfrm>
          <a:off x="251520" y="692696"/>
          <a:ext cx="8424937" cy="5537201"/>
        </p:xfrm>
        <a:graphic>
          <a:graphicData uri="http://schemas.openxmlformats.org/drawingml/2006/table">
            <a:tbl>
              <a:tblPr>
                <a:tableStyleId>{8799B23B-EC83-4686-B30A-512413B5E67A}</a:tableStyleId>
              </a:tblPr>
              <a:tblGrid>
                <a:gridCol w="3054524">
                  <a:extLst>
                    <a:ext uri="{9D8B030D-6E8A-4147-A177-3AD203B41FA5}">
                      <a16:colId xmlns:a16="http://schemas.microsoft.com/office/drawing/2014/main" val="20000"/>
                    </a:ext>
                  </a:extLst>
                </a:gridCol>
                <a:gridCol w="1222154">
                  <a:extLst>
                    <a:ext uri="{9D8B030D-6E8A-4147-A177-3AD203B41FA5}">
                      <a16:colId xmlns:a16="http://schemas.microsoft.com/office/drawing/2014/main" val="20001"/>
                    </a:ext>
                  </a:extLst>
                </a:gridCol>
                <a:gridCol w="1343681">
                  <a:extLst>
                    <a:ext uri="{9D8B030D-6E8A-4147-A177-3AD203B41FA5}">
                      <a16:colId xmlns:a16="http://schemas.microsoft.com/office/drawing/2014/main" val="20002"/>
                    </a:ext>
                  </a:extLst>
                </a:gridCol>
                <a:gridCol w="1343681">
                  <a:extLst>
                    <a:ext uri="{9D8B030D-6E8A-4147-A177-3AD203B41FA5}">
                      <a16:colId xmlns:a16="http://schemas.microsoft.com/office/drawing/2014/main" val="20003"/>
                    </a:ext>
                  </a:extLst>
                </a:gridCol>
                <a:gridCol w="1460897">
                  <a:extLst>
                    <a:ext uri="{9D8B030D-6E8A-4147-A177-3AD203B41FA5}">
                      <a16:colId xmlns:a16="http://schemas.microsoft.com/office/drawing/2014/main" val="20004"/>
                    </a:ext>
                  </a:extLst>
                </a:gridCol>
              </a:tblGrid>
              <a:tr h="306961">
                <a:tc>
                  <a:txBody>
                    <a:bodyPr/>
                    <a:lstStyle/>
                    <a:p>
                      <a:pPr indent="457200" algn="l">
                        <a:lnSpc>
                          <a:spcPts val="1150"/>
                        </a:lnSpc>
                        <a:spcBef>
                          <a:spcPts val="1200"/>
                        </a:spcBef>
                        <a:spcAft>
                          <a:spcPts val="0"/>
                        </a:spcAft>
                      </a:pPr>
                      <a:r>
                        <a:rPr lang="ru-RU" sz="1300" b="1" u="none" strike="noStrike" spc="250" dirty="0">
                          <a:solidFill>
                            <a:srgbClr val="FF0000"/>
                          </a:solidFill>
                          <a:effectLst/>
                        </a:rPr>
                        <a:t>Полдник</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0"/>
                  </a:ext>
                </a:extLst>
              </a:tr>
              <a:tr h="413119">
                <a:tc>
                  <a:txBody>
                    <a:bodyPr/>
                    <a:lstStyle/>
                    <a:p>
                      <a:pPr indent="457200" algn="l">
                        <a:lnSpc>
                          <a:spcPts val="1150"/>
                        </a:lnSpc>
                        <a:spcBef>
                          <a:spcPts val="1200"/>
                        </a:spcBef>
                        <a:spcAft>
                          <a:spcPts val="0"/>
                        </a:spcAft>
                      </a:pPr>
                      <a:r>
                        <a:rPr lang="ru-RU" sz="1300" u="none" strike="noStrike">
                          <a:effectLst/>
                        </a:rPr>
                        <a:t>Сухарики с сахаром</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25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31,12</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1"/>
                  </a:ext>
                </a:extLst>
              </a:tr>
              <a:tr h="394190">
                <a:tc>
                  <a:txBody>
                    <a:bodyPr/>
                    <a:lstStyle/>
                    <a:p>
                      <a:pPr indent="457200" algn="l">
                        <a:lnSpc>
                          <a:spcPts val="1150"/>
                        </a:lnSpc>
                        <a:spcBef>
                          <a:spcPts val="1200"/>
                        </a:spcBef>
                        <a:spcAft>
                          <a:spcPts val="0"/>
                        </a:spcAft>
                      </a:pPr>
                      <a:r>
                        <a:rPr lang="ru-RU" sz="1300" u="none" strike="noStrike">
                          <a:effectLst/>
                        </a:rPr>
                        <a:t>Отвар шиповника</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2"/>
                  </a:ext>
                </a:extLst>
              </a:tr>
              <a:tr h="306961">
                <a:tc>
                  <a:txBody>
                    <a:bodyPr/>
                    <a:lstStyle/>
                    <a:p>
                      <a:pPr indent="457200" algn="l">
                        <a:lnSpc>
                          <a:spcPts val="1150"/>
                        </a:lnSpc>
                        <a:spcBef>
                          <a:spcPts val="1200"/>
                        </a:spcBef>
                        <a:spcAft>
                          <a:spcPts val="0"/>
                        </a:spcAft>
                      </a:pPr>
                      <a:r>
                        <a:rPr lang="ru-RU" sz="1300" b="1" u="none" strike="noStrike" spc="250" dirty="0">
                          <a:solidFill>
                            <a:srgbClr val="FF0000"/>
                          </a:solidFill>
                          <a:effectLst/>
                        </a:rPr>
                        <a:t>Ужин</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3"/>
                  </a:ext>
                </a:extLst>
              </a:tr>
              <a:tr h="863070">
                <a:tc>
                  <a:txBody>
                    <a:bodyPr/>
                    <a:lstStyle/>
                    <a:p>
                      <a:pPr indent="457200" algn="just">
                        <a:lnSpc>
                          <a:spcPts val="1150"/>
                        </a:lnSpc>
                        <a:spcBef>
                          <a:spcPts val="1200"/>
                        </a:spcBef>
                        <a:spcAft>
                          <a:spcPts val="0"/>
                        </a:spcAft>
                      </a:pPr>
                      <a:r>
                        <a:rPr lang="ru-RU" sz="1300" u="none" strike="noStrike" dirty="0">
                          <a:effectLst/>
                        </a:rPr>
                        <a:t>Рулет мясной, запеченный, фаршированный яичным омлетом</a:t>
                      </a:r>
                      <a:endParaRPr lang="ru-RU" sz="1000" dirty="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130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18,4</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17,7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13,6</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4"/>
                  </a:ext>
                </a:extLst>
              </a:tr>
              <a:tr h="306961">
                <a:tc>
                  <a:txBody>
                    <a:bodyPr/>
                    <a:lstStyle/>
                    <a:p>
                      <a:pPr indent="457200" algn="l">
                        <a:lnSpc>
                          <a:spcPts val="1150"/>
                        </a:lnSpc>
                        <a:spcBef>
                          <a:spcPts val="1200"/>
                        </a:spcBef>
                        <a:spcAft>
                          <a:spcPts val="0"/>
                        </a:spcAft>
                      </a:pPr>
                      <a:r>
                        <a:rPr lang="ru-RU" sz="1300" u="none" strike="noStrike">
                          <a:effectLst/>
                        </a:rPr>
                        <a:t>Морковь тушеная</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5"/>
                  </a:ext>
                </a:extLst>
              </a:tr>
              <a:tr h="436072">
                <a:tc>
                  <a:txBody>
                    <a:bodyPr/>
                    <a:lstStyle/>
                    <a:p>
                      <a:pPr indent="457200" algn="l">
                        <a:lnSpc>
                          <a:spcPts val="1150"/>
                        </a:lnSpc>
                        <a:spcBef>
                          <a:spcPts val="1200"/>
                        </a:spcBef>
                        <a:spcAft>
                          <a:spcPts val="0"/>
                        </a:spcAft>
                      </a:pPr>
                      <a:r>
                        <a:rPr lang="ru-RU" sz="1300" u="none" strike="noStrike">
                          <a:effectLst/>
                        </a:rPr>
                        <a:t>Пудинг творожный запеченный</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20,5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38,3</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6"/>
                  </a:ext>
                </a:extLst>
              </a:tr>
              <a:tr h="306961">
                <a:tc>
                  <a:txBody>
                    <a:bodyPr/>
                    <a:lstStyle/>
                    <a:p>
                      <a:pPr indent="457200" algn="l">
                        <a:lnSpc>
                          <a:spcPts val="1150"/>
                        </a:lnSpc>
                        <a:spcBef>
                          <a:spcPts val="1200"/>
                        </a:spcBef>
                        <a:spcAft>
                          <a:spcPts val="0"/>
                        </a:spcAft>
                      </a:pPr>
                      <a:r>
                        <a:rPr lang="ru-RU" sz="1300" b="1" u="none" strike="noStrike" dirty="0">
                          <a:solidFill>
                            <a:srgbClr val="FF0000"/>
                          </a:solidFill>
                          <a:effectLst/>
                        </a:rPr>
                        <a:t>На </a:t>
                      </a:r>
                      <a:r>
                        <a:rPr lang="ru-RU" sz="1300" b="1" u="none" strike="noStrike" spc="250" dirty="0">
                          <a:solidFill>
                            <a:srgbClr val="FF0000"/>
                          </a:solidFill>
                          <a:effectLst/>
                        </a:rPr>
                        <a:t>ночь</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7"/>
                  </a:ext>
                </a:extLst>
              </a:tr>
              <a:tr h="306961">
                <a:tc>
                  <a:txBody>
                    <a:bodyPr/>
                    <a:lstStyle/>
                    <a:p>
                      <a:pPr indent="457200" algn="l">
                        <a:lnSpc>
                          <a:spcPts val="1150"/>
                        </a:lnSpc>
                        <a:spcBef>
                          <a:spcPts val="1200"/>
                        </a:spcBef>
                        <a:spcAft>
                          <a:spcPts val="0"/>
                        </a:spcAft>
                      </a:pPr>
                      <a:r>
                        <a:rPr lang="ru-RU" sz="1300" u="none" strike="noStrike" dirty="0">
                          <a:effectLst/>
                        </a:rPr>
                        <a:t>Кефир</a:t>
                      </a:r>
                      <a:endParaRPr lang="ru-RU" sz="1000"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180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8,1</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8"/>
                  </a:ext>
                </a:extLst>
              </a:tr>
              <a:tr h="306961">
                <a:tc>
                  <a:txBody>
                    <a:bodyPr/>
                    <a:lstStyle/>
                    <a:p>
                      <a:pPr indent="457200" algn="l">
                        <a:lnSpc>
                          <a:spcPts val="1150"/>
                        </a:lnSpc>
                        <a:spcBef>
                          <a:spcPts val="1200"/>
                        </a:spcBef>
                        <a:spcAft>
                          <a:spcPts val="0"/>
                        </a:spcAft>
                      </a:pPr>
                      <a:r>
                        <a:rPr lang="ru-RU" sz="1300" b="1" u="none" strike="noStrike" dirty="0">
                          <a:solidFill>
                            <a:srgbClr val="FF0000"/>
                          </a:solidFill>
                          <a:effectLst/>
                        </a:rPr>
                        <a:t>На  </a:t>
                      </a:r>
                      <a:r>
                        <a:rPr lang="ru-RU" sz="1300" b="1" u="none" strike="noStrike" spc="250" dirty="0">
                          <a:solidFill>
                            <a:srgbClr val="FF0000"/>
                          </a:solidFill>
                          <a:effectLst/>
                        </a:rPr>
                        <a:t>весь день</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9"/>
                  </a:ext>
                </a:extLst>
              </a:tr>
              <a:tr h="306961">
                <a:tc>
                  <a:txBody>
                    <a:bodyPr/>
                    <a:lstStyle/>
                    <a:p>
                      <a:pPr indent="457200" algn="l">
                        <a:lnSpc>
                          <a:spcPts val="1150"/>
                        </a:lnSpc>
                        <a:spcBef>
                          <a:spcPts val="1200"/>
                        </a:spcBef>
                        <a:spcAft>
                          <a:spcPts val="0"/>
                        </a:spcAft>
                      </a:pPr>
                      <a:r>
                        <a:rPr lang="ru-RU" sz="1300" u="none" strike="noStrike">
                          <a:effectLst/>
                        </a:rPr>
                        <a:t>Хлеб белый</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300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23,7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158,1</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0"/>
                  </a:ext>
                </a:extLst>
              </a:tr>
              <a:tr h="306961">
                <a:tc>
                  <a:txBody>
                    <a:bodyPr/>
                    <a:lstStyle/>
                    <a:p>
                      <a:pPr indent="457200" algn="l">
                        <a:lnSpc>
                          <a:spcPts val="1150"/>
                        </a:lnSpc>
                        <a:spcBef>
                          <a:spcPts val="1200"/>
                        </a:spcBef>
                        <a:spcAft>
                          <a:spcPts val="0"/>
                        </a:spcAft>
                      </a:pPr>
                      <a:r>
                        <a:rPr lang="ru-RU" sz="1300" u="none" strike="noStrike">
                          <a:effectLst/>
                        </a:rPr>
                        <a:t>Сахар</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39,8</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1"/>
                  </a:ext>
                </a:extLst>
              </a:tr>
              <a:tr h="306961">
                <a:tc>
                  <a:txBody>
                    <a:bodyPr/>
                    <a:lstStyle/>
                    <a:p>
                      <a:pPr indent="457200" algn="l">
                        <a:lnSpc>
                          <a:spcPts val="1150"/>
                        </a:lnSpc>
                        <a:spcBef>
                          <a:spcPts val="1200"/>
                        </a:spcBef>
                        <a:spcAft>
                          <a:spcPts val="0"/>
                        </a:spcAft>
                      </a:pPr>
                      <a:r>
                        <a:rPr lang="ru-RU" sz="1300" u="none" strike="noStrike">
                          <a:effectLst/>
                        </a:rPr>
                        <a:t>Масло сливочное</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8,2</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0,09</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2"/>
                  </a:ext>
                </a:extLst>
              </a:tr>
              <a:tr h="668101">
                <a:tc>
                  <a:txBody>
                    <a:bodyPr/>
                    <a:lstStyle/>
                    <a:p>
                      <a:pPr indent="457200" algn="r">
                        <a:lnSpc>
                          <a:spcPts val="1150"/>
                        </a:lnSpc>
                        <a:spcBef>
                          <a:spcPts val="1200"/>
                        </a:spcBef>
                        <a:spcAft>
                          <a:spcPts val="0"/>
                        </a:spcAft>
                      </a:pPr>
                      <a:r>
                        <a:rPr lang="ru-RU" sz="1300" b="1" dirty="0">
                          <a:solidFill>
                            <a:srgbClr val="FF0000"/>
                          </a:solidFill>
                          <a:effectLst/>
                        </a:rPr>
                        <a:t>Всего …</a:t>
                      </a:r>
                      <a:endParaRPr lang="ru-RU" sz="1000" b="1" dirty="0">
                        <a:solidFill>
                          <a:srgbClr val="FF0000"/>
                        </a:solidFill>
                        <a:effectLst/>
                        <a:latin typeface="Sylfaen"/>
                        <a:ea typeface="Calibri"/>
                        <a:cs typeface="Sylfaen"/>
                      </a:endParaRPr>
                    </a:p>
                  </a:txBody>
                  <a:tcPr marL="0" marR="0" marT="0" marB="0" anchor="ctr"/>
                </a:tc>
                <a:tc>
                  <a:txBody>
                    <a:bodyPr/>
                    <a:lstStyle/>
                    <a:p>
                      <a:pPr indent="457200">
                        <a:lnSpc>
                          <a:spcPct val="115000"/>
                        </a:lnSpc>
                        <a:spcAft>
                          <a:spcPts val="0"/>
                        </a:spcAft>
                      </a:pPr>
                      <a:r>
                        <a:rPr lang="ru-RU" sz="1300" b="1" dirty="0">
                          <a:solidFill>
                            <a:srgbClr val="FF0000"/>
                          </a:solidFill>
                          <a:effectLst/>
                        </a:rPr>
                        <a:t> </a:t>
                      </a:r>
                      <a:endParaRPr lang="ru-RU" sz="1100" b="1" dirty="0">
                        <a:solidFill>
                          <a:srgbClr val="FF0000"/>
                        </a:solidFill>
                        <a:effectLst/>
                        <a:latin typeface="Bookman Old Style"/>
                        <a:ea typeface="Calibri"/>
                        <a:cs typeface="Times New Roman"/>
                      </a:endParaRPr>
                    </a:p>
                  </a:txBody>
                  <a:tcPr marL="0" marR="0" marT="0" marB="0"/>
                </a:tc>
                <a:tc>
                  <a:txBody>
                    <a:bodyPr/>
                    <a:lstStyle/>
                    <a:p>
                      <a:pPr indent="457200" algn="ctr">
                        <a:lnSpc>
                          <a:spcPct val="115000"/>
                        </a:lnSpc>
                        <a:spcAft>
                          <a:spcPts val="0"/>
                        </a:spcAft>
                      </a:pPr>
                      <a:r>
                        <a:rPr lang="ru-RU" sz="1300" b="1" u="none" strike="noStrike" dirty="0">
                          <a:solidFill>
                            <a:srgbClr val="FF0000"/>
                          </a:solidFill>
                          <a:effectLst/>
                        </a:rPr>
                        <a:t>116</a:t>
                      </a:r>
                      <a:endParaRPr lang="ru-RU" sz="1100" b="1" dirty="0">
                        <a:solidFill>
                          <a:srgbClr val="FF0000"/>
                        </a:solidFill>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solidFill>
                            <a:srgbClr val="FF0000"/>
                          </a:solidFill>
                          <a:effectLst/>
                        </a:rPr>
                        <a:t>122,4</a:t>
                      </a:r>
                      <a:endParaRPr lang="ru-RU" sz="1100" b="1" dirty="0">
                        <a:solidFill>
                          <a:srgbClr val="FF0000"/>
                        </a:solidFill>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solidFill>
                            <a:srgbClr val="FF0000"/>
                          </a:solidFill>
                          <a:effectLst/>
                        </a:rPr>
                        <a:t>468,6</a:t>
                      </a:r>
                      <a:endParaRPr lang="ru-RU" sz="1100" b="1" dirty="0">
                        <a:solidFill>
                          <a:srgbClr val="FF0000"/>
                        </a:solidFill>
                        <a:effectLst/>
                        <a:latin typeface="Bookman Old Style"/>
                        <a:ea typeface="Calibri"/>
                        <a:cs typeface="Times New Roman"/>
                      </a:endParaRPr>
                    </a:p>
                  </a:txBody>
                  <a:tcPr marL="0" marR="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92391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49153"/>
            <a:ext cx="4834880" cy="648072"/>
          </a:xfrm>
        </p:spPr>
        <p:txBody>
          <a:bodyPr>
            <a:normAutofit/>
          </a:bodyPr>
          <a:lstStyle/>
          <a:p>
            <a:pPr algn="ctr"/>
            <a:r>
              <a:rPr lang="ru-RU" dirty="0"/>
              <a:t>Гастрит</a:t>
            </a:r>
          </a:p>
        </p:txBody>
      </p:sp>
      <p:sp>
        <p:nvSpPr>
          <p:cNvPr id="4" name="Номер слайда 3"/>
          <p:cNvSpPr>
            <a:spLocks noGrp="1"/>
          </p:cNvSpPr>
          <p:nvPr>
            <p:ph type="sldNum" sz="quarter" idx="12"/>
          </p:nvPr>
        </p:nvSpPr>
        <p:spPr/>
        <p:txBody>
          <a:bodyPr/>
          <a:lstStyle/>
          <a:p>
            <a:fld id="{B19B0651-EE4F-4900-A07F-96A6BFA9D0F0}" type="slidenum">
              <a:rPr lang="ru-RU" smtClean="0"/>
              <a:t>45</a:t>
            </a:fld>
            <a:endParaRPr lang="ru-RU"/>
          </a:p>
        </p:txBody>
      </p:sp>
      <p:sp>
        <p:nvSpPr>
          <p:cNvPr id="5" name="Прямоугольник 4"/>
          <p:cNvSpPr/>
          <p:nvPr/>
        </p:nvSpPr>
        <p:spPr>
          <a:xfrm>
            <a:off x="251520" y="260648"/>
            <a:ext cx="2401619" cy="523220"/>
          </a:xfrm>
          <a:prstGeom prst="rect">
            <a:avLst/>
          </a:prstGeom>
        </p:spPr>
        <p:txBody>
          <a:bodyPr wrap="none">
            <a:spAutoFit/>
          </a:bodyPr>
          <a:lstStyle/>
          <a:p>
            <a:r>
              <a:rPr lang="ru-RU" sz="2800" b="1" dirty="0">
                <a:solidFill>
                  <a:srgbClr val="C00000"/>
                </a:solidFill>
              </a:rPr>
              <a:t>ЗАНЯТИЕ 2. </a:t>
            </a:r>
          </a:p>
        </p:txBody>
      </p:sp>
      <p:pic>
        <p:nvPicPr>
          <p:cNvPr id="1026" name="Picture 2" descr="http://medisosplus.ru/gastrit/wp-content/uploads/2016/03/86576381-antralnyy-zernistyy-gast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92" y="908720"/>
            <a:ext cx="2160240" cy="204969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79170" y="994885"/>
            <a:ext cx="6069294" cy="646331"/>
          </a:xfrm>
          <a:prstGeom prst="rect">
            <a:avLst/>
          </a:prstGeom>
        </p:spPr>
        <p:txBody>
          <a:bodyPr wrap="square">
            <a:spAutoFit/>
          </a:bodyPr>
          <a:lstStyle/>
          <a:p>
            <a:r>
              <a:rPr lang="ru-RU" b="1" dirty="0">
                <a:solidFill>
                  <a:srgbClr val="FF0000"/>
                </a:solidFill>
              </a:rPr>
              <a:t>Гастрит </a:t>
            </a:r>
            <a:r>
              <a:rPr lang="ru-RU" dirty="0"/>
              <a:t>– воспаление слизистой оболочки (иногда и более глубоких слоев) стенки желудка.</a:t>
            </a:r>
          </a:p>
        </p:txBody>
      </p:sp>
      <p:sp>
        <p:nvSpPr>
          <p:cNvPr id="7" name="Прямоугольник 6"/>
          <p:cNvSpPr/>
          <p:nvPr/>
        </p:nvSpPr>
        <p:spPr>
          <a:xfrm>
            <a:off x="2431232" y="1668126"/>
            <a:ext cx="6461248" cy="2862322"/>
          </a:xfrm>
          <a:prstGeom prst="rect">
            <a:avLst/>
          </a:prstGeom>
        </p:spPr>
        <p:txBody>
          <a:bodyPr wrap="square">
            <a:spAutoFit/>
          </a:bodyPr>
          <a:lstStyle/>
          <a:p>
            <a:r>
              <a:rPr lang="ru-RU" b="1" i="1" dirty="0">
                <a:solidFill>
                  <a:srgbClr val="FF0000"/>
                </a:solidFill>
              </a:rPr>
              <a:t>Острый гастрит</a:t>
            </a:r>
            <a:r>
              <a:rPr lang="ru-RU" dirty="0">
                <a:solidFill>
                  <a:srgbClr val="FF0000"/>
                </a:solidFill>
              </a:rPr>
              <a:t> </a:t>
            </a:r>
            <a:r>
              <a:rPr lang="ru-RU" dirty="0"/>
              <a:t>развивается в результате воздействия следующих факторов: бактериальная инфекция – пищевые </a:t>
            </a:r>
            <a:r>
              <a:rPr lang="ru-RU" dirty="0" err="1"/>
              <a:t>токсикоинфекции</a:t>
            </a:r>
            <a:r>
              <a:rPr lang="ru-RU" dirty="0"/>
              <a:t>; алиментарные факторы _ чрезмерное переедание, особенно при употреблении большого количества непривычных острых, грубых пищевых продуктов, а также алкоголя; воздействия химических веществ (крепкие щелочи, кислоты) и лекарственных средств (в первую очередь противовоспалительных); воздействие аллергенов – пищевых продуктов (земляника, яйца и др.).</a:t>
            </a:r>
          </a:p>
        </p:txBody>
      </p:sp>
      <p:pic>
        <p:nvPicPr>
          <p:cNvPr id="1028" name="Picture 4" descr="http://poradu.pp.ua/uploads/posts/2015-09/thumbs/kataralniy-gastrit-simptomi-lkuvannya-zahvoryuvannya_12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 y="2969231"/>
            <a:ext cx="244354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ronika.info/uploads/posts/2015-09/1443433741_pereedani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858560"/>
            <a:ext cx="2798118" cy="1690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arodnaya-meditsina.com/wp-content/uploads/2014/05/152-300x2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947" y="4768527"/>
            <a:ext cx="2029909" cy="17186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03-c.ru/wp-content/uploads/2016/03/1415636385_cj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858560"/>
            <a:ext cx="2500209" cy="153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6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568952" cy="4373563"/>
          </a:xfrm>
        </p:spPr>
        <p:txBody>
          <a:bodyPr>
            <a:normAutofit/>
          </a:bodyPr>
          <a:lstStyle/>
          <a:p>
            <a:r>
              <a:rPr lang="ru-RU" sz="1800" b="0" dirty="0"/>
              <a:t>Наиболее часто встречается </a:t>
            </a:r>
            <a:r>
              <a:rPr lang="ru-RU" sz="1800" dirty="0">
                <a:solidFill>
                  <a:srgbClr val="FF0000"/>
                </a:solidFill>
              </a:rPr>
              <a:t>острый гастрит. </a:t>
            </a:r>
            <a:r>
              <a:rPr lang="ru-RU" sz="1800" b="0" dirty="0"/>
              <a:t>Внезапно, через 4-8 часов после употребления недоброкачественных продуктов, слишком обильной еды, чрезмерного употребления алкоголя, появляется тошнота, ощущение дурноты и резкой слабости. Вскоре, а иногда одновременно появляются чувство распирания, тупая боль в подложечной области, обильная рвота, приносящая некоторое облегчение. </a:t>
            </a:r>
          </a:p>
          <a:p>
            <a:r>
              <a:rPr lang="ru-RU" sz="1800" b="0" dirty="0"/>
              <a:t>Рвотные массы вначале содержат недавно съеденные продукты. Повторная рвота сопровождается выделением слизи, иногда желчи. Позывы на рвоту могут быть очень частыми и мучительными, сочетаться со схваткообразными болями в подложечной области.</a:t>
            </a:r>
          </a:p>
        </p:txBody>
      </p:sp>
      <p:sp>
        <p:nvSpPr>
          <p:cNvPr id="4" name="Номер слайда 3"/>
          <p:cNvSpPr>
            <a:spLocks noGrp="1"/>
          </p:cNvSpPr>
          <p:nvPr>
            <p:ph type="sldNum" sz="quarter" idx="12"/>
          </p:nvPr>
        </p:nvSpPr>
        <p:spPr/>
        <p:txBody>
          <a:bodyPr/>
          <a:lstStyle/>
          <a:p>
            <a:fld id="{B19B0651-EE4F-4900-A07F-96A6BFA9D0F0}" type="slidenum">
              <a:rPr lang="ru-RU" smtClean="0"/>
              <a:t>46</a:t>
            </a:fld>
            <a:endParaRPr lang="ru-RU"/>
          </a:p>
        </p:txBody>
      </p:sp>
      <p:pic>
        <p:nvPicPr>
          <p:cNvPr id="2050" name="Picture 2" descr="http://www.viagro.ru/data/img-(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91187"/>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astritussv2.ru/articles/wp-content/uploads/2016/03/20369291-gastrit-atroficheskiy-bolez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116" y="3091187"/>
            <a:ext cx="2816489" cy="210860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5373216"/>
            <a:ext cx="8584232" cy="1200329"/>
          </a:xfrm>
          <a:prstGeom prst="rect">
            <a:avLst/>
          </a:prstGeom>
        </p:spPr>
        <p:txBody>
          <a:bodyPr wrap="square">
            <a:spAutoFit/>
          </a:bodyPr>
          <a:lstStyle/>
          <a:p>
            <a:r>
              <a:rPr lang="ru-RU" dirty="0"/>
              <a:t>Появляется полное отвращение к пище. После рвоты больной испытывает резкую слабость, нередко покрывается холодным потом. Иногда нарушение пищеварительной функции желудка сопровождается поносом; повторная рвота и понос могут приводить к значительному обезвоживанию организма.</a:t>
            </a:r>
          </a:p>
        </p:txBody>
      </p:sp>
    </p:spTree>
    <p:extLst>
      <p:ext uri="{BB962C8B-B14F-4D97-AF65-F5344CB8AC3E}">
        <p14:creationId xmlns:p14="http://schemas.microsoft.com/office/powerpoint/2010/main" val="3665558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8267" y="170451"/>
            <a:ext cx="8496944" cy="1224136"/>
          </a:xfrm>
        </p:spPr>
        <p:txBody>
          <a:bodyPr>
            <a:normAutofit/>
          </a:bodyPr>
          <a:lstStyle/>
          <a:p>
            <a:r>
              <a:rPr lang="ru-RU" sz="1800" b="0" dirty="0"/>
              <a:t>У больного кожные покровы бледные, язык сухой, обычно густо обложен серовато-белым налетом. Иногда определяются вздутие в подложечной области и шум плеска в желудке. Пальпация подложечной области умеренно болезненна, однако живот всегда остается мягким.</a:t>
            </a:r>
          </a:p>
        </p:txBody>
      </p:sp>
      <p:sp>
        <p:nvSpPr>
          <p:cNvPr id="4" name="Номер слайда 3"/>
          <p:cNvSpPr>
            <a:spLocks noGrp="1"/>
          </p:cNvSpPr>
          <p:nvPr>
            <p:ph type="sldNum" sz="quarter" idx="12"/>
          </p:nvPr>
        </p:nvSpPr>
        <p:spPr/>
        <p:txBody>
          <a:bodyPr/>
          <a:lstStyle/>
          <a:p>
            <a:fld id="{B19B0651-EE4F-4900-A07F-96A6BFA9D0F0}" type="slidenum">
              <a:rPr lang="ru-RU" smtClean="0"/>
              <a:t>47</a:t>
            </a:fld>
            <a:endParaRPr lang="ru-RU"/>
          </a:p>
        </p:txBody>
      </p:sp>
      <p:sp>
        <p:nvSpPr>
          <p:cNvPr id="5" name="Прямоугольник 4"/>
          <p:cNvSpPr/>
          <p:nvPr/>
        </p:nvSpPr>
        <p:spPr>
          <a:xfrm>
            <a:off x="3347864" y="1412776"/>
            <a:ext cx="5298437" cy="2585323"/>
          </a:xfrm>
          <a:prstGeom prst="rect">
            <a:avLst/>
          </a:prstGeom>
        </p:spPr>
        <p:txBody>
          <a:bodyPr wrap="square">
            <a:spAutoFit/>
          </a:bodyPr>
          <a:lstStyle/>
          <a:p>
            <a:r>
              <a:rPr lang="ru-RU" b="1" dirty="0">
                <a:solidFill>
                  <a:srgbClr val="FF0000"/>
                </a:solidFill>
              </a:rPr>
              <a:t>Диагностика</a:t>
            </a:r>
            <a:r>
              <a:rPr lang="ru-RU" dirty="0"/>
              <a:t> острого гастрита обычно не вызывает затруднений. В ряде случаев его нужно дифференцировать с острым аппендицитом, острым холециститом, инфарктом миокарда, некоторыми инфекционными заболеваниями (грипп, менингит, гепатит), острым нарушением мозгового кровообращения, сальмонеллезом и другими кишечными инфекциями.</a:t>
            </a:r>
          </a:p>
        </p:txBody>
      </p:sp>
      <p:pic>
        <p:nvPicPr>
          <p:cNvPr id="3074" name="Picture 2" descr="http://lechenieved.ru/wp-content/uploads/2015/05/Simptomyi-holetsistita-u-zhenshh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09" y="1484785"/>
            <a:ext cx="3058347" cy="19955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5061" y="3998099"/>
            <a:ext cx="6177139" cy="2585323"/>
          </a:xfrm>
          <a:prstGeom prst="rect">
            <a:avLst/>
          </a:prstGeom>
        </p:spPr>
        <p:txBody>
          <a:bodyPr wrap="square">
            <a:spAutoFit/>
          </a:bodyPr>
          <a:lstStyle/>
          <a:p>
            <a:r>
              <a:rPr lang="ru-RU" b="1" dirty="0">
                <a:solidFill>
                  <a:srgbClr val="FF0000"/>
                </a:solidFill>
              </a:rPr>
              <a:t>Неотложная помощь при установленном остром гастрите начинается с промывания желудка.  </a:t>
            </a:r>
            <a:r>
              <a:rPr lang="ru-RU" dirty="0"/>
              <a:t>Затем назначаются слабительные, при болях – спазмолитические средства, при интоксикации и обезвоживании – внутривенные капельные вливания. При тяжелом течении гастрита больной направляется в стационар. Прогноз при своевременно проведенном лечении благоприятный, обычно продолжительность заболевания не превышает 1-4 дня.</a:t>
            </a:r>
          </a:p>
        </p:txBody>
      </p:sp>
      <p:pic>
        <p:nvPicPr>
          <p:cNvPr id="3076" name="Picture 4" descr="http://kubanss.ru/uploads/posts/2016-03/thumbs/33481870-tehnika-promyvaniya-zheludka-cherez-z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49080"/>
            <a:ext cx="25908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7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14980" y="188640"/>
            <a:ext cx="6277499" cy="3528392"/>
          </a:xfrm>
        </p:spPr>
        <p:txBody>
          <a:bodyPr>
            <a:normAutofit lnSpcReduction="10000"/>
          </a:bodyPr>
          <a:lstStyle/>
          <a:p>
            <a:r>
              <a:rPr lang="ru-RU" dirty="0">
                <a:solidFill>
                  <a:srgbClr val="FF0000"/>
                </a:solidFill>
              </a:rPr>
              <a:t>Коррозивный гастрит </a:t>
            </a:r>
            <a:r>
              <a:rPr lang="ru-RU" sz="1800" b="0" dirty="0"/>
              <a:t>развивается при попадании в желудок концентрированных кислот, щелочей и развитии некроза стенки желудка. Отмечаются сильные боли и чувство жжения во рту, за грудиной и в подложечной области, многократная мучительная рвота с примесью слизи, крови, иногда с обрывками слизистой оболочки.</a:t>
            </a:r>
          </a:p>
          <a:p>
            <a:r>
              <a:rPr lang="ru-RU" sz="1800" b="0" dirty="0"/>
              <a:t> Осложнениями могут быть коллапс, кровотечение и прободение полых органов, в случае присоединения вторичной инфекции – перитонит, медиастинит, в последующем – рубцевание пищевода, желудка, формирование стеноза привратника. Полноценное лечение возможно только в условиях стационара.</a:t>
            </a:r>
          </a:p>
        </p:txBody>
      </p:sp>
      <p:sp>
        <p:nvSpPr>
          <p:cNvPr id="4" name="Номер слайда 3"/>
          <p:cNvSpPr>
            <a:spLocks noGrp="1"/>
          </p:cNvSpPr>
          <p:nvPr>
            <p:ph type="sldNum" sz="quarter" idx="12"/>
          </p:nvPr>
        </p:nvSpPr>
        <p:spPr/>
        <p:txBody>
          <a:bodyPr/>
          <a:lstStyle/>
          <a:p>
            <a:fld id="{B19B0651-EE4F-4900-A07F-96A6BFA9D0F0}" type="slidenum">
              <a:rPr lang="ru-RU" smtClean="0"/>
              <a:t>48</a:t>
            </a:fld>
            <a:endParaRPr lang="ru-RU"/>
          </a:p>
        </p:txBody>
      </p:sp>
      <p:pic>
        <p:nvPicPr>
          <p:cNvPr id="4098" name="Picture 2" descr="http://meddoct.ru/wp-content/uploads/2012/08/the_gastric_mucos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89" y="160338"/>
            <a:ext cx="2501392" cy="17881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ttps://zdrav-bud.ru/wp-content/uploads/krovotecheni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2" name="Picture 6" descr="http://alkerz.ru/uploads/posts/2015-03/oznaki-gastritu-dagnostika-lkuvannya-gastrit-shlunka-simptomi_67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1" y="1967780"/>
            <a:ext cx="2583812" cy="18843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3589" y="4005064"/>
            <a:ext cx="6114595" cy="2031325"/>
          </a:xfrm>
          <a:prstGeom prst="rect">
            <a:avLst/>
          </a:prstGeom>
        </p:spPr>
        <p:txBody>
          <a:bodyPr wrap="square">
            <a:spAutoFit/>
          </a:bodyPr>
          <a:lstStyle/>
          <a:p>
            <a:r>
              <a:rPr lang="ru-RU" b="1" u="sng" dirty="0">
                <a:solidFill>
                  <a:srgbClr val="FF0000"/>
                </a:solidFill>
              </a:rPr>
              <a:t>Флегмонозный гастрит</a:t>
            </a:r>
            <a:r>
              <a:rPr lang="ru-RU" b="1" dirty="0">
                <a:solidFill>
                  <a:srgbClr val="FF0000"/>
                </a:solidFill>
              </a:rPr>
              <a:t> </a:t>
            </a:r>
            <a:r>
              <a:rPr lang="ru-RU" dirty="0"/>
              <a:t>развивается при инфицировании стенки желудка бактериями (чаще стрептококками) на фоне тяжелой инфекции (сепсис, брюшной тиф), язвы или рака желудка, травмы желудка инородным телом (в том числе при гастроскопии), при травме живота, отравлениях крепкими кислотами и щелочами. </a:t>
            </a:r>
          </a:p>
        </p:txBody>
      </p:sp>
      <p:pic>
        <p:nvPicPr>
          <p:cNvPr id="4104" name="Picture 8" descr="http://valeologyspb.ru/upload/medialibrary/817/817d2248f3bfd95070e57db37a3574c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798268"/>
            <a:ext cx="2734444" cy="244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30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568952" cy="3168351"/>
          </a:xfrm>
        </p:spPr>
        <p:txBody>
          <a:bodyPr>
            <a:normAutofit/>
          </a:bodyPr>
          <a:lstStyle/>
          <a:p>
            <a:r>
              <a:rPr lang="ru-RU" sz="1800" b="0" dirty="0"/>
              <a:t>Клинически характеризуется острым началом с развитием лихорадки, интенсивной боли в подложечной области, тошноты, рвоты, появлением признаков перитонита, </a:t>
            </a:r>
            <a:r>
              <a:rPr lang="ru-RU" sz="1800" b="0" dirty="0" err="1"/>
              <a:t>оксическими</a:t>
            </a:r>
            <a:r>
              <a:rPr lang="ru-RU" sz="1800" b="0" dirty="0"/>
              <a:t> изменениями периферической крови (</a:t>
            </a:r>
            <a:r>
              <a:rPr lang="ru-RU" sz="1800" b="0" dirty="0" err="1"/>
              <a:t>нейтрофильный</a:t>
            </a:r>
            <a:r>
              <a:rPr lang="ru-RU" sz="1800" b="0" dirty="0"/>
              <a:t> лейкоцитоз, увеличение СОЭ). Дифференциальный диагноз проводят с острым панкреатитом, с прободной язвой желудка. </a:t>
            </a:r>
          </a:p>
          <a:p>
            <a:r>
              <a:rPr lang="ru-RU" sz="1800" b="0" dirty="0">
                <a:solidFill>
                  <a:srgbClr val="00B0F0"/>
                </a:solidFill>
              </a:rPr>
              <a:t>При флегмонозном гастрите</a:t>
            </a:r>
            <a:r>
              <a:rPr lang="ru-RU" sz="1800" b="0" dirty="0"/>
              <a:t>, помимо терапии антибиотиками широкого спектра действия, необходимо оперативное лечение – резекция либо дренирование желудка, поэтому больной с подозрением на флегмонозный гастрит должен быть немедленно госпитализирован.</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49</a:t>
            </a:fld>
            <a:endParaRPr lang="ru-RU"/>
          </a:p>
        </p:txBody>
      </p:sp>
      <p:pic>
        <p:nvPicPr>
          <p:cNvPr id="5122" name="Picture 2" descr="http://www.aif.by/media/k2/items/cache/950ca8b144e552a1e7c4114c231b8d7b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88" y="3645024"/>
            <a:ext cx="38100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roweb.ru/catalog/med_lib/oper_atl/img/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496" y="3352181"/>
            <a:ext cx="2613670" cy="285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6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416" y="144684"/>
            <a:ext cx="5579842" cy="4286250"/>
          </a:xfrm>
        </p:spPr>
        <p:txBody>
          <a:bodyPr>
            <a:normAutofit fontScale="85000" lnSpcReduction="10000"/>
          </a:bodyPr>
          <a:lstStyle/>
          <a:p>
            <a:r>
              <a:rPr lang="ru-RU" dirty="0">
                <a:solidFill>
                  <a:srgbClr val="FF0000"/>
                </a:solidFill>
              </a:rPr>
              <a:t>Рот </a:t>
            </a:r>
            <a:r>
              <a:rPr lang="ru-RU" b="0" dirty="0"/>
              <a:t>является входным отверстием для пищи и началом пищеварительной системы. Полость рта выстлана слизистой оболочкой. В нее открываются протоки слюнных желез. Слюнные железы - эти три пары желез выделяют слюну, которая смачивает и начинает химическую обработку пищи.</a:t>
            </a:r>
          </a:p>
          <a:p>
            <a:r>
              <a:rPr lang="ru-RU" b="0" dirty="0"/>
              <a:t> На дне ротовой полости располагается язык и зубы, пережевывающие пищу. С помощью языка человек ощущает вкус и перемешивает пищу. Возможность ощущать вкус позволяет различать сладкое, кислое, соленое и горькое; обоняние позволяет различать множество запахов. Вкус воспринимается вкусовыми окончаниями, расположенными на поверхности языка; запах - обонятельными рецепторами, которые находятся в верхней части слизистой оболочки носа.</a:t>
            </a:r>
          </a:p>
        </p:txBody>
      </p:sp>
      <p:sp>
        <p:nvSpPr>
          <p:cNvPr id="4" name="Номер слайда 3"/>
          <p:cNvSpPr>
            <a:spLocks noGrp="1"/>
          </p:cNvSpPr>
          <p:nvPr>
            <p:ph type="sldNum" sz="quarter" idx="12"/>
          </p:nvPr>
        </p:nvSpPr>
        <p:spPr/>
        <p:txBody>
          <a:bodyPr/>
          <a:lstStyle/>
          <a:p>
            <a:fld id="{B19B0651-EE4F-4900-A07F-96A6BFA9D0F0}" type="slidenum">
              <a:rPr lang="ru-RU" smtClean="0"/>
              <a:t>5</a:t>
            </a:fld>
            <a:endParaRPr lang="ru-RU"/>
          </a:p>
        </p:txBody>
      </p:sp>
      <p:pic>
        <p:nvPicPr>
          <p:cNvPr id="5126" name="Picture 6" descr="http://www.medpanorama.ru/pic3/070_lor.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116632"/>
            <a:ext cx="2908970" cy="29394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ecrety-dolgoletiy.ru/images/secrety/stati-A/vku.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368" y="3048465"/>
            <a:ext cx="2908970" cy="272261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hi-intel.ru/403/img/6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3603"/>
          <a:stretch/>
        </p:blipFill>
        <p:spPr bwMode="auto">
          <a:xfrm>
            <a:off x="5004048" y="4233529"/>
            <a:ext cx="3188593" cy="24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3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32078"/>
            <a:ext cx="8496944" cy="3224913"/>
          </a:xfrm>
        </p:spPr>
        <p:txBody>
          <a:bodyPr>
            <a:normAutofit fontScale="92500"/>
          </a:bodyPr>
          <a:lstStyle/>
          <a:p>
            <a:pPr>
              <a:lnSpc>
                <a:spcPct val="150000"/>
              </a:lnSpc>
            </a:pPr>
            <a:r>
              <a:rPr lang="ru-RU" sz="1800" dirty="0">
                <a:solidFill>
                  <a:srgbClr val="FF0000"/>
                </a:solidFill>
              </a:rPr>
              <a:t>Хронический гастрит </a:t>
            </a:r>
            <a:r>
              <a:rPr lang="ru-RU" sz="1800" dirty="0"/>
              <a:t>– </a:t>
            </a:r>
            <a:r>
              <a:rPr lang="ru-RU" sz="1800" b="0" dirty="0"/>
              <a:t>распространенное заболевание, возникающее в результате образования антител к обкладочным клеткам желудка (аутоиммунный </a:t>
            </a:r>
            <a:r>
              <a:rPr lang="ru-RU" sz="1800" b="0" dirty="0" err="1"/>
              <a:t>фундальный</a:t>
            </a:r>
            <a:r>
              <a:rPr lang="ru-RU" sz="1800" b="0" dirty="0"/>
              <a:t> гастрит чаще встречается в пожилом и зрелом возрасте), вследствие инфицирования слизистой оболочки желудка, чаще </a:t>
            </a:r>
            <a:r>
              <a:rPr lang="ru-RU" sz="1800" b="0" dirty="0" err="1"/>
              <a:t>Helicobacter</a:t>
            </a:r>
            <a:r>
              <a:rPr lang="ru-RU" sz="1800" b="0" dirty="0"/>
              <a:t> </a:t>
            </a:r>
            <a:r>
              <a:rPr lang="ru-RU" sz="1800" b="0" dirty="0" err="1"/>
              <a:t>pylori</a:t>
            </a:r>
            <a:r>
              <a:rPr lang="ru-RU" sz="1800" b="0" dirty="0"/>
              <a:t> (бактериальный </a:t>
            </a:r>
            <a:r>
              <a:rPr lang="ru-RU" sz="1800" b="0" dirty="0" err="1"/>
              <a:t>антральный</a:t>
            </a:r>
            <a:r>
              <a:rPr lang="ru-RU" sz="1800" b="0" dirty="0"/>
              <a:t> гастрит чаще бывает у молодых пациентов), при забрасывании в желудок дуоденального содержимого (например, после операций на желудке и 12-ти перстной кишке – рефлюкс-гастрит), а также по неизвестным причинам (идиопатический гастрит). </a:t>
            </a:r>
          </a:p>
        </p:txBody>
      </p:sp>
      <p:sp>
        <p:nvSpPr>
          <p:cNvPr id="4" name="Номер слайда 3"/>
          <p:cNvSpPr>
            <a:spLocks noGrp="1"/>
          </p:cNvSpPr>
          <p:nvPr>
            <p:ph type="sldNum" sz="quarter" idx="12"/>
          </p:nvPr>
        </p:nvSpPr>
        <p:spPr/>
        <p:txBody>
          <a:bodyPr/>
          <a:lstStyle/>
          <a:p>
            <a:fld id="{B19B0651-EE4F-4900-A07F-96A6BFA9D0F0}" type="slidenum">
              <a:rPr lang="ru-RU" smtClean="0"/>
              <a:t>50</a:t>
            </a:fld>
            <a:endParaRPr lang="ru-RU"/>
          </a:p>
        </p:txBody>
      </p:sp>
      <p:pic>
        <p:nvPicPr>
          <p:cNvPr id="6146" name="Picture 2" descr="http://zhivotbolit.ru/wp-content/uploads/2015/12/1208077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713" y="3573016"/>
            <a:ext cx="2664296" cy="19701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oizhivot.ru/wp-content/uploads/2015/08/reflyu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680" y="3573016"/>
            <a:ext cx="2953353" cy="19399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medpomoshh.ru/wp-content/uploads/2014/01/hronicheskij_gastrit-300x2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6190"/>
          <a:stretch/>
        </p:blipFill>
        <p:spPr bwMode="auto">
          <a:xfrm>
            <a:off x="395536" y="3573016"/>
            <a:ext cx="1963808" cy="214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872208"/>
          </a:xfrm>
        </p:spPr>
        <p:txBody>
          <a:bodyPr>
            <a:normAutofit/>
          </a:bodyPr>
          <a:lstStyle/>
          <a:p>
            <a:r>
              <a:rPr lang="ru-RU" sz="1800" dirty="0">
                <a:solidFill>
                  <a:srgbClr val="FF0000"/>
                </a:solidFill>
              </a:rPr>
              <a:t>Предрасполагающими факторами служат длительное систематическое нарушение режима и характера питания, </a:t>
            </a:r>
            <a:r>
              <a:rPr lang="ru-RU" sz="1800" b="0" dirty="0"/>
              <a:t>злоупотребление алкоголем, курение, использование лекарственных средств (в первую очередь ненаркотических анальгетиков), хронические инфекции и заболевания органов пищеварения (холецистит, энтероколит), нарушения обмена веществ при сахарном диабете, подагре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51</a:t>
            </a:fld>
            <a:endParaRPr lang="ru-RU"/>
          </a:p>
        </p:txBody>
      </p:sp>
      <p:pic>
        <p:nvPicPr>
          <p:cNvPr id="7170" name="Picture 2" descr="http://www.stroiniashka.ru/_fr/5/70093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61" y="1951062"/>
            <a:ext cx="1963283" cy="1963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epatitikusv2.ru/articles/wp-content/uploads/2016/03/35603812-akineziya-zhelchevyvodyaschih-putey-biliaonyy-cirroz-pecheni-istoriya-bolezni.jpg"/>
          <p:cNvPicPr>
            <a:picLocks noChangeAspect="1" noChangeArrowheads="1"/>
          </p:cNvPicPr>
          <p:nvPr/>
        </p:nvPicPr>
        <p:blipFill rotWithShape="1">
          <a:blip r:embed="rId3">
            <a:extLst>
              <a:ext uri="{28A0092B-C50C-407E-A947-70E740481C1C}">
                <a14:useLocalDpi xmlns:a14="http://schemas.microsoft.com/office/drawing/2010/main" val="0"/>
              </a:ext>
            </a:extLst>
          </a:blip>
          <a:srcRect l="52817" t="7596" b="50000"/>
          <a:stretch/>
        </p:blipFill>
        <p:spPr bwMode="auto">
          <a:xfrm>
            <a:off x="2527379" y="1951062"/>
            <a:ext cx="2908718" cy="21451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p:cNvCxnSpPr/>
          <p:nvPr/>
        </p:nvCxnSpPr>
        <p:spPr>
          <a:xfrm>
            <a:off x="3729710" y="2708920"/>
            <a:ext cx="504056"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pic>
        <p:nvPicPr>
          <p:cNvPr id="7174" name="Picture 6" descr="http://www.antiflu.ru/wp-content/uploads/2011/12/kartink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951062"/>
            <a:ext cx="2381250" cy="178117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04460" y="4109871"/>
            <a:ext cx="8516011" cy="1477328"/>
          </a:xfrm>
          <a:prstGeom prst="rect">
            <a:avLst/>
          </a:prstGeom>
        </p:spPr>
        <p:txBody>
          <a:bodyPr wrap="square">
            <a:spAutoFit/>
          </a:bodyPr>
          <a:lstStyle/>
          <a:p>
            <a:r>
              <a:rPr lang="ru-RU" b="1" u="sng" dirty="0">
                <a:solidFill>
                  <a:srgbClr val="00B0F0"/>
                </a:solidFill>
              </a:rPr>
              <a:t>Нередко протекает бессимптомно. </a:t>
            </a:r>
            <a:r>
              <a:rPr lang="ru-RU" dirty="0"/>
              <a:t>При нормальной или повышенной секреторной функции могут наблюдаться изжога, отрыжка кислым, иногда рвота, чувство распирания или боль в подложечной области после еды; при обострении гастрита может выявляться незначительная болезненность в подложечной области. </a:t>
            </a:r>
          </a:p>
        </p:txBody>
      </p:sp>
    </p:spTree>
    <p:extLst>
      <p:ext uri="{BB962C8B-B14F-4D97-AF65-F5344CB8AC3E}">
        <p14:creationId xmlns:p14="http://schemas.microsoft.com/office/powerpoint/2010/main" val="103217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28" y="188640"/>
            <a:ext cx="6779096" cy="1872208"/>
          </a:xfrm>
        </p:spPr>
        <p:txBody>
          <a:bodyPr>
            <a:normAutofit/>
          </a:bodyPr>
          <a:lstStyle/>
          <a:p>
            <a:r>
              <a:rPr lang="ru-RU" sz="1800" b="0" dirty="0"/>
              <a:t>При нарастании атрофии слизистой оболочки и снижении секреторной функции пациентов чаще беспокоят неприятный вкус во рту, тошнота, слюнотечение, отрыжка воздухом; болевой синдром не выражен. </a:t>
            </a:r>
          </a:p>
          <a:p>
            <a:r>
              <a:rPr lang="ru-RU" sz="1800" b="0" dirty="0"/>
              <a:t>При выраженной атрофии желудочных желез не вырабатывается внутренний фактор </a:t>
            </a:r>
            <a:r>
              <a:rPr lang="ru-RU" sz="1800" b="0" dirty="0" err="1"/>
              <a:t>Касла</a:t>
            </a:r>
            <a:r>
              <a:rPr lang="ru-RU" sz="1800" b="0" dirty="0"/>
              <a:t>. </a:t>
            </a:r>
          </a:p>
        </p:txBody>
      </p:sp>
      <p:sp>
        <p:nvSpPr>
          <p:cNvPr id="4" name="Номер слайда 3"/>
          <p:cNvSpPr>
            <a:spLocks noGrp="1"/>
          </p:cNvSpPr>
          <p:nvPr>
            <p:ph type="sldNum" sz="quarter" idx="12"/>
          </p:nvPr>
        </p:nvSpPr>
        <p:spPr/>
        <p:txBody>
          <a:bodyPr/>
          <a:lstStyle/>
          <a:p>
            <a:fld id="{B19B0651-EE4F-4900-A07F-96A6BFA9D0F0}" type="slidenum">
              <a:rPr lang="ru-RU" smtClean="0"/>
              <a:t>52</a:t>
            </a:fld>
            <a:endParaRPr lang="ru-RU"/>
          </a:p>
        </p:txBody>
      </p:sp>
      <p:pic>
        <p:nvPicPr>
          <p:cNvPr id="8194" name="Picture 2" descr="http://okeydoc.ru/wp-content/uploads/2015/10/b_88ba8492428afa7ba7f847e4dad83ba6.jpg"/>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a:stretch/>
        </p:blipFill>
        <p:spPr bwMode="auto">
          <a:xfrm>
            <a:off x="179512" y="260648"/>
            <a:ext cx="1898576" cy="166692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3690" y="2060848"/>
            <a:ext cx="6280518" cy="2585323"/>
          </a:xfrm>
          <a:prstGeom prst="rect">
            <a:avLst/>
          </a:prstGeom>
        </p:spPr>
        <p:txBody>
          <a:bodyPr wrap="square">
            <a:spAutoFit/>
          </a:bodyPr>
          <a:lstStyle/>
          <a:p>
            <a:r>
              <a:rPr lang="ru-RU" dirty="0"/>
              <a:t>Это может приводить к развитию В12-дефицитной анемии, проявляющейся бледностью, глосситом, неврологическими расстройствами и прочее. Нарушение секреторной и моторной функции желудка приводит к появлению симптомов кишечной диспепсии, проявляющейся метеоризмом, неустойчивостью стула; на фоне хронического гастрита могут также появиться признаки </a:t>
            </a:r>
            <a:r>
              <a:rPr lang="ru-RU" dirty="0" err="1"/>
              <a:t>астеноневротического</a:t>
            </a:r>
            <a:r>
              <a:rPr lang="ru-RU" dirty="0"/>
              <a:t> синдрома (слабость, раздражительность и т.п.).</a:t>
            </a:r>
          </a:p>
        </p:txBody>
      </p:sp>
      <p:pic>
        <p:nvPicPr>
          <p:cNvPr id="8196" name="Picture 4" descr="http://gastrolog.ru/images/ilust/dispepsi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85" y="2204864"/>
            <a:ext cx="2485612" cy="192663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39752" y="4797152"/>
            <a:ext cx="6480720" cy="1754326"/>
          </a:xfrm>
          <a:prstGeom prst="rect">
            <a:avLst/>
          </a:prstGeom>
        </p:spPr>
        <p:txBody>
          <a:bodyPr wrap="square">
            <a:spAutoFit/>
          </a:bodyPr>
          <a:lstStyle/>
          <a:p>
            <a:r>
              <a:rPr lang="ru-RU" dirty="0"/>
              <a:t>Диагноз хронического гастрита может быть установлен только при гастроскопии и морфологическом исследовании </a:t>
            </a:r>
            <a:r>
              <a:rPr lang="ru-RU" dirty="0" err="1"/>
              <a:t>биоптатов</a:t>
            </a:r>
            <a:r>
              <a:rPr lang="ru-RU" dirty="0"/>
              <a:t> с оценкой выраженности воспаления, степени атрофии желез. С помощью специальных тестов в </a:t>
            </a:r>
            <a:r>
              <a:rPr lang="ru-RU" dirty="0" err="1"/>
              <a:t>биоптатах</a:t>
            </a:r>
            <a:r>
              <a:rPr lang="ru-RU" dirty="0"/>
              <a:t> определяется наличие </a:t>
            </a:r>
            <a:r>
              <a:rPr lang="en-US" dirty="0"/>
              <a:t>Helicobacter pylori</a:t>
            </a:r>
            <a:r>
              <a:rPr lang="ru-RU" dirty="0"/>
              <a:t>. </a:t>
            </a:r>
          </a:p>
        </p:txBody>
      </p:sp>
      <p:pic>
        <p:nvPicPr>
          <p:cNvPr id="8198" name="Picture 6" descr="http://www.zdr.su/upload/articles/gastrosko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59" y="5001374"/>
            <a:ext cx="2180314" cy="134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28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568952" cy="2808312"/>
          </a:xfrm>
        </p:spPr>
        <p:txBody>
          <a:bodyPr/>
          <a:lstStyle/>
          <a:p>
            <a:r>
              <a:rPr lang="ru-RU" sz="1800" b="0" dirty="0"/>
              <a:t>При неосложненном течении хронического гастрита в большинстве случаев лечение не требуется. При выявлении </a:t>
            </a:r>
            <a:r>
              <a:rPr lang="ru-RU" sz="1800" b="0" dirty="0" err="1"/>
              <a:t>Helicobacter</a:t>
            </a:r>
            <a:r>
              <a:rPr lang="ru-RU" sz="1800" b="0" dirty="0"/>
              <a:t> </a:t>
            </a:r>
            <a:r>
              <a:rPr lang="ru-RU" sz="1800" b="0" dirty="0" err="1"/>
              <a:t>pylori</a:t>
            </a:r>
            <a:r>
              <a:rPr lang="ru-RU" sz="1800" b="0" dirty="0"/>
              <a:t> назначают антибиотики. Госпитализация показана только при выраженном обострении заболевания и при необходимости дифференциальной диагностики хронического гастрита и рака желудка. </a:t>
            </a:r>
          </a:p>
          <a:p>
            <a:r>
              <a:rPr lang="ru-RU" sz="1800" dirty="0">
                <a:solidFill>
                  <a:srgbClr val="0070C0"/>
                </a:solidFill>
              </a:rPr>
              <a:t>Прогноз благоприятный. </a:t>
            </a:r>
            <a:r>
              <a:rPr lang="ru-RU" sz="1800" b="0" dirty="0"/>
              <a:t>Хронический гастрит сам по себе практически не влияет на продолжительность и качество жизни. Однако гастрит с выраженными признаками атрофии и метаплазией слизистой оболочки рассматривают как предраковое состояние.</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53</a:t>
            </a:fld>
            <a:endParaRPr lang="ru-RU"/>
          </a:p>
        </p:txBody>
      </p:sp>
      <p:pic>
        <p:nvPicPr>
          <p:cNvPr id="9218" name="Picture 2" descr="http://resteqio.ru/wp-content/uploads/2015/08/helikobakter-chto-et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212976"/>
            <a:ext cx="2688357" cy="306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48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471582"/>
          </a:xfrm>
        </p:spPr>
        <p:txBody>
          <a:bodyPr>
            <a:normAutofit fontScale="90000"/>
          </a:bodyPr>
          <a:lstStyle/>
          <a:p>
            <a:pPr algn="ctr"/>
            <a:r>
              <a:rPr lang="ru-RU" sz="2500" dirty="0"/>
              <a:t>ПРОФИЛАКТИКА ОСТРЫХ ГАСТРИТОВ</a:t>
            </a:r>
          </a:p>
        </p:txBody>
      </p:sp>
      <p:sp>
        <p:nvSpPr>
          <p:cNvPr id="3" name="Объект 2"/>
          <p:cNvSpPr>
            <a:spLocks noGrp="1"/>
          </p:cNvSpPr>
          <p:nvPr>
            <p:ph idx="1"/>
          </p:nvPr>
        </p:nvSpPr>
        <p:spPr>
          <a:xfrm>
            <a:off x="225690" y="620688"/>
            <a:ext cx="8568952" cy="2088232"/>
          </a:xfrm>
        </p:spPr>
        <p:txBody>
          <a:bodyPr/>
          <a:lstStyle/>
          <a:p>
            <a:r>
              <a:rPr lang="ru-RU" sz="1800" b="0" dirty="0"/>
              <a:t>Профилактические мероприятия, направленные на предупреждение острых гастритов, должны основываться на устранении источников, вызывающих данное заболевание желудка. Учитывая это положение, весь перечень профилактических мер следует разделить на две группы:</a:t>
            </a:r>
          </a:p>
          <a:p>
            <a:pPr algn="just"/>
            <a:r>
              <a:rPr lang="ru-RU" sz="1800" dirty="0">
                <a:solidFill>
                  <a:srgbClr val="0070C0"/>
                </a:solidFill>
              </a:rPr>
              <a:t>1)меры общественной профилактики;</a:t>
            </a:r>
          </a:p>
          <a:p>
            <a:pPr algn="just"/>
            <a:r>
              <a:rPr lang="ru-RU" sz="1800" dirty="0">
                <a:solidFill>
                  <a:srgbClr val="0070C0"/>
                </a:solidFill>
              </a:rPr>
              <a:t>2)меры индивидуальной профилактики.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54</a:t>
            </a:fld>
            <a:endParaRPr lang="ru-RU"/>
          </a:p>
        </p:txBody>
      </p:sp>
      <p:sp>
        <p:nvSpPr>
          <p:cNvPr id="5" name="Прямоугольник 4"/>
          <p:cNvSpPr/>
          <p:nvPr/>
        </p:nvSpPr>
        <p:spPr>
          <a:xfrm>
            <a:off x="179513" y="2671113"/>
            <a:ext cx="4821088" cy="4247317"/>
          </a:xfrm>
          <a:prstGeom prst="rect">
            <a:avLst/>
          </a:prstGeom>
        </p:spPr>
        <p:txBody>
          <a:bodyPr wrap="square">
            <a:spAutoFit/>
          </a:bodyPr>
          <a:lstStyle/>
          <a:p>
            <a:r>
              <a:rPr lang="ru-RU" b="1" dirty="0">
                <a:solidFill>
                  <a:srgbClr val="0070C0"/>
                </a:solidFill>
              </a:rPr>
              <a:t>Первая группа </a:t>
            </a:r>
            <a:r>
              <a:rPr lang="ru-RU" dirty="0"/>
              <a:t>включает весь комплекс мероприятий экологического и санитарного надзора, направленных на ограждение населения от приема недоброкачественных пищевых продуктов, недоброкачественных средств для ухода за полостью рта. </a:t>
            </a:r>
          </a:p>
          <a:p>
            <a:r>
              <a:rPr lang="ru-RU" dirty="0"/>
              <a:t>Также в комплекс этих мероприятий должна входить просветительская деятельность, связанная с доведением до сведения граждан экологической проблематики и способов профилактики влияния вредных техногенных факторов (выбросы в атмосферу, бытовая техника и т. п.). </a:t>
            </a:r>
          </a:p>
        </p:txBody>
      </p:sp>
      <p:pic>
        <p:nvPicPr>
          <p:cNvPr id="10244" name="Picture 4" descr="http://regrus.ru/sites/default/files/uploads/_____________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844824"/>
            <a:ext cx="3797152" cy="286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66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840" y="116632"/>
            <a:ext cx="5832648" cy="2880320"/>
          </a:xfrm>
        </p:spPr>
        <p:txBody>
          <a:bodyPr>
            <a:normAutofit fontScale="92500" lnSpcReduction="10000"/>
          </a:bodyPr>
          <a:lstStyle/>
          <a:p>
            <a:r>
              <a:rPr lang="ru-RU" sz="1800" b="0" dirty="0"/>
              <a:t>В эпоху рыночной экономики достаточно трудно контролировать как правильное приготовление пищи предприятиями общественного питания, так и безудержную рекламу пищевых продуктов и добавок, напитков, полуфабрикатов. </a:t>
            </a:r>
          </a:p>
          <a:p>
            <a:r>
              <a:rPr lang="ru-RU" sz="1800" b="0" dirty="0"/>
              <a:t>Совершенно невозможен контроль за организацией трудовой деятельности с учетом физиологически обусловленной продолжительности обеденного перерыва. Решение многих задач с уровня общественного неизбежно переходят на уровень индивидуального контроля.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55</a:t>
            </a:fld>
            <a:endParaRPr lang="ru-RU"/>
          </a:p>
        </p:txBody>
      </p:sp>
      <p:pic>
        <p:nvPicPr>
          <p:cNvPr id="11266" name="Picture 2" descr="http://fedpress.ru/sites/fedpress/files/irina_medvedeva/news/1_1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7" y="319113"/>
            <a:ext cx="2914805" cy="218411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5027" y="2919372"/>
            <a:ext cx="8814324" cy="1200329"/>
          </a:xfrm>
          <a:prstGeom prst="rect">
            <a:avLst/>
          </a:prstGeom>
        </p:spPr>
        <p:txBody>
          <a:bodyPr wrap="square">
            <a:spAutoFit/>
          </a:bodyPr>
          <a:lstStyle/>
          <a:p>
            <a:r>
              <a:rPr lang="ru-RU" dirty="0"/>
              <a:t>В основе </a:t>
            </a:r>
            <a:r>
              <a:rPr lang="ru-RU" b="1" dirty="0">
                <a:solidFill>
                  <a:srgbClr val="0070C0"/>
                </a:solidFill>
              </a:rPr>
              <a:t>индивидуальной профилактики </a:t>
            </a:r>
            <a:r>
              <a:rPr lang="ru-RU" dirty="0"/>
              <a:t>острых гастритов лежит прежде всего организация рационального питания. Пищевой рацион должен быть полноценным, содержать достаточное количество белков, жиров, углеводов и витаминов.</a:t>
            </a:r>
          </a:p>
        </p:txBody>
      </p:sp>
      <p:pic>
        <p:nvPicPr>
          <p:cNvPr id="11268" name="Picture 4" descr="http://rpp.nashaucheba.ru/pars_docs/refs/111/110713/img8.jpg"/>
          <p:cNvPicPr>
            <a:picLocks noChangeAspect="1" noChangeArrowheads="1"/>
          </p:cNvPicPr>
          <p:nvPr/>
        </p:nvPicPr>
        <p:blipFill rotWithShape="1">
          <a:blip r:embed="rId3">
            <a:extLst>
              <a:ext uri="{28A0092B-C50C-407E-A947-70E740481C1C}">
                <a14:useLocalDpi xmlns:a14="http://schemas.microsoft.com/office/drawing/2010/main" val="0"/>
              </a:ext>
            </a:extLst>
          </a:blip>
          <a:srcRect t="5783" r="2516"/>
          <a:stretch/>
        </p:blipFill>
        <p:spPr bwMode="auto">
          <a:xfrm>
            <a:off x="2627783" y="3993667"/>
            <a:ext cx="3744417" cy="26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3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188640"/>
            <a:ext cx="5328592" cy="2952328"/>
          </a:xfrm>
        </p:spPr>
        <p:txBody>
          <a:bodyPr>
            <a:normAutofit/>
          </a:bodyPr>
          <a:lstStyle/>
          <a:p>
            <a:r>
              <a:rPr lang="ru-RU" sz="1800" b="0" dirty="0"/>
              <a:t>Следует стремиться организовать свой день так, чтобы завтрак, обед и ужин проходили в определенные часы. Ужинать нужно не позднее чем за четыре часа до сна. (Это положение важно соблюдать для профилактики и других гастродуоденальных заболеваний).</a:t>
            </a:r>
          </a:p>
        </p:txBody>
      </p:sp>
      <p:sp>
        <p:nvSpPr>
          <p:cNvPr id="4" name="Номер слайда 3"/>
          <p:cNvSpPr>
            <a:spLocks noGrp="1"/>
          </p:cNvSpPr>
          <p:nvPr>
            <p:ph type="sldNum" sz="quarter" idx="12"/>
          </p:nvPr>
        </p:nvSpPr>
        <p:spPr/>
        <p:txBody>
          <a:bodyPr/>
          <a:lstStyle/>
          <a:p>
            <a:fld id="{B19B0651-EE4F-4900-A07F-96A6BFA9D0F0}" type="slidenum">
              <a:rPr lang="ru-RU" smtClean="0"/>
              <a:t>56</a:t>
            </a:fld>
            <a:endParaRPr lang="ru-RU"/>
          </a:p>
        </p:txBody>
      </p:sp>
      <p:pic>
        <p:nvPicPr>
          <p:cNvPr id="12290" name="Picture 2" descr="http://fitnessomaniya.ru/wp-content/uploads/2015/03/117438440_original__2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3275856" cy="21337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2348880"/>
            <a:ext cx="6696744" cy="2585323"/>
          </a:xfrm>
          <a:prstGeom prst="rect">
            <a:avLst/>
          </a:prstGeom>
        </p:spPr>
        <p:txBody>
          <a:bodyPr wrap="square">
            <a:spAutoFit/>
          </a:bodyPr>
          <a:lstStyle/>
          <a:p>
            <a:r>
              <a:rPr lang="ru-RU" b="1" dirty="0">
                <a:solidFill>
                  <a:srgbClr val="FF0000"/>
                </a:solidFill>
              </a:rPr>
              <a:t>Необходимо избегать переедания </a:t>
            </a:r>
            <a:r>
              <a:rPr lang="ru-RU" dirty="0"/>
              <a:t>(особенно перед сном), длительных перерывов между приемами пищи, сухоядения, поспешной еды на ходу.</a:t>
            </a:r>
          </a:p>
          <a:p>
            <a:r>
              <a:rPr lang="ru-RU" b="1" dirty="0">
                <a:solidFill>
                  <a:srgbClr val="FF5050"/>
                </a:solidFill>
              </a:rPr>
              <a:t>Важное значение </a:t>
            </a:r>
            <a:r>
              <a:rPr lang="ru-RU" dirty="0"/>
              <a:t>имеет отказ от слишком горячей или чрезмерно холодной пищи, от употребления жирных, копченых, пряных, а также недоброкачественных и трудноперевариваемых продуктов питания. Следует помнить, что курение и употребление алкогольных напитков способствуют развитию острого гастрита.</a:t>
            </a:r>
          </a:p>
        </p:txBody>
      </p:sp>
      <p:pic>
        <p:nvPicPr>
          <p:cNvPr id="12292" name="Picture 4" descr="https://caclinic.files.wordpress.com/2013/10/bigstock-sad-woman-get-abdomen-pain-aft-35464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7" y="2243700"/>
            <a:ext cx="2146739" cy="236392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mezhdudevochkami.ru/wp-content/uploads/2015/12/76794b243bb01a004554e28fbc7f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091"/>
          <a:stretch/>
        </p:blipFill>
        <p:spPr bwMode="auto">
          <a:xfrm>
            <a:off x="251520" y="4921061"/>
            <a:ext cx="2448272" cy="17972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vnezapoya.ru/images/piv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8704" y="4921061"/>
            <a:ext cx="2591800" cy="17274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a:stCxn id="12294" idx="3"/>
          </p:cNvCxnSpPr>
          <p:nvPr/>
        </p:nvCxnSpPr>
        <p:spPr>
          <a:xfrm flipV="1">
            <a:off x="2699792" y="5819707"/>
            <a:ext cx="504056"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9" name="Прямая со стрелкой 8"/>
          <p:cNvCxnSpPr>
            <a:stCxn id="12296" idx="1"/>
          </p:cNvCxnSpPr>
          <p:nvPr/>
        </p:nvCxnSpPr>
        <p:spPr>
          <a:xfrm flipH="1">
            <a:off x="5533593" y="5784779"/>
            <a:ext cx="525111" cy="2897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2298" name="Picture 10" descr="http://biosredstva.ru/wp-content/uploads/2016/02/lechenie-travami-gastrita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921061"/>
            <a:ext cx="2363416" cy="177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47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260648"/>
            <a:ext cx="8712968" cy="2088232"/>
          </a:xfrm>
        </p:spPr>
        <p:txBody>
          <a:bodyPr>
            <a:normAutofit/>
          </a:bodyPr>
          <a:lstStyle/>
          <a:p>
            <a:r>
              <a:rPr lang="ru-RU" sz="1800" b="0" dirty="0"/>
              <a:t>Пища должна готовиться с соблюдением правил гигиены. Овощи и фрукты необходимо тщательно мыть, рыбу и мясо — хорошо прожаривать или проваривать. Эти простые и доступные мероприятия обеспечивают нормальное переваривание пищевой массы и дают возможность избежать неоправданных нагрузок на желудочно-кишечный тракт. Пищу желательно готовить на один день. Продукты питания должны храниться в прохладном месте, лучше в холодильнике.</a:t>
            </a:r>
          </a:p>
        </p:txBody>
      </p:sp>
      <p:sp>
        <p:nvSpPr>
          <p:cNvPr id="4" name="Номер слайда 3"/>
          <p:cNvSpPr>
            <a:spLocks noGrp="1"/>
          </p:cNvSpPr>
          <p:nvPr>
            <p:ph type="sldNum" sz="quarter" idx="12"/>
          </p:nvPr>
        </p:nvSpPr>
        <p:spPr/>
        <p:txBody>
          <a:bodyPr/>
          <a:lstStyle/>
          <a:p>
            <a:fld id="{B19B0651-EE4F-4900-A07F-96A6BFA9D0F0}" type="slidenum">
              <a:rPr lang="ru-RU" smtClean="0"/>
              <a:t>57</a:t>
            </a:fld>
            <a:endParaRPr lang="ru-RU"/>
          </a:p>
        </p:txBody>
      </p:sp>
      <p:pic>
        <p:nvPicPr>
          <p:cNvPr id="13314" name="Picture 2" descr="http://profilaktika.tomsk.ru/wp-content/uploads/2015/04/mitie_product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6" y="2348880"/>
            <a:ext cx="317909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mirupomiske.ru/wp-content/uploads/2014/06/%D0%9C%D1%8F%D1%81%D0%BE-%D0%BA%D0%BE%D1%81%D1%82%D0%BD%D1%8B%D0%B9-%D0%B1%D1%83%D0%BB%D1%8C%D0%BE%D0%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348880"/>
            <a:ext cx="295232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mirjenshini.ru/wp-content/uploads/2016/03/Produkt_hol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293096"/>
            <a:ext cx="3190156" cy="227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83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2952328"/>
          </a:xfrm>
        </p:spPr>
        <p:txBody>
          <a:bodyPr/>
          <a:lstStyle/>
          <a:p>
            <a:r>
              <a:rPr lang="ru-RU" sz="1800" b="0" dirty="0"/>
              <a:t>Большую роль в профилактике острых гастритов играют </a:t>
            </a:r>
            <a:r>
              <a:rPr lang="ru-RU" sz="1800" dirty="0">
                <a:solidFill>
                  <a:srgbClr val="0070C0"/>
                </a:solidFill>
              </a:rPr>
              <a:t>санитарно-просветительская работа среди населения,</a:t>
            </a:r>
            <a:r>
              <a:rPr lang="ru-RU" sz="1800" b="0" dirty="0"/>
              <a:t> разъяснение важности соблюдения гигиены питания.</a:t>
            </a:r>
          </a:p>
          <a:p>
            <a:r>
              <a:rPr lang="ru-RU" sz="1800" b="0" dirty="0"/>
              <a:t>Необходимо своевременно лечить кариозные зубы и устранять очаги хронической инфекции (хронический тонзиллит, хронический гайморит, холецистит, туберкулез и т. д.).</a:t>
            </a:r>
          </a:p>
          <a:p>
            <a:r>
              <a:rPr lang="ru-RU" sz="1800" b="0" dirty="0"/>
              <a:t>Важное значение имеет тщательное пережевывание пищи, которое невозможно без своевременного и качественного протезирования зубов в случае их утраты.</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58</a:t>
            </a:fld>
            <a:endParaRPr lang="ru-RU"/>
          </a:p>
        </p:txBody>
      </p:sp>
      <p:pic>
        <p:nvPicPr>
          <p:cNvPr id="14338" name="Picture 2" descr="http://sovetclub.ru/tim/465d85a79d34cab1a94722d174cbf2c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501006"/>
            <a:ext cx="2952328" cy="208004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cs625716.vk.me/v625716617/133ae/oCRP2ViANSI.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a:stretch/>
        </p:blipFill>
        <p:spPr bwMode="auto">
          <a:xfrm>
            <a:off x="4932040" y="3469973"/>
            <a:ext cx="3097525" cy="211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66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5"/>
            <a:ext cx="8352928" cy="2160239"/>
          </a:xfrm>
        </p:spPr>
        <p:txBody>
          <a:bodyPr>
            <a:normAutofit/>
          </a:bodyPr>
          <a:lstStyle/>
          <a:p>
            <a:r>
              <a:rPr lang="ru-RU" sz="1800" dirty="0">
                <a:solidFill>
                  <a:srgbClr val="0070C0"/>
                </a:solidFill>
              </a:rPr>
              <a:t>В целях профилактики </a:t>
            </a:r>
            <a:r>
              <a:rPr lang="ru-RU" sz="1800" b="0" dirty="0"/>
              <a:t>развития аллергических гастритов следует исключать из пищевого рациона индивидуально непереносимые продукты. Не следует применять лекарственные средства, вызывающие диспепсические расстройства.</a:t>
            </a:r>
          </a:p>
          <a:p>
            <a:r>
              <a:rPr lang="ru-RU" sz="1800" b="0" dirty="0"/>
              <a:t> В некоторых случаях удается повысить индивидуальную толерантность (переносимость) к пищевым продуктам путем постепенного повышения их количества в рационе.</a:t>
            </a:r>
          </a:p>
        </p:txBody>
      </p:sp>
      <p:sp>
        <p:nvSpPr>
          <p:cNvPr id="4" name="Номер слайда 3"/>
          <p:cNvSpPr>
            <a:spLocks noGrp="1"/>
          </p:cNvSpPr>
          <p:nvPr>
            <p:ph type="sldNum" sz="quarter" idx="12"/>
          </p:nvPr>
        </p:nvSpPr>
        <p:spPr/>
        <p:txBody>
          <a:bodyPr/>
          <a:lstStyle/>
          <a:p>
            <a:fld id="{B19B0651-EE4F-4900-A07F-96A6BFA9D0F0}" type="slidenum">
              <a:rPr lang="ru-RU" smtClean="0"/>
              <a:t>59</a:t>
            </a:fld>
            <a:endParaRPr lang="ru-RU"/>
          </a:p>
        </p:txBody>
      </p:sp>
      <p:pic>
        <p:nvPicPr>
          <p:cNvPr id="1026" name="Picture 2" descr="http://99let.ru.mastertest.ru/wp-content/uploads/2015/04/poboc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66" y="2564904"/>
            <a:ext cx="3197605"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4653136"/>
            <a:ext cx="8208912" cy="1477328"/>
          </a:xfrm>
          <a:prstGeom prst="rect">
            <a:avLst/>
          </a:prstGeom>
        </p:spPr>
        <p:txBody>
          <a:bodyPr wrap="square">
            <a:spAutoFit/>
          </a:bodyPr>
          <a:lstStyle/>
          <a:p>
            <a:r>
              <a:rPr lang="ru-RU" dirty="0"/>
              <a:t>Для предупреждения </a:t>
            </a:r>
            <a:r>
              <a:rPr lang="ru-RU" dirty="0" err="1"/>
              <a:t>коррозивного</a:t>
            </a:r>
            <a:r>
              <a:rPr lang="ru-RU" dirty="0"/>
              <a:t> гастрита нельзя допускать случайного или намеренного приема ядовитых веществ (концентрированные щелочи и кислоты, сулема, мышьяк, алкоголь высокой концентрации, хлороформ и т. д.), а также медикаментов в чрезмерной дозировке (салициловая кислота и др.).</a:t>
            </a:r>
          </a:p>
        </p:txBody>
      </p:sp>
      <p:pic>
        <p:nvPicPr>
          <p:cNvPr id="1028" name="Picture 4" descr="http://mykozha.ru/wp-content/uploads/2014/01/rastvo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94" b="18550"/>
          <a:stretch/>
        </p:blipFill>
        <p:spPr bwMode="auto">
          <a:xfrm>
            <a:off x="4355976" y="2707102"/>
            <a:ext cx="4139952" cy="180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5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429000"/>
            <a:ext cx="8280920" cy="2808312"/>
          </a:xfrm>
        </p:spPr>
        <p:txBody>
          <a:bodyPr>
            <a:normAutofit fontScale="92500" lnSpcReduction="20000"/>
          </a:bodyPr>
          <a:lstStyle/>
          <a:p>
            <a:r>
              <a:rPr lang="ru-RU" dirty="0">
                <a:solidFill>
                  <a:srgbClr val="FF0000"/>
                </a:solidFill>
              </a:rPr>
              <a:t>Рот</a:t>
            </a:r>
            <a:r>
              <a:rPr lang="ru-RU" b="0" dirty="0"/>
              <a:t> переходит в глотку. Глотание начинается произвольно, а продолжается автоматически. Во время глотания, надгортанник закрывает вход в гортань, и пища не попадает в дыхательные пути. Надгортанник - хрящ, расположенный между гортанью и глоткой.</a:t>
            </a:r>
          </a:p>
          <a:p>
            <a:r>
              <a:rPr lang="ru-RU" b="0" dirty="0"/>
              <a:t> Глотку с желудком соединяет пищевод - мышечная трубка, выстланная слизистой оболочкой. Пища движется по пищеводу благодаря мышечным сокращениям и расслаблениям - так называемой перистальтике и попадает в желудок, проходя через кольцевидный мышечный сфинктер, который открывается и закрывается. Сфинктер не дает пище попасть обратно в пищевод.</a:t>
            </a:r>
          </a:p>
        </p:txBody>
      </p:sp>
      <p:sp>
        <p:nvSpPr>
          <p:cNvPr id="4" name="Номер слайда 3"/>
          <p:cNvSpPr>
            <a:spLocks noGrp="1"/>
          </p:cNvSpPr>
          <p:nvPr>
            <p:ph type="sldNum" sz="quarter" idx="12"/>
          </p:nvPr>
        </p:nvSpPr>
        <p:spPr/>
        <p:txBody>
          <a:bodyPr/>
          <a:lstStyle/>
          <a:p>
            <a:fld id="{B19B0651-EE4F-4900-A07F-96A6BFA9D0F0}" type="slidenum">
              <a:rPr lang="ru-RU" smtClean="0"/>
              <a:t>6</a:t>
            </a:fld>
            <a:endParaRPr lang="ru-RU"/>
          </a:p>
        </p:txBody>
      </p:sp>
      <p:pic>
        <p:nvPicPr>
          <p:cNvPr id="6146" name="Picture 2" descr="http://www.nkj.ru/upload/iblock/8f396a243371446da74d140b2a67059c.jpg"/>
          <p:cNvPicPr>
            <a:picLocks noChangeAspect="1" noChangeArrowheads="1"/>
          </p:cNvPicPr>
          <p:nvPr/>
        </p:nvPicPr>
        <p:blipFill rotWithShape="1">
          <a:blip r:embed="rId2">
            <a:extLst>
              <a:ext uri="{28A0092B-C50C-407E-A947-70E740481C1C}">
                <a14:useLocalDpi xmlns:a14="http://schemas.microsoft.com/office/drawing/2010/main" val="0"/>
              </a:ext>
            </a:extLst>
          </a:blip>
          <a:srcRect b="24707"/>
          <a:stretch/>
        </p:blipFill>
        <p:spPr bwMode="auto">
          <a:xfrm>
            <a:off x="323528" y="260648"/>
            <a:ext cx="2686050" cy="1943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foryour.info/image/pischevo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30519"/>
            <a:ext cx="4485564" cy="29045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p:nvPr/>
        </p:nvCxnSpPr>
        <p:spPr>
          <a:xfrm>
            <a:off x="3009578" y="1556792"/>
            <a:ext cx="626318"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56660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2933" y="4005064"/>
            <a:ext cx="8435280" cy="1964432"/>
          </a:xfrm>
        </p:spPr>
        <p:txBody>
          <a:bodyPr>
            <a:normAutofit/>
          </a:bodyPr>
          <a:lstStyle/>
          <a:p>
            <a:r>
              <a:rPr lang="ru-RU" sz="1800" b="0" dirty="0"/>
              <a:t>Серьезное значение для предотвращения острых гастритов имеют меры по поддержанию микрофлоры желудочно-кишечного тракта в нормальном, естественном состоянии, то есть избегать дисбактериоза кишечника.</a:t>
            </a:r>
          </a:p>
          <a:p>
            <a:r>
              <a:rPr lang="ru-RU" sz="1800" b="0" dirty="0"/>
              <a:t>Кроме того, большое значение имеют меры, предупреждающие инфицирование стенки желудка при хирургических операциях на нем и при его травматических повреждениях.</a:t>
            </a:r>
          </a:p>
          <a:p>
            <a:endParaRPr lang="ru-RU" dirty="0"/>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60</a:t>
            </a:fld>
            <a:endParaRPr lang="ru-RU"/>
          </a:p>
        </p:txBody>
      </p:sp>
      <p:sp>
        <p:nvSpPr>
          <p:cNvPr id="5" name="Прямоугольник 4"/>
          <p:cNvSpPr/>
          <p:nvPr/>
        </p:nvSpPr>
        <p:spPr>
          <a:xfrm>
            <a:off x="467544" y="188640"/>
            <a:ext cx="8352928" cy="1477328"/>
          </a:xfrm>
          <a:prstGeom prst="rect">
            <a:avLst/>
          </a:prstGeom>
        </p:spPr>
        <p:txBody>
          <a:bodyPr wrap="square">
            <a:spAutoFit/>
          </a:bodyPr>
          <a:lstStyle/>
          <a:p>
            <a:r>
              <a:rPr lang="ru-RU" b="1" dirty="0">
                <a:solidFill>
                  <a:srgbClr val="0070C0"/>
                </a:solidFill>
              </a:rPr>
              <a:t>Важными профилактическими мерами</a:t>
            </a:r>
            <a:r>
              <a:rPr lang="ru-RU" dirty="0"/>
              <a:t>, предупреждающими развитие флегмонозного гастрита, являются своевременная и эффективная терапия септических заболеваний (рожа, эндокардит, сепсис и т. д.), фурункулеза, острых инфекционных процессов (брюшной тиф и др.), язвенной болезни и рака желудка.</a:t>
            </a:r>
          </a:p>
        </p:txBody>
      </p:sp>
      <p:pic>
        <p:nvPicPr>
          <p:cNvPr id="2050" name="Picture 2" descr="http://www.zdorovieinfo.ru/upload/images/slides/23-M2600245-Septic_shock-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92559"/>
            <a:ext cx="2630633"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omashniy-doc.ru/wp-content/uploads/2015/05/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383" y="1884909"/>
            <a:ext cx="23812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ors.org.ru/wp-content/uploads/2015/12/fc45372d62a496cae43fbf080f2546d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884909"/>
            <a:ext cx="2394315" cy="177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150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003232" cy="1047646"/>
          </a:xfrm>
        </p:spPr>
        <p:txBody>
          <a:bodyPr>
            <a:normAutofit/>
          </a:bodyPr>
          <a:lstStyle/>
          <a:p>
            <a:pPr algn="ctr"/>
            <a:r>
              <a:rPr lang="ru-RU" sz="2800" dirty="0"/>
              <a:t>ПРОФИЛАКТИКА ХРОНИЧЕСКИХ ГАСТРИТОВ</a:t>
            </a:r>
          </a:p>
        </p:txBody>
      </p:sp>
      <p:sp>
        <p:nvSpPr>
          <p:cNvPr id="3" name="Объект 2"/>
          <p:cNvSpPr>
            <a:spLocks noGrp="1"/>
          </p:cNvSpPr>
          <p:nvPr>
            <p:ph idx="1"/>
          </p:nvPr>
        </p:nvSpPr>
        <p:spPr>
          <a:xfrm>
            <a:off x="179512" y="1412776"/>
            <a:ext cx="8640960" cy="2736304"/>
          </a:xfrm>
        </p:spPr>
        <p:txBody>
          <a:bodyPr>
            <a:normAutofit/>
          </a:bodyPr>
          <a:lstStyle/>
          <a:p>
            <a:r>
              <a:rPr lang="ru-RU" sz="1800" b="0" dirty="0"/>
              <a:t>Весь перечень профилактических мер, предупреждающих развитие острых гастритов, не теряет своей актуальности и в отношении хронических воспалений желудка. Кроме того, соблюдение этих превентивных мероприятий играет важную роль в профилактике обострений хронических гастритов.</a:t>
            </a:r>
          </a:p>
          <a:p>
            <a:r>
              <a:rPr lang="ru-RU" sz="1800" dirty="0">
                <a:solidFill>
                  <a:srgbClr val="0070C0"/>
                </a:solidFill>
              </a:rPr>
              <a:t>Своевременное и правильное лечение острых гастритов имеет решающее значение в предупреждении их перехода в хронический процесс.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61</a:t>
            </a:fld>
            <a:endParaRPr lang="ru-RU"/>
          </a:p>
        </p:txBody>
      </p:sp>
      <p:pic>
        <p:nvPicPr>
          <p:cNvPr id="3074" name="Picture 2" descr="http://moijiludok.ru/wp-content/uploads/2015/02/behavior.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96" t="8624"/>
          <a:stretch/>
        </p:blipFill>
        <p:spPr bwMode="auto">
          <a:xfrm>
            <a:off x="3040384" y="4240424"/>
            <a:ext cx="2713536" cy="233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17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496944" cy="3024335"/>
          </a:xfrm>
        </p:spPr>
        <p:txBody>
          <a:bodyPr>
            <a:normAutofit/>
          </a:bodyPr>
          <a:lstStyle/>
          <a:p>
            <a:r>
              <a:rPr lang="ru-RU" sz="1800" dirty="0">
                <a:solidFill>
                  <a:srgbClr val="0070C0"/>
                </a:solidFill>
              </a:rPr>
              <a:t>Важно соблюдать режим, ритм и гигиену питания, следить за состоянием ротовой полости, избегать курения и приема алкогольных напитков.</a:t>
            </a:r>
            <a:r>
              <a:rPr lang="ru-RU" sz="1800" b="0" dirty="0"/>
              <a:t> Следует отказаться от пищевых продуктов, вызывающих механическое, термическое или химическое раздражение слизистой оболочки желудка.</a:t>
            </a:r>
          </a:p>
          <a:p>
            <a:r>
              <a:rPr lang="ru-RU" sz="1800" dirty="0">
                <a:solidFill>
                  <a:srgbClr val="0070C0"/>
                </a:solidFill>
              </a:rPr>
              <a:t>Необходимо устранять профессиональные вредности</a:t>
            </a:r>
            <a:r>
              <a:rPr lang="ru-RU" sz="1800" b="0" dirty="0"/>
              <a:t>, оказывающие раздражающее или токсическое воздействие на желудок (пары щелочей, жирных кислот, свинец, металлическая, силикатная, угольная пыль, работа в горячих цехах и т. д.).</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62</a:t>
            </a:fld>
            <a:endParaRPr lang="ru-RU"/>
          </a:p>
        </p:txBody>
      </p:sp>
      <p:pic>
        <p:nvPicPr>
          <p:cNvPr id="4098" name="Picture 2" descr="http://www.wellnews.ru/uploads/posts/2014-04/1396520028_drobnoe-pitanie-dlja-jeffektivnogo-pohudenij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73" y="2957298"/>
            <a:ext cx="2448272" cy="18938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sk-for-face.ru/wp-content/uploads/2015/07/%D0%9F%D0%BE%D0%B4%D1%88%D0%B8%D0%B2%D0%BA%D0%B0-%D0%BE%D1%82-%D0%B0%D0%BB%D0%BA%D0%BE%D0%B3%D0%BE%D0%BB%D1%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957297"/>
            <a:ext cx="2482552" cy="16898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lkerz.ru/uploads/posts/2015-03/oznaki-gastritu-dagnostika-lkuvannya-gastrit-shlunka-simptomi_67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957297"/>
            <a:ext cx="2554560" cy="16898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rm.neobroker.ru/img-org/tovar-31161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085184"/>
            <a:ext cx="2444959" cy="16447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cs621919.vk.me/v621919305/1b183/EB9f7o3HFn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5085184"/>
            <a:ext cx="2444959" cy="164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9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57997" y="205610"/>
            <a:ext cx="5426953" cy="1800199"/>
          </a:xfrm>
        </p:spPr>
        <p:txBody>
          <a:bodyPr>
            <a:normAutofit/>
          </a:bodyPr>
          <a:lstStyle/>
          <a:p>
            <a:r>
              <a:rPr lang="ru-RU" sz="1800" dirty="0">
                <a:solidFill>
                  <a:srgbClr val="0070C0"/>
                </a:solidFill>
              </a:rPr>
              <a:t>Важное профилактическое значение </a:t>
            </a:r>
            <a:r>
              <a:rPr lang="ru-RU" sz="1800" b="0" dirty="0"/>
              <a:t>имеет своевременная санация очагов хронической инфекции (кариес, хронические воспалительные процессы в придаточных пазухах носа, хронический тонзиллит, хронические холецистит, колит, панкреатит, гепатит и т. д.).</a:t>
            </a:r>
          </a:p>
        </p:txBody>
      </p:sp>
      <p:sp>
        <p:nvSpPr>
          <p:cNvPr id="4" name="Номер слайда 3"/>
          <p:cNvSpPr>
            <a:spLocks noGrp="1"/>
          </p:cNvSpPr>
          <p:nvPr>
            <p:ph type="sldNum" sz="quarter" idx="12"/>
          </p:nvPr>
        </p:nvSpPr>
        <p:spPr/>
        <p:txBody>
          <a:bodyPr/>
          <a:lstStyle/>
          <a:p>
            <a:fld id="{B19B0651-EE4F-4900-A07F-96A6BFA9D0F0}" type="slidenum">
              <a:rPr lang="ru-RU" smtClean="0"/>
              <a:t>63</a:t>
            </a:fld>
            <a:endParaRPr lang="ru-RU"/>
          </a:p>
        </p:txBody>
      </p:sp>
      <p:pic>
        <p:nvPicPr>
          <p:cNvPr id="5122" name="Picture 2" descr="http://www.startsmile.ru/upload/iblock/a6b/visiting_the_dentist_1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997983" cy="178956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7125" y="2210081"/>
            <a:ext cx="6127306" cy="2031325"/>
          </a:xfrm>
          <a:prstGeom prst="rect">
            <a:avLst/>
          </a:prstGeom>
        </p:spPr>
        <p:txBody>
          <a:bodyPr wrap="square">
            <a:spAutoFit/>
          </a:bodyPr>
          <a:lstStyle/>
          <a:p>
            <a:r>
              <a:rPr lang="ru-RU" dirty="0"/>
              <a:t>Нельзя забывать о необходимом своевременном лечении заболеваний сердечно-сосудистой системы и кроветворного аппарата, болезней эндокринной системы и обмена веществ, при которых нарушается трофика (питание) желудка, возникает кислородное голодание тканей и подавляется активность желудочной секреции.</a:t>
            </a:r>
          </a:p>
        </p:txBody>
      </p:sp>
      <p:pic>
        <p:nvPicPr>
          <p:cNvPr id="5124" name="Picture 4" descr="http://yazdorov-48.ru/wp-content/uploads/%D1%81%D1%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132856"/>
            <a:ext cx="2024717" cy="20063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36235" y="4456978"/>
            <a:ext cx="6256245" cy="1754326"/>
          </a:xfrm>
          <a:prstGeom prst="rect">
            <a:avLst/>
          </a:prstGeom>
        </p:spPr>
        <p:txBody>
          <a:bodyPr wrap="square">
            <a:spAutoFit/>
          </a:bodyPr>
          <a:lstStyle/>
          <a:p>
            <a:r>
              <a:rPr lang="ru-RU" dirty="0"/>
              <a:t>Следует избегать длительного приема медикаментов, особенно тех лекарственных препаратов, которые оказывают раздражающее действие на слизистую оболочку желудка и отрицательно влияют на желудочную секрецию (салицилаты, слабительные средства, сульфаниламиды и др.).</a:t>
            </a:r>
          </a:p>
        </p:txBody>
      </p:sp>
      <p:pic>
        <p:nvPicPr>
          <p:cNvPr id="5126" name="Picture 6" descr="http://otnogi.ru/wp-content/uploads/2016/03/18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46" y="4509120"/>
            <a:ext cx="2502938" cy="165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10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31468" y="205610"/>
            <a:ext cx="5976664" cy="2503310"/>
          </a:xfrm>
        </p:spPr>
        <p:txBody>
          <a:bodyPr>
            <a:normAutofit fontScale="92500" lnSpcReduction="20000"/>
          </a:bodyPr>
          <a:lstStyle/>
          <a:p>
            <a:r>
              <a:rPr lang="ru-RU" sz="1900" b="0" dirty="0"/>
              <a:t>Необходимо помнить о значении правильного лечения неврозов желудка (функциональная ахилия и </a:t>
            </a:r>
            <a:r>
              <a:rPr lang="ru-RU" sz="1900" b="0" dirty="0" err="1"/>
              <a:t>ахлоргидрия</a:t>
            </a:r>
            <a:r>
              <a:rPr lang="ru-RU" sz="1900" b="0" dirty="0"/>
              <a:t> — отсутствие соляной кислоты), которые могут вызвать структурную перестройку слизистой оболочки желудка, следствием чего часто является развитие хронического гастрита.</a:t>
            </a:r>
          </a:p>
          <a:p>
            <a:r>
              <a:rPr lang="ru-RU" sz="1900" b="0" dirty="0"/>
              <a:t>Большое значение имеет устранение глистных инвазий и адекватная терапия острых инфекционных заболеваний.</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64</a:t>
            </a:fld>
            <a:endParaRPr lang="ru-RU"/>
          </a:p>
        </p:txBody>
      </p:sp>
      <p:pic>
        <p:nvPicPr>
          <p:cNvPr id="6146" name="Picture 2" descr="https://prodepressiju.ru/wp-content/uploads/2016/03/nevroz-zheludka-leche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651956"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5528" y="2497828"/>
            <a:ext cx="8562935" cy="2585323"/>
          </a:xfrm>
          <a:prstGeom prst="rect">
            <a:avLst/>
          </a:prstGeom>
        </p:spPr>
        <p:txBody>
          <a:bodyPr wrap="square">
            <a:spAutoFit/>
          </a:bodyPr>
          <a:lstStyle/>
          <a:p>
            <a:r>
              <a:rPr lang="ru-RU" b="1" dirty="0">
                <a:solidFill>
                  <a:srgbClr val="0070C0"/>
                </a:solidFill>
              </a:rPr>
              <a:t>Все лица с хроническими гастритами подлежат обязательному диспансерному учету и должны регулярно осматриваться гастроэнтерологом. </a:t>
            </a:r>
            <a:r>
              <a:rPr lang="ru-RU" dirty="0"/>
              <a:t>Особую важность диспансерное наблюдение имеет для пациентов, страдающих полипозным гастритом, так как у </a:t>
            </a:r>
            <a:r>
              <a:rPr lang="ru-RU" baseline="30000" dirty="0"/>
              <a:t>х</a:t>
            </a:r>
            <a:r>
              <a:rPr lang="ru-RU" dirty="0"/>
              <a:t>/</a:t>
            </a:r>
            <a:r>
              <a:rPr lang="ru-RU" baseline="-25000" dirty="0"/>
              <a:t>3</a:t>
            </a:r>
            <a:r>
              <a:rPr lang="ru-RU" dirty="0"/>
              <a:t> больных этой формой хронического гастрита наблюдается его переход в раковую опухоль. Следует 2 раза в год проводить тщательное клиническое и рентгенологическое обследование людей с </a:t>
            </a:r>
            <a:r>
              <a:rPr lang="ru-RU" dirty="0" err="1"/>
              <a:t>ахилической</a:t>
            </a:r>
            <a:r>
              <a:rPr lang="ru-RU" dirty="0"/>
              <a:t> формой хронического гастрита в связи с тем, что у них часто наблюдается </a:t>
            </a:r>
            <a:r>
              <a:rPr lang="ru-RU" dirty="0" err="1"/>
              <a:t>озлокачествление</a:t>
            </a:r>
            <a:r>
              <a:rPr lang="ru-RU" dirty="0"/>
              <a:t> процесса.</a:t>
            </a:r>
          </a:p>
        </p:txBody>
      </p:sp>
      <p:pic>
        <p:nvPicPr>
          <p:cNvPr id="6148" name="Picture 4" descr="http://1720.kz/uploads/big/2014/08/27/4e52ec670673b959fd73844aa9ccba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238" y="5083150"/>
            <a:ext cx="3275348" cy="159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54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91264" cy="432048"/>
          </a:xfrm>
        </p:spPr>
        <p:txBody>
          <a:bodyPr>
            <a:normAutofit fontScale="90000"/>
          </a:bodyPr>
          <a:lstStyle/>
          <a:p>
            <a:pPr algn="ctr"/>
            <a:r>
              <a:rPr lang="ru-RU" sz="3200" dirty="0"/>
              <a:t>Питание при остром гастрите</a:t>
            </a:r>
          </a:p>
        </p:txBody>
      </p:sp>
      <p:sp>
        <p:nvSpPr>
          <p:cNvPr id="3" name="Объект 2"/>
          <p:cNvSpPr>
            <a:spLocks noGrp="1"/>
          </p:cNvSpPr>
          <p:nvPr>
            <p:ph idx="1"/>
          </p:nvPr>
        </p:nvSpPr>
        <p:spPr>
          <a:xfrm>
            <a:off x="82239" y="5525517"/>
            <a:ext cx="8690566" cy="1296144"/>
          </a:xfrm>
        </p:spPr>
        <p:txBody>
          <a:bodyPr>
            <a:noAutofit/>
          </a:bodyPr>
          <a:lstStyle/>
          <a:p>
            <a:pPr algn="just"/>
            <a:r>
              <a:rPr lang="ru-RU" sz="1800" b="0" dirty="0"/>
              <a:t>Диета больных острым гастритом расширяется постепенно. Однако длительно голодать больной не должен, ибо продолжительное ограничение питательных веществ в рационе, особенно белков. оказывает отрицательное воздействие на репаративные процессы.</a:t>
            </a:r>
          </a:p>
        </p:txBody>
      </p:sp>
      <p:sp>
        <p:nvSpPr>
          <p:cNvPr id="4" name="Номер слайда 3"/>
          <p:cNvSpPr>
            <a:spLocks noGrp="1"/>
          </p:cNvSpPr>
          <p:nvPr>
            <p:ph type="sldNum" sz="quarter" idx="12"/>
          </p:nvPr>
        </p:nvSpPr>
        <p:spPr/>
        <p:txBody>
          <a:bodyPr/>
          <a:lstStyle/>
          <a:p>
            <a:fld id="{B19B0651-EE4F-4900-A07F-96A6BFA9D0F0}" type="slidenum">
              <a:rPr lang="ru-RU" smtClean="0"/>
              <a:t>65</a:t>
            </a:fld>
            <a:endParaRPr lang="ru-RU"/>
          </a:p>
        </p:txBody>
      </p:sp>
      <p:sp>
        <p:nvSpPr>
          <p:cNvPr id="6" name="Прямоугольник 5"/>
          <p:cNvSpPr/>
          <p:nvPr/>
        </p:nvSpPr>
        <p:spPr>
          <a:xfrm>
            <a:off x="2627784" y="620688"/>
            <a:ext cx="6145021" cy="923330"/>
          </a:xfrm>
          <a:prstGeom prst="rect">
            <a:avLst/>
          </a:prstGeom>
        </p:spPr>
        <p:txBody>
          <a:bodyPr wrap="square">
            <a:spAutoFit/>
          </a:bodyPr>
          <a:lstStyle/>
          <a:p>
            <a:r>
              <a:rPr lang="ru-RU" b="1" dirty="0">
                <a:solidFill>
                  <a:srgbClr val="0070C0"/>
                </a:solidFill>
              </a:rPr>
              <a:t>В первые два </a:t>
            </a:r>
            <a:r>
              <a:rPr lang="ru-RU" dirty="0"/>
              <a:t>дня больной получает только жидкость в объеме до двух литров (свежезаваренный теплый чай, чай с медом, вода с лимоном, отвар шиповника). </a:t>
            </a:r>
          </a:p>
        </p:txBody>
      </p:sp>
      <p:pic>
        <p:nvPicPr>
          <p:cNvPr id="7170" name="Picture 2" descr="http://info-34.ru/img.php?url=http://cs7052.vk.me/c7005/v7005048/7bb95/7GiF0cYHx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9155"/>
            <a:ext cx="2034208" cy="15326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1520" y="2081778"/>
            <a:ext cx="6480720" cy="1477328"/>
          </a:xfrm>
          <a:prstGeom prst="rect">
            <a:avLst/>
          </a:prstGeom>
        </p:spPr>
        <p:txBody>
          <a:bodyPr wrap="square">
            <a:spAutoFit/>
          </a:bodyPr>
          <a:lstStyle/>
          <a:p>
            <a:r>
              <a:rPr lang="ru-RU" b="1" dirty="0">
                <a:solidFill>
                  <a:srgbClr val="0070C0"/>
                </a:solidFill>
              </a:rPr>
              <a:t>На третий день </a:t>
            </a:r>
            <a:r>
              <a:rPr lang="ru-RU" dirty="0"/>
              <a:t>болезни пища дается только в жидком виде: нежирный, некрепкий или вторичный бульон, молочная сыворотка, процеженный слизистый овсяный, рисовый или ячменный отвар, в который можно добавить до 10—15 г сливочного масла. </a:t>
            </a:r>
          </a:p>
        </p:txBody>
      </p:sp>
      <p:pic>
        <p:nvPicPr>
          <p:cNvPr id="7172" name="Picture 4" descr="http://luchshiye.com/images/Buli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923" y="1544018"/>
            <a:ext cx="2241848" cy="166537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195736" y="3556572"/>
            <a:ext cx="6813240" cy="1977464"/>
          </a:xfrm>
          <a:prstGeom prst="rect">
            <a:avLst/>
          </a:prstGeom>
        </p:spPr>
        <p:txBody>
          <a:bodyPr wrap="square">
            <a:spAutoFit/>
          </a:bodyPr>
          <a:lstStyle/>
          <a:p>
            <a:r>
              <a:rPr lang="ru-RU" sz="1750" b="1" dirty="0">
                <a:solidFill>
                  <a:srgbClr val="0070C0"/>
                </a:solidFill>
              </a:rPr>
              <a:t>На четвертый день</a:t>
            </a:r>
            <a:r>
              <a:rPr lang="ru-RU" sz="1750" dirty="0"/>
              <a:t> в рацион вводят 75—100 г подсушенных белых сухарей. </a:t>
            </a:r>
          </a:p>
          <a:p>
            <a:r>
              <a:rPr lang="ru-RU" sz="1750" dirty="0"/>
              <a:t>С пятого дня больной получает мясное или рыбное суфле, свежий пресный творог, протертые каши (рисовую, овсяную, гречневую) с добавлением 15—20 г сливочного масла, пюре (из моркови, картофеля, кабачков, цветной капусты), несдобное печенье. </a:t>
            </a:r>
          </a:p>
        </p:txBody>
      </p:sp>
      <p:pic>
        <p:nvPicPr>
          <p:cNvPr id="7174" name="Picture 6" descr="http://st1.diets.ru/data/cache/2010dec/10/47/15708_23645-700x5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807"/>
          <a:stretch/>
        </p:blipFill>
        <p:spPr bwMode="auto">
          <a:xfrm>
            <a:off x="82239" y="3775783"/>
            <a:ext cx="2113497" cy="153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48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363272" cy="759614"/>
          </a:xfrm>
        </p:spPr>
        <p:txBody>
          <a:bodyPr>
            <a:normAutofit fontScale="90000"/>
          </a:bodyPr>
          <a:lstStyle/>
          <a:p>
            <a:pPr algn="ctr"/>
            <a:r>
              <a:rPr lang="ru-RU" sz="2400" dirty="0"/>
              <a:t>По Певзнеру больному острым гастритом назначается Диета №2</a:t>
            </a:r>
          </a:p>
        </p:txBody>
      </p:sp>
      <p:sp>
        <p:nvSpPr>
          <p:cNvPr id="3" name="Объект 2"/>
          <p:cNvSpPr>
            <a:spLocks noGrp="1"/>
          </p:cNvSpPr>
          <p:nvPr>
            <p:ph idx="1"/>
          </p:nvPr>
        </p:nvSpPr>
        <p:spPr>
          <a:xfrm>
            <a:off x="2411760" y="1052736"/>
            <a:ext cx="6408712" cy="3240360"/>
          </a:xfrm>
        </p:spPr>
        <p:txBody>
          <a:bodyPr>
            <a:normAutofit lnSpcReduction="10000"/>
          </a:bodyPr>
          <a:lstStyle/>
          <a:p>
            <a:r>
              <a:rPr lang="ru-RU" sz="1800" dirty="0">
                <a:solidFill>
                  <a:srgbClr val="FF0000"/>
                </a:solidFill>
              </a:rPr>
              <a:t>Диета №2</a:t>
            </a:r>
          </a:p>
          <a:p>
            <a:r>
              <a:rPr lang="ru-RU" sz="1800" b="0" dirty="0"/>
              <a:t>Лечебная диета №2 назначается врачами при возникновении острых гастритов и энтероколитах, при обострении хронических заболеваний желудка и кишечника. </a:t>
            </a:r>
          </a:p>
          <a:p>
            <a:r>
              <a:rPr lang="ru-RU" sz="1800" dirty="0">
                <a:solidFill>
                  <a:srgbClr val="0070C0"/>
                </a:solidFill>
              </a:rPr>
              <a:t>Основная цель диеты </a:t>
            </a:r>
            <a:r>
              <a:rPr lang="ru-RU" sz="1800" b="0" dirty="0"/>
              <a:t>– снижение воздействия грубой пищи на воспаленную слизистую органов, что позволяет добиться быстрого выздоровления. Диета №2 – это полноценное питание с ограничением в употреблении некоторых продуктов, а также особый, щадящий способ приготовления пищи.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66</a:t>
            </a:fld>
            <a:endParaRPr lang="ru-RU"/>
          </a:p>
        </p:txBody>
      </p:sp>
      <p:pic>
        <p:nvPicPr>
          <p:cNvPr id="8198" name="Picture 6" descr="http://zhivotbolit.ru/wp-content/uploads/2016/01/314-660x4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04" y="1556792"/>
            <a:ext cx="2271144" cy="16999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5704" y="4256037"/>
            <a:ext cx="6673400" cy="2308324"/>
          </a:xfrm>
          <a:prstGeom prst="rect">
            <a:avLst/>
          </a:prstGeom>
        </p:spPr>
        <p:txBody>
          <a:bodyPr wrap="square">
            <a:spAutoFit/>
          </a:bodyPr>
          <a:lstStyle/>
          <a:p>
            <a:pPr algn="just"/>
            <a:r>
              <a:rPr lang="ru-RU" dirty="0"/>
              <a:t>При приготовлении пищу можно варить, запекать и тушить, допускается и жарка, но без образования грубой, жесткой корочки. Рекомендуется включать в ежедневное меню протертые блюда из продуктов, богатых клетчаткой и соединительными волокнами. Исключают из рациона продукты с долгим сроком переваривания в кишечнике, грубую клетчатку, слишком острые, а также холодные и горячие блюда. </a:t>
            </a:r>
          </a:p>
        </p:txBody>
      </p:sp>
      <p:pic>
        <p:nvPicPr>
          <p:cNvPr id="8200" name="Picture 8" descr="http://evehealth.ru/wp-content/uploads/2015/09/10img2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318" y="4437112"/>
            <a:ext cx="2064161"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7"/>
            <a:ext cx="4896544" cy="1245639"/>
          </a:xfrm>
        </p:spPr>
        <p:txBody>
          <a:bodyPr>
            <a:normAutofit/>
          </a:bodyPr>
          <a:lstStyle/>
          <a:p>
            <a:r>
              <a:rPr lang="ru-RU" sz="1800" b="0" dirty="0"/>
              <a:t>Соли рекомендуется в день употреблять не больше 5 грамм, </a:t>
            </a:r>
          </a:p>
          <a:p>
            <a:r>
              <a:rPr lang="ru-RU" sz="1800" b="0" dirty="0"/>
              <a:t>жидкости до 1,5 литров. </a:t>
            </a:r>
          </a:p>
        </p:txBody>
      </p:sp>
      <p:sp>
        <p:nvSpPr>
          <p:cNvPr id="4" name="Номер слайда 3"/>
          <p:cNvSpPr>
            <a:spLocks noGrp="1"/>
          </p:cNvSpPr>
          <p:nvPr>
            <p:ph type="sldNum" sz="quarter" idx="12"/>
          </p:nvPr>
        </p:nvSpPr>
        <p:spPr/>
        <p:txBody>
          <a:bodyPr/>
          <a:lstStyle/>
          <a:p>
            <a:fld id="{B19B0651-EE4F-4900-A07F-96A6BFA9D0F0}" type="slidenum">
              <a:rPr lang="ru-RU" smtClean="0"/>
              <a:t>67</a:t>
            </a:fld>
            <a:endParaRPr lang="ru-RU"/>
          </a:p>
        </p:txBody>
      </p:sp>
      <p:pic>
        <p:nvPicPr>
          <p:cNvPr id="9218" name="Picture 2" descr="https://www.evrika.ru/upload/publication/salt-0310.jpg"/>
          <p:cNvPicPr>
            <a:picLocks noChangeAspect="1" noChangeArrowheads="1"/>
          </p:cNvPicPr>
          <p:nvPr/>
        </p:nvPicPr>
        <p:blipFill rotWithShape="1">
          <a:blip r:embed="rId2">
            <a:extLst>
              <a:ext uri="{28A0092B-C50C-407E-A947-70E740481C1C}">
                <a14:useLocalDpi xmlns:a14="http://schemas.microsoft.com/office/drawing/2010/main" val="0"/>
              </a:ext>
            </a:extLst>
          </a:blip>
          <a:srcRect l="39881"/>
          <a:stretch/>
        </p:blipFill>
        <p:spPr bwMode="auto">
          <a:xfrm>
            <a:off x="7092280" y="188640"/>
            <a:ext cx="1872208" cy="15725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fsakomi.ru/wp-content/uploads/2015/06/mineralnaya-vo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280" y="188640"/>
            <a:ext cx="1905000" cy="15725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5670" y="1944290"/>
            <a:ext cx="8784976" cy="1938992"/>
          </a:xfrm>
          <a:prstGeom prst="rect">
            <a:avLst/>
          </a:prstGeom>
        </p:spPr>
        <p:txBody>
          <a:bodyPr wrap="square">
            <a:spAutoFit/>
          </a:bodyPr>
          <a:lstStyle/>
          <a:p>
            <a:r>
              <a:rPr lang="ru-RU" dirty="0"/>
              <a:t>Правильно подобранные продукты стимулируют секреторную функцию желудка и остальных органов пищеварения, а также нормализуют их работу. </a:t>
            </a:r>
          </a:p>
          <a:p>
            <a:endParaRPr lang="ru-RU" sz="600" dirty="0"/>
          </a:p>
          <a:p>
            <a:r>
              <a:rPr lang="ru-RU" dirty="0"/>
              <a:t>Также при соблюдении диеты необходимо добавлять в пищу легкие химические раздражители, которые усиливают выработку ферментов. </a:t>
            </a:r>
          </a:p>
          <a:p>
            <a:endParaRPr lang="ru-RU" sz="600" dirty="0"/>
          </a:p>
          <a:p>
            <a:r>
              <a:rPr lang="ru-RU" dirty="0"/>
              <a:t>Это могут быть соки и кисели из кислых ягод и фруктов, подливы и соусы с добавлением уксуса, чеснока, мясные, нежирные бульоны.</a:t>
            </a:r>
          </a:p>
        </p:txBody>
      </p:sp>
      <p:pic>
        <p:nvPicPr>
          <p:cNvPr id="9222" name="Picture 6" descr="http://sovetclub.ru/tim/20bc608ff79eb90f9d250f0e4a84ae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28" y="4293096"/>
            <a:ext cx="2861554" cy="190865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allkstovo.ru/picture/calories/19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7460" y="4186402"/>
            <a:ext cx="2089721" cy="212204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39.radikal.ru/i086/0905/dc/b74487bba6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664" y="4186402"/>
            <a:ext cx="2671264" cy="190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57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219256" cy="831622"/>
          </a:xfrm>
        </p:spPr>
        <p:txBody>
          <a:bodyPr>
            <a:normAutofit/>
          </a:bodyPr>
          <a:lstStyle/>
          <a:p>
            <a:pPr algn="ctr"/>
            <a:r>
              <a:rPr lang="ru-RU" sz="2400" dirty="0"/>
              <a:t>К употреблению при соблюдении диеты №2 разрешается:</a:t>
            </a:r>
          </a:p>
        </p:txBody>
      </p:sp>
      <p:sp>
        <p:nvSpPr>
          <p:cNvPr id="3" name="Объект 2"/>
          <p:cNvSpPr>
            <a:spLocks noGrp="1"/>
          </p:cNvSpPr>
          <p:nvPr>
            <p:ph idx="1"/>
          </p:nvPr>
        </p:nvSpPr>
        <p:spPr>
          <a:xfrm>
            <a:off x="251520" y="1196752"/>
            <a:ext cx="8424936" cy="4373563"/>
          </a:xfrm>
        </p:spPr>
        <p:txBody>
          <a:bodyPr>
            <a:normAutofit lnSpcReduction="10000"/>
          </a:bodyPr>
          <a:lstStyle/>
          <a:p>
            <a:r>
              <a:rPr lang="ru-RU" dirty="0"/>
              <a:t>•</a:t>
            </a:r>
            <a:r>
              <a:rPr lang="ru-RU" sz="1900" b="0" dirty="0"/>
              <a:t>	Посушенный хлеб, несдобные печеные изделия с различными овощными, мясными и фруктовыми начинками.</a:t>
            </a:r>
          </a:p>
          <a:p>
            <a:r>
              <a:rPr lang="ru-RU" sz="1900" b="0" dirty="0"/>
              <a:t>•	Супы на нежирном бульоне. Это могут быть овощные супу, свекольники, щи со свежей капустой.</a:t>
            </a:r>
          </a:p>
          <a:p>
            <a:r>
              <a:rPr lang="ru-RU" sz="1900" b="0" dirty="0"/>
              <a:t>•	Мясо и рыба нежирных сортов, без кожицы в запеченном или отварном виде.</a:t>
            </a:r>
          </a:p>
          <a:p>
            <a:r>
              <a:rPr lang="ru-RU" sz="1900" b="0" dirty="0"/>
              <a:t>•	Молочные продукты и блюда, приготовленные из них - вареники, сырники, запеканки.</a:t>
            </a:r>
          </a:p>
          <a:p>
            <a:r>
              <a:rPr lang="ru-RU" sz="1900" b="0" dirty="0"/>
              <a:t>•	Каши можно готовить из любой крупы, кроме перловой и пшенной. Крупу употребляют также для начинки пирогов, в супах и запеканках.</a:t>
            </a:r>
          </a:p>
          <a:p>
            <a:r>
              <a:rPr lang="ru-RU" sz="1900" b="0" dirty="0"/>
              <a:t>•	Фрукты и овощи с грубой клетчаткой употребляют в виде протертого пюре. Можно различные джемы, варенья, кисели.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68</a:t>
            </a:fld>
            <a:endParaRPr lang="ru-RU"/>
          </a:p>
        </p:txBody>
      </p:sp>
      <p:pic>
        <p:nvPicPr>
          <p:cNvPr id="10242" name="Picture 2" descr="http://recepty1.ru/uploads/recipe/vypechka/sdobnoe-pechene_1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48242"/>
            <a:ext cx="2204120"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25mb.ru/img/picture/Sep/26/0930b6a36c6824303d3bc0753bf25b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5422279"/>
            <a:ext cx="1883501" cy="13949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phytoblog.ru/wp-content/uploads/2013/05/%D1%80%D1%8B%D0%B1%D0%B0-%D0%BD%D0%B5%D0%B6%D0%B8%D1%80%D0%BD%D1%8B%D1%85-%D1%81%D0%BE%D1%80%D1%82%D0%BE%D0%B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97" b="7298"/>
          <a:stretch/>
        </p:blipFill>
        <p:spPr bwMode="auto">
          <a:xfrm>
            <a:off x="4427984" y="5438370"/>
            <a:ext cx="1993404"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home-club.kz/assets/images/Menu/restaurant/chicken/chiken_so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030" y="5369613"/>
            <a:ext cx="2027362" cy="135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7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1"/>
            <a:ext cx="8640960" cy="4571066"/>
          </a:xfrm>
        </p:spPr>
        <p:txBody>
          <a:bodyPr>
            <a:normAutofit fontScale="92500" lnSpcReduction="20000"/>
          </a:bodyPr>
          <a:lstStyle/>
          <a:p>
            <a:r>
              <a:rPr lang="ru-RU" dirty="0">
                <a:solidFill>
                  <a:srgbClr val="FF0000"/>
                </a:solidFill>
              </a:rPr>
              <a:t>Во время соблюдения диеты нельзя:</a:t>
            </a:r>
          </a:p>
          <a:p>
            <a:pPr algn="just"/>
            <a:r>
              <a:rPr lang="ru-RU" dirty="0"/>
              <a:t>•	</a:t>
            </a:r>
            <a:r>
              <a:rPr lang="ru-RU" sz="1900" b="0" dirty="0"/>
              <a:t>Свежий хлеб, сдобные изделия, горячую выпечку.</a:t>
            </a:r>
          </a:p>
          <a:p>
            <a:pPr algn="just"/>
            <a:r>
              <a:rPr lang="ru-RU" sz="1900" b="0" dirty="0"/>
              <a:t>•	Копчености, слишком соленые и острые блюда.</a:t>
            </a:r>
          </a:p>
          <a:p>
            <a:pPr algn="just"/>
            <a:r>
              <a:rPr lang="ru-RU" sz="1900" b="0" dirty="0"/>
              <a:t>•	Жирное мясо, сало, консервы мясные и рыбные.</a:t>
            </a:r>
          </a:p>
          <a:p>
            <a:pPr algn="just"/>
            <a:r>
              <a:rPr lang="ru-RU" sz="1900" b="0" dirty="0"/>
              <a:t>•	Бобы, кукурузу.</a:t>
            </a:r>
          </a:p>
          <a:p>
            <a:pPr algn="just"/>
            <a:r>
              <a:rPr lang="ru-RU" sz="1900" b="0" dirty="0"/>
              <a:t>•	Яйца вкрутую.</a:t>
            </a:r>
          </a:p>
          <a:p>
            <a:pPr algn="just"/>
            <a:r>
              <a:rPr lang="ru-RU" sz="1900" b="0" dirty="0"/>
              <a:t>•	Сырые не протертые овощи – брюкву, редьку, чеснок, хрен.</a:t>
            </a:r>
          </a:p>
          <a:p>
            <a:pPr algn="just"/>
            <a:r>
              <a:rPr lang="ru-RU" sz="1900" b="0" dirty="0"/>
              <a:t>•	Кислые напитки и соусы.</a:t>
            </a:r>
          </a:p>
          <a:p>
            <a:r>
              <a:rPr lang="ru-RU" sz="1900" b="0" dirty="0"/>
              <a:t>Принимать пищу необходимо до 6 раз в день, с одинаковыми интервалами между приемами, блюда не должны быть обильными. </a:t>
            </a:r>
          </a:p>
          <a:p>
            <a:r>
              <a:rPr lang="ru-RU" sz="1900" b="0" dirty="0"/>
              <a:t>В качестве жидкости хорошо подходят напитки из шиповника, кисели из сладких ягод. Употребление киселей и слизистых супов дополнительно обволакивает желудок, защищая его от механического раздражения.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69</a:t>
            </a:fld>
            <a:endParaRPr lang="ru-RU"/>
          </a:p>
        </p:txBody>
      </p:sp>
      <p:pic>
        <p:nvPicPr>
          <p:cNvPr id="11266" name="Picture 2" descr="http://areaforlady.com/wp-content/uploads/2015/01/265-02-kisel-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54" y="4834730"/>
            <a:ext cx="3295740" cy="18346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s607821.vk.me/v607821419/4237/s53CtGkeNe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012" y="4828234"/>
            <a:ext cx="2675620" cy="177259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zerif.ws/wp-content/uploads/2016/03/drob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930" y="4828234"/>
            <a:ext cx="2381250" cy="177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8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280920" cy="3165173"/>
          </a:xfrm>
        </p:spPr>
        <p:txBody>
          <a:bodyPr>
            <a:normAutofit fontScale="92500" lnSpcReduction="10000"/>
          </a:bodyPr>
          <a:lstStyle/>
          <a:p>
            <a:r>
              <a:rPr lang="ru-RU" dirty="0">
                <a:solidFill>
                  <a:srgbClr val="FF0000"/>
                </a:solidFill>
              </a:rPr>
              <a:t>Желудок </a:t>
            </a:r>
            <a:r>
              <a:rPr lang="ru-RU" b="0" dirty="0"/>
              <a:t>- орган, расположенный в брюшной полости. Он получает пищу уже смоченную слюной и пережеванную, смешивает ее с желудочным соком и проталкивает через привратник в 12-перстную кишку. Клетки, выстилающие желудок, вырабатывают три важных вещества: слизь, соляную кислоту и пепсиноген - предшественник фермента пепсина. Слизь обволакивает клетки слизистой оболочки желудка. Соляная кислота образует в желудке кислую среду, которая необходима для трансформации пепсиногена в пепсин - фермент, который расщепляет белки. </a:t>
            </a:r>
          </a:p>
          <a:p>
            <a:r>
              <a:rPr lang="ru-RU" b="0" dirty="0"/>
              <a:t>Высокая кислотность желудка является хорошим барьером для инфекции, так как уничтожает большинство бактерий.</a:t>
            </a:r>
          </a:p>
        </p:txBody>
      </p:sp>
      <p:sp>
        <p:nvSpPr>
          <p:cNvPr id="4" name="Номер слайда 3"/>
          <p:cNvSpPr>
            <a:spLocks noGrp="1"/>
          </p:cNvSpPr>
          <p:nvPr>
            <p:ph type="sldNum" sz="quarter" idx="12"/>
          </p:nvPr>
        </p:nvSpPr>
        <p:spPr/>
        <p:txBody>
          <a:bodyPr/>
          <a:lstStyle/>
          <a:p>
            <a:fld id="{B19B0651-EE4F-4900-A07F-96A6BFA9D0F0}" type="slidenum">
              <a:rPr lang="ru-RU" smtClean="0"/>
              <a:t>7</a:t>
            </a:fld>
            <a:endParaRPr lang="ru-RU"/>
          </a:p>
        </p:txBody>
      </p:sp>
      <p:pic>
        <p:nvPicPr>
          <p:cNvPr id="7170" name="Picture 2" descr="http://fs00.infourok.ru/images/doc/123/144363/img7.jpg"/>
          <p:cNvPicPr>
            <a:picLocks noChangeAspect="1" noChangeArrowheads="1"/>
          </p:cNvPicPr>
          <p:nvPr/>
        </p:nvPicPr>
        <p:blipFill rotWithShape="1">
          <a:blip r:embed="rId2">
            <a:extLst>
              <a:ext uri="{28A0092B-C50C-407E-A947-70E740481C1C}">
                <a14:useLocalDpi xmlns:a14="http://schemas.microsoft.com/office/drawing/2010/main" val="0"/>
              </a:ext>
            </a:extLst>
          </a:blip>
          <a:srcRect l="3642" t="3825" r="11729" b="51575"/>
          <a:stretch/>
        </p:blipFill>
        <p:spPr bwMode="auto">
          <a:xfrm>
            <a:off x="1671331" y="3503447"/>
            <a:ext cx="580133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563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368" y="188640"/>
            <a:ext cx="8219256" cy="504056"/>
          </a:xfrm>
        </p:spPr>
        <p:txBody>
          <a:bodyPr>
            <a:normAutofit/>
          </a:bodyPr>
          <a:lstStyle/>
          <a:p>
            <a:pPr algn="ctr"/>
            <a:r>
              <a:rPr lang="ru-RU" sz="2400" dirty="0"/>
              <a:t>Питание при хроническом гастрите</a:t>
            </a:r>
          </a:p>
        </p:txBody>
      </p:sp>
      <p:sp>
        <p:nvSpPr>
          <p:cNvPr id="3" name="Объект 2"/>
          <p:cNvSpPr>
            <a:spLocks noGrp="1"/>
          </p:cNvSpPr>
          <p:nvPr>
            <p:ph idx="1"/>
          </p:nvPr>
        </p:nvSpPr>
        <p:spPr>
          <a:xfrm>
            <a:off x="165381" y="692695"/>
            <a:ext cx="8712968" cy="1944217"/>
          </a:xfrm>
        </p:spPr>
        <p:txBody>
          <a:bodyPr>
            <a:normAutofit fontScale="92500" lnSpcReduction="10000"/>
          </a:bodyPr>
          <a:lstStyle/>
          <a:p>
            <a:r>
              <a:rPr lang="ru-RU" sz="1800" b="0" dirty="0"/>
              <a:t>Течение хронического гастрита зависит от того, насколько тщательно выполняются предписанный режим и диета. </a:t>
            </a:r>
            <a:r>
              <a:rPr lang="ru-RU" sz="1800" dirty="0">
                <a:solidFill>
                  <a:srgbClr val="0070C0"/>
                </a:solidFill>
              </a:rPr>
              <a:t>Диетическое лечение должно продолжаться не менее трех месяцев.</a:t>
            </a:r>
          </a:p>
          <a:p>
            <a:r>
              <a:rPr lang="ru-RU" sz="1800" dirty="0">
                <a:solidFill>
                  <a:srgbClr val="0070C0"/>
                </a:solidFill>
              </a:rPr>
              <a:t> </a:t>
            </a:r>
            <a:r>
              <a:rPr lang="ru-RU" sz="1800" b="0" dirty="0"/>
              <a:t>Щадящая диета, лекарства, отказ от курения и алкоголя могут быстро произвести благоприятный лечебный эффект. Но не следует считать болезнь закончившейся, так как преждевременное нарушение диеты сводит на нет начавшееся выздоровление.</a:t>
            </a:r>
          </a:p>
        </p:txBody>
      </p:sp>
      <p:sp>
        <p:nvSpPr>
          <p:cNvPr id="4" name="Номер слайда 3"/>
          <p:cNvSpPr>
            <a:spLocks noGrp="1"/>
          </p:cNvSpPr>
          <p:nvPr>
            <p:ph type="sldNum" sz="quarter" idx="12"/>
          </p:nvPr>
        </p:nvSpPr>
        <p:spPr/>
        <p:txBody>
          <a:bodyPr/>
          <a:lstStyle/>
          <a:p>
            <a:fld id="{B19B0651-EE4F-4900-A07F-96A6BFA9D0F0}" type="slidenum">
              <a:rPr lang="ru-RU" smtClean="0"/>
              <a:t>70</a:t>
            </a:fld>
            <a:endParaRPr lang="ru-RU"/>
          </a:p>
        </p:txBody>
      </p:sp>
      <p:sp>
        <p:nvSpPr>
          <p:cNvPr id="5" name="Прямоугольник 4"/>
          <p:cNvSpPr/>
          <p:nvPr/>
        </p:nvSpPr>
        <p:spPr>
          <a:xfrm>
            <a:off x="165381" y="2526611"/>
            <a:ext cx="8712968" cy="2031325"/>
          </a:xfrm>
          <a:prstGeom prst="rect">
            <a:avLst/>
          </a:prstGeom>
        </p:spPr>
        <p:txBody>
          <a:bodyPr wrap="square">
            <a:spAutoFit/>
          </a:bodyPr>
          <a:lstStyle/>
          <a:p>
            <a:r>
              <a:rPr lang="ru-RU" b="1" dirty="0">
                <a:solidFill>
                  <a:srgbClr val="0070C0"/>
                </a:solidFill>
              </a:rPr>
              <a:t>Лечение заболевания </a:t>
            </a:r>
            <a:r>
              <a:rPr lang="ru-RU" dirty="0"/>
              <a:t>основано на принципе макси­мального щажения воспаленной слизистой желудка; диета должна благоприятствовать снижению кислотно­сти. Установлено, что крепкие мясные супы, уха, крепкие овощные отвары, грибные, а также кислые супы, соленые кушанья, приправы, лук, перец, копчености, жареная пища, консервы, колбаса, кофе, крепкий чай вызывают очень энергичное отделение желудочного сока с высо­кой кислотностью.</a:t>
            </a:r>
          </a:p>
        </p:txBody>
      </p:sp>
      <p:pic>
        <p:nvPicPr>
          <p:cNvPr id="12290" name="Picture 2" descr="http://evehealth.ru/wp-content/uploads/2014/12/Kislotno-shhelochnaya-dieta-dlya-pokhudeniya-meny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540" y="4353333"/>
            <a:ext cx="4994920" cy="237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62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7616" y="116632"/>
            <a:ext cx="8363272" cy="1028327"/>
          </a:xfrm>
        </p:spPr>
        <p:txBody>
          <a:bodyPr>
            <a:normAutofit/>
          </a:bodyPr>
          <a:lstStyle/>
          <a:p>
            <a:r>
              <a:rPr lang="ru-RU" sz="1800" b="0" dirty="0"/>
              <a:t>Воспаленную слизистую желудка нужно оберегать от влияния грубой, «</a:t>
            </a:r>
            <a:r>
              <a:rPr lang="ru-RU" sz="1800" b="0" dirty="0" err="1"/>
              <a:t>сокогонной</a:t>
            </a:r>
            <a:r>
              <a:rPr lang="ru-RU" sz="1800" b="0" dirty="0"/>
              <a:t>», очень холодной и очень горячей пищи. Пища должна быть нежной, рыхлой, хорошо измельченной. Очень полезны таким больным: </a:t>
            </a:r>
          </a:p>
        </p:txBody>
      </p:sp>
      <p:sp>
        <p:nvSpPr>
          <p:cNvPr id="4" name="Номер слайда 3"/>
          <p:cNvSpPr>
            <a:spLocks noGrp="1"/>
          </p:cNvSpPr>
          <p:nvPr>
            <p:ph type="sldNum" sz="quarter" idx="12"/>
          </p:nvPr>
        </p:nvSpPr>
        <p:spPr/>
        <p:txBody>
          <a:bodyPr/>
          <a:lstStyle/>
          <a:p>
            <a:fld id="{B19B0651-EE4F-4900-A07F-96A6BFA9D0F0}" type="slidenum">
              <a:rPr lang="ru-RU" smtClean="0"/>
              <a:t>71</a:t>
            </a:fld>
            <a:endParaRPr lang="ru-RU"/>
          </a:p>
        </p:txBody>
      </p:sp>
      <p:sp>
        <p:nvSpPr>
          <p:cNvPr id="6" name="Прямоугольник 5"/>
          <p:cNvSpPr/>
          <p:nvPr/>
        </p:nvSpPr>
        <p:spPr>
          <a:xfrm>
            <a:off x="162223" y="1858195"/>
            <a:ext cx="3041625"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Молоко, сливки, некис­лая сметана, яйца всмятку, паровые омлеты, домашний мягкий некислый творог, простокваша, сливочное, топ­леное и растительное масло (при хорошей переноси­мости). </a:t>
            </a:r>
          </a:p>
        </p:txBody>
      </p:sp>
      <p:sp>
        <p:nvSpPr>
          <p:cNvPr id="5" name="Прямоугольник 4"/>
          <p:cNvSpPr/>
          <p:nvPr/>
        </p:nvSpPr>
        <p:spPr>
          <a:xfrm>
            <a:off x="4644008" y="4077072"/>
            <a:ext cx="3888432"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600" dirty="0"/>
              <a:t>Овощи и фрукты можно есть только вареные и протертые, компоты и ки­сели варить из сладких фруктов и ягод (не из клюквы и брусники). </a:t>
            </a:r>
          </a:p>
        </p:txBody>
      </p:sp>
      <p:sp>
        <p:nvSpPr>
          <p:cNvPr id="7" name="Прямоугольник 6"/>
          <p:cNvSpPr/>
          <p:nvPr/>
        </p:nvSpPr>
        <p:spPr>
          <a:xfrm>
            <a:off x="3419872" y="1841204"/>
            <a:ext cx="219678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Мясо (говядина, телятина, постная свинина, курица) можно есть в виде паровых котлет и кнелей. Только в отваренном виде разрешаемся рыба. </a:t>
            </a:r>
          </a:p>
        </p:txBody>
      </p:sp>
      <p:sp>
        <p:nvSpPr>
          <p:cNvPr id="9" name="Прямоугольник 8"/>
          <p:cNvSpPr/>
          <p:nvPr/>
        </p:nvSpPr>
        <p:spPr>
          <a:xfrm>
            <a:off x="3349615" y="5557786"/>
            <a:ext cx="258878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sz="1600" dirty="0"/>
              <a:t>Пища солится умеренно</a:t>
            </a:r>
            <a:r>
              <a:rPr lang="ru-RU" dirty="0"/>
              <a:t>.</a:t>
            </a:r>
          </a:p>
        </p:txBody>
      </p:sp>
      <p:sp>
        <p:nvSpPr>
          <p:cNvPr id="8" name="Прямоугольник 7"/>
          <p:cNvSpPr/>
          <p:nvPr/>
        </p:nvSpPr>
        <p:spPr>
          <a:xfrm>
            <a:off x="5837837" y="1581196"/>
            <a:ext cx="284800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Супы рекомендуются протертые, не мясные и не рыбные, а молочные или с маслом, сливками, сметаной, из перло­вой, овсяной, рисовой, манной круп, из овощей (капуста не разрешается), из домашней лапши.</a:t>
            </a:r>
          </a:p>
        </p:txBody>
      </p:sp>
      <p:sp>
        <p:nvSpPr>
          <p:cNvPr id="10" name="Прямоугольник 9"/>
          <p:cNvSpPr/>
          <p:nvPr/>
        </p:nvSpPr>
        <p:spPr>
          <a:xfrm>
            <a:off x="184499" y="4077072"/>
            <a:ext cx="4199243"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Разрешаются спелые ягоды — малина и зем­ляника, овощные, ягодные и фруктовые соки, чай некреп­кий с молоком или лимоном, хлеб белый черствый. </a:t>
            </a:r>
          </a:p>
        </p:txBody>
      </p:sp>
      <p:pic>
        <p:nvPicPr>
          <p:cNvPr id="1028" name="Picture 4" descr="http://www.youtodesign.com/uploads/allimg/1305/774.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4452"/>
          <a:stretch/>
        </p:blipFill>
        <p:spPr bwMode="auto">
          <a:xfrm>
            <a:off x="946462" y="980727"/>
            <a:ext cx="1455361" cy="952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d4pic.com/images/soup-food-bowl-steaming-cup-hot-pot-spoon-st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744" y="741920"/>
            <a:ext cx="1254188" cy="1038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hbs40.ru/mai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090" y="845680"/>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gdlt.wadjamedia.com/wp-content/uploads/2014/01/Steamed-Vegetabl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5194727"/>
            <a:ext cx="1505300" cy="9514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psvector.ru/uploads/posts/2014-10/1413000030_mini-malina-v-vektor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19" y="5065544"/>
            <a:ext cx="1472478" cy="10806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keepyourhearthealthy.files.wordpress.com/2010/07/stop-salt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434"/>
          <a:stretch/>
        </p:blipFill>
        <p:spPr bwMode="auto">
          <a:xfrm>
            <a:off x="2139488" y="5449734"/>
            <a:ext cx="1210127" cy="66113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62222" y="6151306"/>
            <a:ext cx="8370217"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dirty="0"/>
              <a:t>Есть следует четыре-пять раз в день, через неболь­шие перерывы, чтобы кислый желудочный сок не накап­ливался в пустом желудке.</a:t>
            </a:r>
          </a:p>
        </p:txBody>
      </p:sp>
    </p:spTree>
    <p:extLst>
      <p:ext uri="{BB962C8B-B14F-4D97-AF65-F5344CB8AC3E}">
        <p14:creationId xmlns:p14="http://schemas.microsoft.com/office/powerpoint/2010/main" val="2506626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409" y="116632"/>
            <a:ext cx="8291264" cy="792088"/>
          </a:xfrm>
        </p:spPr>
        <p:txBody>
          <a:bodyPr>
            <a:normAutofit fontScale="90000"/>
          </a:bodyPr>
          <a:lstStyle/>
          <a:p>
            <a:pPr algn="ctr"/>
            <a:r>
              <a:rPr lang="ru-RU" sz="2800" dirty="0"/>
              <a:t>Больные гастритом с пониженной кислотностью </a:t>
            </a:r>
          </a:p>
        </p:txBody>
      </p:sp>
      <p:sp>
        <p:nvSpPr>
          <p:cNvPr id="3" name="Объект 2"/>
          <p:cNvSpPr>
            <a:spLocks noGrp="1"/>
          </p:cNvSpPr>
          <p:nvPr>
            <p:ph idx="1"/>
          </p:nvPr>
        </p:nvSpPr>
        <p:spPr>
          <a:xfrm>
            <a:off x="201838" y="836712"/>
            <a:ext cx="8658405" cy="1152128"/>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ru-RU" sz="1600" b="0" dirty="0"/>
              <a:t>Вначале должны придерживаться такой же щадящей диеты, а как только пройдет обострение, исчезнут боли и тошнота, улучшится аппетит и самочувствие, можно перейти на диету тренировочную, то есть такую, которая не была бы грубой и побуждала бы железистые клетки больше выделять желудочного сока.</a:t>
            </a:r>
          </a:p>
        </p:txBody>
      </p:sp>
      <p:sp>
        <p:nvSpPr>
          <p:cNvPr id="4" name="Номер слайда 3"/>
          <p:cNvSpPr>
            <a:spLocks noGrp="1"/>
          </p:cNvSpPr>
          <p:nvPr>
            <p:ph type="sldNum" sz="quarter" idx="12"/>
          </p:nvPr>
        </p:nvSpPr>
        <p:spPr/>
        <p:txBody>
          <a:bodyPr/>
          <a:lstStyle/>
          <a:p>
            <a:fld id="{B19B0651-EE4F-4900-A07F-96A6BFA9D0F0}" type="slidenum">
              <a:rPr lang="ru-RU" smtClean="0"/>
              <a:t>72</a:t>
            </a:fld>
            <a:endParaRPr lang="ru-RU"/>
          </a:p>
        </p:txBody>
      </p:sp>
      <p:sp>
        <p:nvSpPr>
          <p:cNvPr id="5" name="Прямоугольник 4"/>
          <p:cNvSpPr/>
          <p:nvPr/>
        </p:nvSpPr>
        <p:spPr>
          <a:xfrm>
            <a:off x="27856" y="2885026"/>
            <a:ext cx="3608040" cy="32932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При пониженной кислотности желудочного сока или отсутствии в нем кислоты нарушается иногда работа кишечника и появляется наклонность к поносам. В этом случае из диеты исключаются молоко, яичные желтки и овощи (но сливками и сметаной можно заправлять суп). Молоко иногда заменяют трехдневным кефиром, ацидо­филином или пытаются приучить к нему, прибавляя к чаю, кофе, какао.</a:t>
            </a:r>
          </a:p>
        </p:txBody>
      </p:sp>
      <p:pic>
        <p:nvPicPr>
          <p:cNvPr id="2050" name="Picture 2" descr="http://images.vectorhq.com/images/thumbs/295/yogurt-6348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1864691"/>
            <a:ext cx="887826" cy="9565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851920" y="2906265"/>
            <a:ext cx="4824536"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Чтобы поднять кислотность желудочного сока, реко­мендуются мясные, рыбные, грибные и овощные супы, процеженные или хорошо протертые борщи. Мясо и рыба могут подаваться в жареном виде, нужно избегать лишь жирных сортов и поджаривать мясо и рыбу без сухар­ной и мучной панировки, чтобы не образовалась толстая крепкая корка. Жилистое и жесткое мясо не рекомен­дуется. Разрешаются вымоченная нежирная селедка, икра, нежирная некопченая ветчина, неострый сыр, яйца всмятку, омлеты, каши некрутые и хорошо разваренные, лапша, макароны. Свежая сдоба, блины, лепешки, пироги мясные и рыбные не рекомендуются.</a:t>
            </a:r>
          </a:p>
        </p:txBody>
      </p:sp>
      <p:pic>
        <p:nvPicPr>
          <p:cNvPr id="2052" name="Picture 4" descr="http://www.royalvectors.com/images/preview/soup-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1689956"/>
            <a:ext cx="1542421" cy="12163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012books.lardbucket.org/books/an-introduction-to-nutrition/section_07/4e2ca4fa22c10a71aae28db9845aaf0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2971" y="1885443"/>
            <a:ext cx="825453" cy="956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lipartfantasy.altervista.org/Images14/fd_0035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936701"/>
            <a:ext cx="1156309" cy="9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44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260649"/>
            <a:ext cx="7488832" cy="1728192"/>
          </a:xfrm>
        </p:spPr>
        <p:style>
          <a:lnRef idx="2">
            <a:schemeClr val="accent2"/>
          </a:lnRef>
          <a:fillRef idx="1">
            <a:schemeClr val="lt1"/>
          </a:fillRef>
          <a:effectRef idx="0">
            <a:schemeClr val="accent2"/>
          </a:effectRef>
          <a:fontRef idx="minor">
            <a:schemeClr val="dk1"/>
          </a:fontRef>
        </p:style>
        <p:txBody>
          <a:bodyPr>
            <a:normAutofit/>
          </a:bodyPr>
          <a:lstStyle/>
          <a:p>
            <a:r>
              <a:rPr lang="ru-RU" sz="1600" b="0" dirty="0"/>
              <a:t>Больному с пониженной кислотностью полезны кофе, какао, кефир, варенец, простокваша, кумыс, сливочное, топленое, оливковое масло, свежая сметана, кисели из клюквы, брусники, чернослива и других кислых фруктов, белый черствый хлеб, сухари. Витамины даются в виде овощных и фруктовых сырых соков, пивных дрожжей, отвара пшеничных отрубей, отвара шиповника. Запрещаются горчица, перец, лук, чеснок</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73</a:t>
            </a:fld>
            <a:endParaRPr lang="ru-RU"/>
          </a:p>
        </p:txBody>
      </p:sp>
      <p:sp>
        <p:nvSpPr>
          <p:cNvPr id="5" name="Прямоугольник 4"/>
          <p:cNvSpPr/>
          <p:nvPr/>
        </p:nvSpPr>
        <p:spPr>
          <a:xfrm>
            <a:off x="1403648" y="2204864"/>
            <a:ext cx="7488832"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ru-RU" sz="1600" dirty="0"/>
              <a:t>Так как гастрит с пониженной кислотностью часто сочетается с заболеванием печени, желчных путей и кишечника, то в этих случаях из диеты исключаются жареные кушанья (заменяются вареными), мясные, рыб­ные, грибные супы, яичные желтки (заменяются -белковыми омлетами), икра, сыр. Количество жиров в пище ограничивается, супы разрешаются вегетарианские.  </a:t>
            </a:r>
          </a:p>
        </p:txBody>
      </p:sp>
      <p:sp>
        <p:nvSpPr>
          <p:cNvPr id="6" name="Прямоугольник 5"/>
          <p:cNvSpPr/>
          <p:nvPr/>
        </p:nvSpPr>
        <p:spPr>
          <a:xfrm>
            <a:off x="1403648" y="4005064"/>
            <a:ext cx="748883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Если гастрит сопровождается поражением кишечника, то , напоминаем,  не следует пить молоко, компоты, упот­реблять в пищу овощные блюда — замените их протер­тыми крупяными, вермишелью. Хлеб можно только чер­ствый или сухари. Разрешается крепкий чай, черный кофе, кисель из черники, вишни, черемухи. В этом случае рекомендуется проводить так называе­мые творожные дни, когда больной питается только мяг­ким нежирным творогом, слегка подслащенным, с не­большим количеством сметаны. </a:t>
            </a:r>
          </a:p>
        </p:txBody>
      </p:sp>
      <p:pic>
        <p:nvPicPr>
          <p:cNvPr id="2050" name="Picture 2" descr="http://www.freevector.com/uploads/vector/preview/6681/FreeVector-Coffee-Cups-Graphic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289200" y="260648"/>
            <a:ext cx="898423" cy="81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01.ru/files/users/images/4e/e1/4ee175db4ff848bc49666a1cde66f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5" y="1152195"/>
            <a:ext cx="1174215" cy="8806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colourbox.com/preview/3937912-pumpkin-soup-with-crout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64" y="2368682"/>
            <a:ext cx="1224136" cy="12164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reviews.123rf.com/images/olegtoka/olegtoka1207/olegtoka120700005/14332609-fresh-cottage-cheese-Stock-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41" y="4365104"/>
            <a:ext cx="1260140" cy="11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48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74</a:t>
            </a:fld>
            <a:endParaRPr lang="ru-RU"/>
          </a:p>
        </p:txBody>
      </p:sp>
      <p:sp>
        <p:nvSpPr>
          <p:cNvPr id="5" name="Прямоугольник 4"/>
          <p:cNvSpPr/>
          <p:nvPr/>
        </p:nvSpPr>
        <p:spPr>
          <a:xfrm>
            <a:off x="2256060" y="332656"/>
            <a:ext cx="6492403"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Хлеб и всякая другая пища запрещаются. Больным гастритом нельзя употреб­лять копченых мясных и рыбных изделий, жирную бара­нину, свинину, жирные сорта рыбы, птицы (утка, гусь), острые закуски, винегреты, грибы, острые приправы (пе­рец, горчица, лук, чеснок), сырые овощи и фрукты, хо­лодные напитки.</a:t>
            </a:r>
          </a:p>
        </p:txBody>
      </p:sp>
      <p:sp>
        <p:nvSpPr>
          <p:cNvPr id="6" name="Прямоугольник 5"/>
          <p:cNvSpPr/>
          <p:nvPr/>
        </p:nvSpPr>
        <p:spPr>
          <a:xfrm>
            <a:off x="2256060" y="1916832"/>
            <a:ext cx="6492404" cy="206210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1600" dirty="0"/>
              <a:t>Все желудочно-кишечные больные имеют большой дефицит витаминов, и притом разных, они из пищи плохо всасываются, а без витаминов улучшение затормажива­ется, поэтому помимо тех, которые больной может полу­чить из пищи, варений, соков (морковный, свекольный, картофельный), шиповника или заготовленных летом листьев черной смородины, клубники, крапивы, малины, необходимо пользоваться и витаминами, продаваемыми в аптеках.</a:t>
            </a:r>
          </a:p>
        </p:txBody>
      </p:sp>
      <p:sp>
        <p:nvSpPr>
          <p:cNvPr id="7" name="Прямоугольник 6"/>
          <p:cNvSpPr/>
          <p:nvPr/>
        </p:nvSpPr>
        <p:spPr>
          <a:xfrm>
            <a:off x="2256060" y="4293096"/>
            <a:ext cx="6492404"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dirty="0"/>
              <a:t>У больных гастритом с пониженной кислотностью уменьшена выработка пищеварительных ферментов как желудком, так и кишечником, а также поджелудочной железой, и врачи часто назначают этим больным пепсин или пепсин с соляной кислотой, </a:t>
            </a:r>
            <a:r>
              <a:rPr lang="ru-RU" sz="1600" dirty="0" err="1"/>
              <a:t>ацидин</a:t>
            </a:r>
            <a:r>
              <a:rPr lang="ru-RU" sz="1600" dirty="0"/>
              <a:t> пепсин, желудоч­ный сок, панкреатин, </a:t>
            </a:r>
            <a:r>
              <a:rPr lang="ru-RU" sz="1600" dirty="0" err="1"/>
              <a:t>абомин</a:t>
            </a:r>
            <a:r>
              <a:rPr lang="ru-RU" sz="1600" dirty="0"/>
              <a:t> и др.</a:t>
            </a:r>
          </a:p>
        </p:txBody>
      </p:sp>
      <p:pic>
        <p:nvPicPr>
          <p:cNvPr id="1026" name="Picture 2" descr="http://sovetcik.ru/wp-content/uploads/2015/10/chto-mozhno-est-pri-gastrite-zhelud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4676"/>
            <a:ext cx="214855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radiocut.com.ar/cuts_logos/0a/78/0a78ee07-b980-4d5b-97d5-ba56f5894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263807"/>
            <a:ext cx="205222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astritlechim.ru/wp-content/uploads/2016/02/spisok-pokazanij-k-primeneniyu-tabletok-pankreat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33" t="29782" r="6114" b="7889"/>
          <a:stretch/>
        </p:blipFill>
        <p:spPr bwMode="auto">
          <a:xfrm>
            <a:off x="76235" y="4293096"/>
            <a:ext cx="2179825" cy="123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917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0709"/>
            <a:ext cx="7910026" cy="828010"/>
          </a:xfrm>
        </p:spPr>
        <p:txBody>
          <a:bodyPr>
            <a:normAutofit fontScale="90000"/>
          </a:bodyPr>
          <a:lstStyle/>
          <a:p>
            <a:pPr algn="ctr"/>
            <a:r>
              <a:rPr lang="ru-RU" sz="2400" dirty="0"/>
              <a:t>Питание при хроническом гастрите с нормальной и повышенной кислотностью</a:t>
            </a:r>
          </a:p>
        </p:txBody>
      </p:sp>
      <p:sp>
        <p:nvSpPr>
          <p:cNvPr id="3" name="Объект 2"/>
          <p:cNvSpPr>
            <a:spLocks noGrp="1"/>
          </p:cNvSpPr>
          <p:nvPr>
            <p:ph idx="1"/>
          </p:nvPr>
        </p:nvSpPr>
        <p:spPr>
          <a:xfrm>
            <a:off x="107504" y="1124744"/>
            <a:ext cx="8640960" cy="3044552"/>
          </a:xfrm>
        </p:spPr>
        <p:txBody>
          <a:bodyPr>
            <a:normAutofit/>
          </a:bodyPr>
          <a:lstStyle/>
          <a:p>
            <a:r>
              <a:rPr lang="ru-RU" sz="1800" b="0" dirty="0"/>
              <a:t>Питаться в периоды обострения заболевания нужно часто, </a:t>
            </a:r>
            <a:r>
              <a:rPr lang="ru-RU" sz="1800" dirty="0">
                <a:solidFill>
                  <a:srgbClr val="0070C0"/>
                </a:solidFill>
              </a:rPr>
              <a:t>до 6 раз в день. </a:t>
            </a:r>
            <a:r>
              <a:rPr lang="ru-RU" sz="1800" b="0" dirty="0"/>
              <a:t>Первый завтрак – сразу после пробуждения, второй – около 12 часов дня, обед – в 14, полдник – в 16, ужин – в 18 часов, легкая закуска – за 2 часа до сна. В периоды ремиссий можно отступить от этого графика, принимать пищу большими порциями и реже, однако необходимо обязательно завтракать, каждый день принимать пищу в одно и то же время.</a:t>
            </a:r>
          </a:p>
        </p:txBody>
      </p:sp>
      <p:sp>
        <p:nvSpPr>
          <p:cNvPr id="4" name="Номер слайда 3"/>
          <p:cNvSpPr>
            <a:spLocks noGrp="1"/>
          </p:cNvSpPr>
          <p:nvPr>
            <p:ph type="sldNum" sz="quarter" idx="12"/>
          </p:nvPr>
        </p:nvSpPr>
        <p:spPr/>
        <p:txBody>
          <a:bodyPr/>
          <a:lstStyle/>
          <a:p>
            <a:fld id="{B19B0651-EE4F-4900-A07F-96A6BFA9D0F0}" type="slidenum">
              <a:rPr lang="ru-RU" smtClean="0"/>
              <a:t>75</a:t>
            </a:fld>
            <a:endParaRPr lang="ru-RU"/>
          </a:p>
        </p:txBody>
      </p:sp>
      <p:sp>
        <p:nvSpPr>
          <p:cNvPr id="5" name="Прямоугольник 4"/>
          <p:cNvSpPr/>
          <p:nvPr/>
        </p:nvSpPr>
        <p:spPr>
          <a:xfrm>
            <a:off x="198038" y="2852936"/>
            <a:ext cx="8622434" cy="1200329"/>
          </a:xfrm>
          <a:prstGeom prst="rect">
            <a:avLst/>
          </a:prstGeom>
        </p:spPr>
        <p:txBody>
          <a:bodyPr wrap="square">
            <a:spAutoFit/>
          </a:bodyPr>
          <a:lstStyle/>
          <a:p>
            <a:r>
              <a:rPr lang="ru-RU" dirty="0"/>
              <a:t>При составлении меню важен способ приготовления продуктов. Так, жареное или слабо проваренное мясо стимулирует деятельность желудочных желез и потому не рекомендуется людям, страдающим повышенной кислотностью желудочного сока.</a:t>
            </a:r>
          </a:p>
        </p:txBody>
      </p:sp>
      <p:pic>
        <p:nvPicPr>
          <p:cNvPr id="3074" name="Picture 2" descr="http://antizhir2016.ru/articles/wp-content/uploads/2015/12/23596807-dieta-iz-korneplodov-pasternak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560" y="-96619"/>
            <a:ext cx="2198210" cy="15841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325042" y="4053265"/>
            <a:ext cx="7495429" cy="2585323"/>
          </a:xfrm>
          <a:prstGeom prst="rect">
            <a:avLst/>
          </a:prstGeom>
        </p:spPr>
        <p:txBody>
          <a:bodyPr wrap="square">
            <a:spAutoFit/>
          </a:bodyPr>
          <a:lstStyle/>
          <a:p>
            <a:r>
              <a:rPr lang="ru-RU" dirty="0"/>
              <a:t>Важно помнить и о термическом </a:t>
            </a:r>
            <a:r>
              <a:rPr lang="ru-RU" dirty="0" err="1"/>
              <a:t>щажении</a:t>
            </a:r>
            <a:r>
              <a:rPr lang="ru-RU" dirty="0"/>
              <a:t> слизистой оболочки желудка. Температура подаваемых больному блюд должна быть не ниже 15 и не выше 55 °С. Оптимальная для слизистой оболочки желудка температура пищи – около 37 °С (ближе всего к температуре человеческого тела).</a:t>
            </a:r>
          </a:p>
          <a:p>
            <a:r>
              <a:rPr lang="ru-RU" dirty="0"/>
              <a:t>Супы и горячие блюда после приготовления необходимо остужать, а закуски, хранящиеся в холодильнике (салаты, заливное и т. д.), нужно примерно полчаса до еды выдерживать при комнатной температуре.</a:t>
            </a:r>
          </a:p>
        </p:txBody>
      </p:sp>
      <p:pic>
        <p:nvPicPr>
          <p:cNvPr id="3076" name="Picture 4" descr="http://www.stihi.ru/pics/2013/01/28/93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48" y="4365104"/>
            <a:ext cx="110259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16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568952" cy="2828528"/>
          </a:xfrm>
        </p:spPr>
        <p:txBody>
          <a:bodyPr/>
          <a:lstStyle/>
          <a:p>
            <a:r>
              <a:rPr lang="ru-RU" sz="1800" b="0" dirty="0"/>
              <a:t>В день больному гастритом с повышенной секрецией желудочного сока необходимо употреблять белка из расчета не менее 1,5 г на 1 кг массы тела (в том случае, если человек страдает недостаточным или избыточным весом, такой расчет требует коррекции).</a:t>
            </a:r>
          </a:p>
          <a:p>
            <a:r>
              <a:rPr lang="ru-RU" sz="1800" b="0" dirty="0"/>
              <a:t>Необходимо помнить также, что белки входят в состав продуктов не только животного, но и растительного происхождения. Животные белки должны составлять примерно 60% от общего количества потребляемых человеком белков. Остальные 40% – белки растительного происхождения.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76</a:t>
            </a:fld>
            <a:endParaRPr lang="ru-RU"/>
          </a:p>
        </p:txBody>
      </p:sp>
      <p:pic>
        <p:nvPicPr>
          <p:cNvPr id="4098" name="Picture 2" descr="http://sostavproduktov.ru/sites/default/files/styles/article_main/public/pictures/komponenty/belki/zhivotnie_i_rastitelnie_belki.jpg?itok=EIF2NN4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545" y="2707297"/>
            <a:ext cx="2632486" cy="2392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36354" y="2707297"/>
            <a:ext cx="646331" cy="369332"/>
          </a:xfrm>
          <a:prstGeom prst="rect">
            <a:avLst/>
          </a:prstGeom>
        </p:spPr>
        <p:txBody>
          <a:bodyPr wrap="none">
            <a:spAutoFit/>
          </a:bodyPr>
          <a:lstStyle/>
          <a:p>
            <a:r>
              <a:rPr lang="ru-RU" dirty="0"/>
              <a:t>60%</a:t>
            </a:r>
          </a:p>
        </p:txBody>
      </p:sp>
      <p:sp>
        <p:nvSpPr>
          <p:cNvPr id="6" name="Прямоугольник 5"/>
          <p:cNvSpPr/>
          <p:nvPr/>
        </p:nvSpPr>
        <p:spPr>
          <a:xfrm>
            <a:off x="616680" y="3489991"/>
            <a:ext cx="646331" cy="369332"/>
          </a:xfrm>
          <a:prstGeom prst="rect">
            <a:avLst/>
          </a:prstGeom>
        </p:spPr>
        <p:txBody>
          <a:bodyPr wrap="none">
            <a:spAutoFit/>
          </a:bodyPr>
          <a:lstStyle/>
          <a:p>
            <a:r>
              <a:rPr lang="ru-RU" dirty="0"/>
              <a:t>40%</a:t>
            </a:r>
          </a:p>
        </p:txBody>
      </p:sp>
      <p:cxnSp>
        <p:nvCxnSpPr>
          <p:cNvPr id="8" name="Прямая со стрелкой 7"/>
          <p:cNvCxnSpPr/>
          <p:nvPr/>
        </p:nvCxnSpPr>
        <p:spPr>
          <a:xfrm>
            <a:off x="971600" y="3933192"/>
            <a:ext cx="291411" cy="29404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Прямая со стрелкой 9"/>
          <p:cNvCxnSpPr/>
          <p:nvPr/>
        </p:nvCxnSpPr>
        <p:spPr>
          <a:xfrm flipH="1">
            <a:off x="2378275" y="2729042"/>
            <a:ext cx="611198" cy="18466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2" name="Прямоугольник 11"/>
          <p:cNvSpPr/>
          <p:nvPr/>
        </p:nvSpPr>
        <p:spPr>
          <a:xfrm>
            <a:off x="192966" y="5099921"/>
            <a:ext cx="8483489" cy="1477328"/>
          </a:xfrm>
          <a:prstGeom prst="rect">
            <a:avLst/>
          </a:prstGeom>
        </p:spPr>
        <p:txBody>
          <a:bodyPr wrap="square">
            <a:spAutoFit/>
          </a:bodyPr>
          <a:lstStyle/>
          <a:p>
            <a:r>
              <a:rPr lang="ru-RU" dirty="0"/>
              <a:t>Количество растительных жиров в дневном рационе должно составлять около 30% от общего их числа, остальные 70% – доля животных жиров. При составлении меню следует учитывать тот факт, что жиры содержатся не только в масле – это вещество входит в состав многих продуктов (правда, в меньших объемах).</a:t>
            </a:r>
          </a:p>
        </p:txBody>
      </p:sp>
      <p:pic>
        <p:nvPicPr>
          <p:cNvPr id="4100" name="Picture 4" descr="http://24-sports.ru/userfiles/image/animal%20fat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a:stretch/>
        </p:blipFill>
        <p:spPr bwMode="auto">
          <a:xfrm>
            <a:off x="3851920" y="3120151"/>
            <a:ext cx="1946751" cy="1594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falsifikat.net/wp-content/uploads/maslo-rastitelnoe0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136009"/>
            <a:ext cx="2304255" cy="1594366"/>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7201161" y="2570876"/>
            <a:ext cx="646331" cy="369332"/>
          </a:xfrm>
          <a:prstGeom prst="rect">
            <a:avLst/>
          </a:prstGeom>
        </p:spPr>
        <p:txBody>
          <a:bodyPr wrap="none">
            <a:spAutoFit/>
          </a:bodyPr>
          <a:lstStyle/>
          <a:p>
            <a:r>
              <a:rPr lang="ru-RU" dirty="0"/>
              <a:t>30%</a:t>
            </a:r>
          </a:p>
        </p:txBody>
      </p:sp>
      <p:sp>
        <p:nvSpPr>
          <p:cNvPr id="17" name="Прямоугольник 16"/>
          <p:cNvSpPr/>
          <p:nvPr/>
        </p:nvSpPr>
        <p:spPr>
          <a:xfrm>
            <a:off x="4644007" y="2636709"/>
            <a:ext cx="646331" cy="369332"/>
          </a:xfrm>
          <a:prstGeom prst="rect">
            <a:avLst/>
          </a:prstGeom>
        </p:spPr>
        <p:txBody>
          <a:bodyPr wrap="none">
            <a:spAutoFit/>
          </a:bodyPr>
          <a:lstStyle/>
          <a:p>
            <a:r>
              <a:rPr lang="ru-RU" dirty="0"/>
              <a:t>70%</a:t>
            </a:r>
          </a:p>
        </p:txBody>
      </p:sp>
      <p:cxnSp>
        <p:nvCxnSpPr>
          <p:cNvPr id="14" name="Прямая со стрелкой 13"/>
          <p:cNvCxnSpPr/>
          <p:nvPr/>
        </p:nvCxnSpPr>
        <p:spPr>
          <a:xfrm>
            <a:off x="5028936" y="2940208"/>
            <a:ext cx="217766"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0" name="Прямая со стрелкой 19"/>
          <p:cNvCxnSpPr>
            <a:stCxn id="16" idx="2"/>
          </p:cNvCxnSpPr>
          <p:nvPr/>
        </p:nvCxnSpPr>
        <p:spPr>
          <a:xfrm>
            <a:off x="7524327" y="2940208"/>
            <a:ext cx="108882"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503992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77</a:t>
            </a:fld>
            <a:endParaRPr lang="ru-RU"/>
          </a:p>
        </p:txBody>
      </p:sp>
      <p:sp>
        <p:nvSpPr>
          <p:cNvPr id="5" name="Прямоугольник 4"/>
          <p:cNvSpPr/>
          <p:nvPr/>
        </p:nvSpPr>
        <p:spPr>
          <a:xfrm>
            <a:off x="179512" y="188640"/>
            <a:ext cx="8568952" cy="1200329"/>
          </a:xfrm>
          <a:prstGeom prst="rect">
            <a:avLst/>
          </a:prstGeom>
        </p:spPr>
        <p:txBody>
          <a:bodyPr wrap="square">
            <a:spAutoFit/>
          </a:bodyPr>
          <a:lstStyle/>
          <a:p>
            <a:r>
              <a:rPr lang="ru-RU" dirty="0"/>
              <a:t>Общее количество потребляемых больным хроническим гастритом с повышенной кислотностью жиров должно составлять </a:t>
            </a:r>
            <a:r>
              <a:rPr lang="ru-RU" b="1" dirty="0">
                <a:solidFill>
                  <a:srgbClr val="0070C0"/>
                </a:solidFill>
              </a:rPr>
              <a:t>100—120 г в день. </a:t>
            </a:r>
            <a:r>
              <a:rPr lang="ru-RU" dirty="0"/>
              <a:t>В периоды обострений употребление жиров необходимо снижать до 80—90 г в день.</a:t>
            </a:r>
          </a:p>
        </p:txBody>
      </p:sp>
      <p:sp>
        <p:nvSpPr>
          <p:cNvPr id="6" name="Прямоугольник 5"/>
          <p:cNvSpPr/>
          <p:nvPr/>
        </p:nvSpPr>
        <p:spPr>
          <a:xfrm>
            <a:off x="179512" y="1425539"/>
            <a:ext cx="8568952" cy="2031325"/>
          </a:xfrm>
          <a:prstGeom prst="rect">
            <a:avLst/>
          </a:prstGeom>
        </p:spPr>
        <p:txBody>
          <a:bodyPr wrap="square">
            <a:spAutoFit/>
          </a:bodyPr>
          <a:lstStyle/>
          <a:p>
            <a:r>
              <a:rPr lang="ru-RU" dirty="0"/>
              <a:t>В периоды обострений заболевания, как правило, больному приходится снижать количество употребляемых углеводов, так как они дополнительно способствуют проявлению неприятных симптомов заболевания: вызывают изжогу, вздутие живота, боли. Но все же это вещество необходимо организму, и поэтому в периоды ремиссий количество углеводов в пище должно соответствовать количеству углеводов, рекомендуемому для здорового человека, – </a:t>
            </a:r>
            <a:r>
              <a:rPr lang="ru-RU" dirty="0">
                <a:solidFill>
                  <a:srgbClr val="0070C0"/>
                </a:solidFill>
              </a:rPr>
              <a:t>примерно 450 г в день.</a:t>
            </a:r>
          </a:p>
        </p:txBody>
      </p:sp>
      <p:sp>
        <p:nvSpPr>
          <p:cNvPr id="7" name="Прямоугольник 6"/>
          <p:cNvSpPr/>
          <p:nvPr/>
        </p:nvSpPr>
        <p:spPr>
          <a:xfrm>
            <a:off x="2051720" y="3490467"/>
            <a:ext cx="6552728" cy="3139321"/>
          </a:xfrm>
          <a:prstGeom prst="rect">
            <a:avLst/>
          </a:prstGeom>
        </p:spPr>
        <p:txBody>
          <a:bodyPr wrap="square">
            <a:spAutoFit/>
          </a:bodyPr>
          <a:lstStyle/>
          <a:p>
            <a:pPr algn="ctr"/>
            <a:r>
              <a:rPr lang="ru-RU" b="1" dirty="0">
                <a:solidFill>
                  <a:srgbClr val="FF5050"/>
                </a:solidFill>
              </a:rPr>
              <a:t>Рекомендованные продукты:</a:t>
            </a:r>
            <a:endParaRPr lang="ru-RU" dirty="0">
              <a:solidFill>
                <a:srgbClr val="FF5050"/>
              </a:solidFill>
            </a:endParaRPr>
          </a:p>
          <a:p>
            <a:pPr marL="285750" lvl="0" indent="-285750">
              <a:buFont typeface="Arial" pitchFamily="34" charset="0"/>
              <a:buChar char="•"/>
            </a:pPr>
            <a:r>
              <a:rPr lang="ru-RU" dirty="0"/>
              <a:t>Мясо для больного необходимо отбирать нежирное, </a:t>
            </a:r>
            <a:r>
              <a:rPr lang="ru-RU" dirty="0" err="1"/>
              <a:t>нежилистое</a:t>
            </a:r>
            <a:r>
              <a:rPr lang="ru-RU" dirty="0"/>
              <a:t>, лучше использовать говядину, крольчатину и мясо птицы (с птицы перед приготовлением обязательно снимается кожица).</a:t>
            </a:r>
          </a:p>
          <a:p>
            <a:pPr marL="285750" lvl="0" indent="-285750">
              <a:buFont typeface="Arial" pitchFamily="34" charset="0"/>
              <a:buChar char="•"/>
            </a:pPr>
            <a:r>
              <a:rPr lang="ru-RU" dirty="0"/>
              <a:t>Также при хроническом гастрите с повышенной кислотностью разрешается употребление в пищу субпродуктов: печени, языка. Субпродукты, в отличие от мяса, не обязательно приготавливать в рубленом виде, можно и куском, однако их нельзя жарить, они должны быть только вареными.</a:t>
            </a:r>
          </a:p>
        </p:txBody>
      </p:sp>
      <p:pic>
        <p:nvPicPr>
          <p:cNvPr id="8" name="Picture 6" descr="http://khbs40.ru/main.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081" y="3866561"/>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4vector.com/i/free-vector-vector-fresh-meat_005386_meat1_all-free-download.co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633" t="23855" b="47960"/>
          <a:stretch/>
        </p:blipFill>
        <p:spPr bwMode="auto">
          <a:xfrm>
            <a:off x="47301" y="5020044"/>
            <a:ext cx="2019886" cy="160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207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78</a:t>
            </a:fld>
            <a:endParaRPr lang="ru-RU"/>
          </a:p>
        </p:txBody>
      </p:sp>
      <p:sp>
        <p:nvSpPr>
          <p:cNvPr id="5" name="Прямоугольник 4"/>
          <p:cNvSpPr/>
          <p:nvPr/>
        </p:nvSpPr>
        <p:spPr>
          <a:xfrm>
            <a:off x="1907704" y="188640"/>
            <a:ext cx="6768752" cy="2585323"/>
          </a:xfrm>
          <a:prstGeom prst="rect">
            <a:avLst/>
          </a:prstGeom>
        </p:spPr>
        <p:txBody>
          <a:bodyPr wrap="square">
            <a:spAutoFit/>
          </a:bodyPr>
          <a:lstStyle/>
          <a:p>
            <a:pPr marL="285750" lvl="0" indent="-285750">
              <a:buFont typeface="Arial" pitchFamily="34" charset="0"/>
              <a:buChar char="•"/>
            </a:pPr>
            <a:r>
              <a:rPr lang="ru-RU" dirty="0"/>
              <a:t>Рыбу следует выбирать также нежирных сортов: в первую очередь речную (не красную), а также хек, треску, морского окуня. В периоды ремиссий можно употреблять блюда из рыбы, приготовленной куском (отварной), а в периоды обострений рыбу, как и мясо, необходимо готовить в виде паровых котлет, фрикаделек, рыбного пюре и т. д. Перед приготовлением с рыбы, как и с птицы, снимается кожица. Для больных хроническим гастритом полезна паюсная икра.</a:t>
            </a:r>
          </a:p>
        </p:txBody>
      </p:sp>
      <p:pic>
        <p:nvPicPr>
          <p:cNvPr id="6146" name="Picture 2" descr="http://png.clipart.me/graphics/thumbs/195/salmon-fish_1950564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3" y="461072"/>
            <a:ext cx="1584176" cy="161650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899454" y="2852936"/>
            <a:ext cx="6777001" cy="3139321"/>
          </a:xfrm>
          <a:prstGeom prst="rect">
            <a:avLst/>
          </a:prstGeom>
        </p:spPr>
        <p:txBody>
          <a:bodyPr wrap="square">
            <a:spAutoFit/>
          </a:bodyPr>
          <a:lstStyle/>
          <a:p>
            <a:pPr marL="285750" lvl="0" indent="-285750">
              <a:buFont typeface="Arial" pitchFamily="34" charset="0"/>
              <a:buChar char="•"/>
            </a:pPr>
            <a:r>
              <a:rPr lang="ru-RU" dirty="0"/>
              <a:t>Важно достаточное употребление в пищу яичного белка. Помимо отварных яиц (только всмятку) и омлетов, из него можно готовить сладкие блюда, например меренги.</a:t>
            </a:r>
          </a:p>
          <a:p>
            <a:pPr marL="285750" lvl="0" indent="-285750">
              <a:buFont typeface="Arial" pitchFamily="34" charset="0"/>
              <a:buChar char="•"/>
            </a:pPr>
            <a:endParaRPr lang="ru-RU" dirty="0"/>
          </a:p>
          <a:p>
            <a:pPr marL="285750" lvl="0" indent="-285750" algn="just">
              <a:buFont typeface="Arial" pitchFamily="34" charset="0"/>
              <a:buChar char="•"/>
            </a:pPr>
            <a:endParaRPr lang="ru-RU" dirty="0"/>
          </a:p>
          <a:p>
            <a:pPr marL="285750" lvl="0" indent="-285750">
              <a:buFont typeface="Arial" pitchFamily="34" charset="0"/>
              <a:buChar char="•"/>
            </a:pPr>
            <a:r>
              <a:rPr lang="ru-RU" dirty="0"/>
              <a:t>Полезно при гастрите с повышенной кислотностью употребление молока. Оно обладает практически всеми теми же полезными свойствами, что и мясо, но при этом оказывает гораздо меньшее стимулирующее действие на желудочную секрецию. Молоко рекомендуется использовать в составе блюд, а также в чистом виде.</a:t>
            </a:r>
          </a:p>
        </p:txBody>
      </p:sp>
      <p:pic>
        <p:nvPicPr>
          <p:cNvPr id="6148" name="Picture 4" descr="http://img.ifreepic.com/33/46033_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05" y="2636912"/>
            <a:ext cx="1238152" cy="14820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010.radikal.ru/i312/1409/d8/0f6cd076ea7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16" y="4293096"/>
            <a:ext cx="1984265" cy="198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99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260648"/>
            <a:ext cx="7128792" cy="4176464"/>
          </a:xfrm>
        </p:spPr>
        <p:txBody>
          <a:bodyPr>
            <a:normAutofit fontScale="85000" lnSpcReduction="10000"/>
          </a:bodyPr>
          <a:lstStyle/>
          <a:p>
            <a:r>
              <a:rPr lang="ru-RU" dirty="0"/>
              <a:t>•	</a:t>
            </a:r>
            <a:r>
              <a:rPr lang="ru-RU" b="0" dirty="0"/>
              <a:t>Из кисломолочных продуктов лучше отдавать предпочтение йогуртам или ряженке и избегать очень кислых продуктов (например, кефира).</a:t>
            </a:r>
          </a:p>
          <a:p>
            <a:r>
              <a:rPr lang="ru-RU" b="0" dirty="0"/>
              <a:t>•	Очень полезен некислый творог, лучше домашнего приготовления. Его можно употреблять в натуральном виде или в виде приготовленных из него сладких блюд: запеканок, творожных ватрушек, сырников.</a:t>
            </a:r>
          </a:p>
          <a:p>
            <a:r>
              <a:rPr lang="ru-RU" b="0" dirty="0"/>
              <a:t>•	В периоды обострений следует исключать из меню больного сыр, хотя в периоды ремиссий употреблять его можно.</a:t>
            </a:r>
          </a:p>
          <a:p>
            <a:r>
              <a:rPr lang="ru-RU" b="0" dirty="0"/>
              <a:t>•	Также рекомендованы крупы и бобовые. И если бобовые можно употреблять в пищу в ограниченном количестве и только в периоды ремиссий (они богаты клетчаткой, которая оказывает раздражающее воздействие на слизистую желудка), то крупы становятся основным источником растительного белка для больного гастритом</a:t>
            </a:r>
            <a:r>
              <a:rPr lang="ru-RU" dirty="0"/>
              <a:t>.</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79</a:t>
            </a:fld>
            <a:endParaRPr lang="ru-RU"/>
          </a:p>
        </p:txBody>
      </p:sp>
      <p:pic>
        <p:nvPicPr>
          <p:cNvPr id="7170" name="Picture 2" descr="https://miumi.ru/apps/miumi/add_files/images/3_samyh_poleznyh_zavtraka_dlja_krasoty_i_strojnos_35116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134888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previews.123rf.com/images/olegtoka/olegtoka1207/olegtoka120700005/14332609-fresh-cottage-cheese-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45162"/>
            <a:ext cx="1260140" cy="11224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18.img.avito.st/640x480/17380977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31" t="2270" r="3247" b="7255"/>
          <a:stretch/>
        </p:blipFill>
        <p:spPr bwMode="auto">
          <a:xfrm>
            <a:off x="80289" y="2780928"/>
            <a:ext cx="1547328" cy="152723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91680" y="4330830"/>
            <a:ext cx="7056784" cy="2308324"/>
          </a:xfrm>
          <a:prstGeom prst="rect">
            <a:avLst/>
          </a:prstGeom>
        </p:spPr>
        <p:txBody>
          <a:bodyPr wrap="square">
            <a:spAutoFit/>
          </a:bodyPr>
          <a:lstStyle/>
          <a:p>
            <a:pPr marL="285750" indent="-285750">
              <a:buFont typeface="Arial" pitchFamily="34" charset="0"/>
              <a:buChar char="•"/>
            </a:pPr>
            <a:r>
              <a:rPr lang="ru-RU" dirty="0"/>
              <a:t>Важной составляющей рациона является масло – растительное и сливочное – основной источник жира, совершенно необходимого организму человека, страдающего гастритом. Кроме того, что жиры имеют способность обволакивать желудок, обеспечивая ему таким образом дополнительную защиту, они непосредственно влияют на процесс образования желудочного сока, регулируя его.</a:t>
            </a:r>
          </a:p>
        </p:txBody>
      </p:sp>
      <p:pic>
        <p:nvPicPr>
          <p:cNvPr id="7174" name="Picture 6" descr="http://mynewsonline24.ru/uploads/posts/2016-04/1460680514_adsbygoogle-window-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0" y="4808896"/>
            <a:ext cx="1804764" cy="120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03948" y="630425"/>
            <a:ext cx="4680520" cy="5832648"/>
          </a:xfrm>
        </p:spPr>
        <p:txBody>
          <a:bodyPr>
            <a:normAutofit fontScale="92500" lnSpcReduction="10000"/>
          </a:bodyPr>
          <a:lstStyle/>
          <a:p>
            <a:r>
              <a:rPr lang="ru-RU" b="0" dirty="0"/>
              <a:t>Из желудка пища попадает в начальную часть тонкой кишки - </a:t>
            </a:r>
            <a:r>
              <a:rPr lang="ru-RU" dirty="0">
                <a:solidFill>
                  <a:srgbClr val="FF0000"/>
                </a:solidFill>
              </a:rPr>
              <a:t>двенадцатиперстную кишку </a:t>
            </a:r>
            <a:r>
              <a:rPr lang="ru-RU" b="0" dirty="0"/>
              <a:t>- через пилорический сфинктер порциями, которые тонкая кишка может переварить. </a:t>
            </a:r>
          </a:p>
          <a:p>
            <a:r>
              <a:rPr lang="ru-RU" b="0" dirty="0"/>
              <a:t>Двенадцатиперстная кишка получает панкреатические ферменты из поджелудочной железы и желчь из печени. Эти секреты поступают в двенадцатиперстную кишку через отверстие, которое находится в центре возвышения - большого дуоденального соска. </a:t>
            </a:r>
          </a:p>
          <a:p>
            <a:r>
              <a:rPr lang="ru-RU" b="0" dirty="0"/>
              <a:t>Слизистая оболочка двенадцатиперстной кишки на большем протяжении имеет складки с маленькими отростками - ворсинками. На ворсинках имеются микроворсинки. Такое строение обеспечивает лучшее всасывание питательных веществ. </a:t>
            </a:r>
          </a:p>
        </p:txBody>
      </p:sp>
      <p:sp>
        <p:nvSpPr>
          <p:cNvPr id="4" name="Номер слайда 3"/>
          <p:cNvSpPr>
            <a:spLocks noGrp="1"/>
          </p:cNvSpPr>
          <p:nvPr>
            <p:ph type="sldNum" sz="quarter" idx="12"/>
          </p:nvPr>
        </p:nvSpPr>
        <p:spPr/>
        <p:txBody>
          <a:bodyPr/>
          <a:lstStyle/>
          <a:p>
            <a:fld id="{B19B0651-EE4F-4900-A07F-96A6BFA9D0F0}" type="slidenum">
              <a:rPr lang="ru-RU" smtClean="0"/>
              <a:t>8</a:t>
            </a:fld>
            <a:endParaRPr lang="ru-RU"/>
          </a:p>
        </p:txBody>
      </p:sp>
      <p:pic>
        <p:nvPicPr>
          <p:cNvPr id="1026" name="Picture 2" descr="http://enterolog.ru/wp-content/uploads/2014/08/duodenum-dvenadtsatiperstnaya-kishk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204664"/>
            <a:ext cx="3924436"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gabook.ru/stream/mediapreview?Key=%D0%A1%D1%82%D1%80%D0%BE%D0%B5%D0%BD%D0%B8%D0%B5%20%D0%A1%D1%82%D0%B5%D0%BD%D0%BA%D0%B8%20%D1%82%D0%BE%D0%BD%D0%BA%D0%BE%D0%B9%20%D0%BA%D0%B8%D1%88%D0%BA%D0%B8&amp;Width=654&amp;Height=65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790"/>
          <a:stretch/>
        </p:blipFill>
        <p:spPr bwMode="auto">
          <a:xfrm>
            <a:off x="179512" y="3100265"/>
            <a:ext cx="3960440" cy="336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80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188640"/>
            <a:ext cx="7211144" cy="1512168"/>
          </a:xfrm>
        </p:spPr>
        <p:txBody>
          <a:bodyPr>
            <a:normAutofit/>
          </a:bodyPr>
          <a:lstStyle/>
          <a:p>
            <a:r>
              <a:rPr lang="ru-RU" dirty="0"/>
              <a:t>•	</a:t>
            </a:r>
            <a:r>
              <a:rPr lang="ru-RU" sz="1800" b="0" dirty="0"/>
              <a:t>При повышенной желудочной кислотности, конечно же, следует употреблять некислые сорта овощей и фруктов. Хорошо готовить из них морсы, кисели, фруктовые пюре и другие сладкие блюда. Соки при употреблении нужно разбавлять водой.</a:t>
            </a:r>
          </a:p>
          <a:p>
            <a:pPr algn="just"/>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80</a:t>
            </a:fld>
            <a:endParaRPr lang="ru-RU"/>
          </a:p>
        </p:txBody>
      </p:sp>
      <p:pic>
        <p:nvPicPr>
          <p:cNvPr id="5" name="Picture 4" descr="http://cdn01.ru/files/users/images/4e/e1/4ee175db4ff848bc49666a1cde66f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3352"/>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t2.ftcdn.net/jpg/00/13/00/73/500_F_13007378_9PLcIe6EAWXxVodrgfD4mCl2UQ6AW33W.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434779" y="1351484"/>
            <a:ext cx="4546476" cy="14685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504" y="1484784"/>
            <a:ext cx="4680520" cy="1477328"/>
          </a:xfrm>
          <a:prstGeom prst="rect">
            <a:avLst/>
          </a:prstGeom>
        </p:spPr>
        <p:txBody>
          <a:bodyPr wrap="square">
            <a:spAutoFit/>
          </a:bodyPr>
          <a:lstStyle/>
          <a:p>
            <a:pPr algn="ctr"/>
            <a:r>
              <a:rPr lang="ru-RU" dirty="0"/>
              <a:t>Из овощей больным хроническим гастритом с повышенной желудочной кислотностью рекомендуются картофель, морковь, кабачки, тыква, цветная капуста, фасоль, спелые помидоры.</a:t>
            </a:r>
          </a:p>
        </p:txBody>
      </p:sp>
      <p:sp>
        <p:nvSpPr>
          <p:cNvPr id="7" name="Прямоугольник 6"/>
          <p:cNvSpPr/>
          <p:nvPr/>
        </p:nvSpPr>
        <p:spPr>
          <a:xfrm>
            <a:off x="121094" y="2948725"/>
            <a:ext cx="8627370" cy="3693319"/>
          </a:xfrm>
          <a:prstGeom prst="rect">
            <a:avLst/>
          </a:prstGeom>
        </p:spPr>
        <p:txBody>
          <a:bodyPr wrap="square">
            <a:spAutoFit/>
          </a:bodyPr>
          <a:lstStyle/>
          <a:p>
            <a:pPr algn="ctr"/>
            <a:r>
              <a:rPr lang="ru-RU" b="1" dirty="0">
                <a:solidFill>
                  <a:srgbClr val="FF0000"/>
                </a:solidFill>
              </a:rPr>
              <a:t>Запрещенные продукты:</a:t>
            </a:r>
          </a:p>
          <a:p>
            <a:r>
              <a:rPr lang="ru-RU" dirty="0"/>
              <a:t>•	Свинина и баранина – это достаточно трудно перевариваемые сорта мяса.</a:t>
            </a:r>
          </a:p>
          <a:p>
            <a:r>
              <a:rPr lang="ru-RU" dirty="0"/>
              <a:t>•	Жареное мясо, копчености, консервы, мясные и грибные бульоны.</a:t>
            </a:r>
          </a:p>
          <a:p>
            <a:r>
              <a:rPr lang="ru-RU" dirty="0"/>
              <a:t>•	Обезжиренное молоко.</a:t>
            </a:r>
          </a:p>
          <a:p>
            <a:r>
              <a:rPr lang="ru-RU" dirty="0"/>
              <a:t>•	Редис, репа, лук, чеснок, грибы, щавель, редька, ревень, белокочанная капуста.</a:t>
            </a:r>
          </a:p>
          <a:p>
            <a:r>
              <a:rPr lang="ru-RU" dirty="0"/>
              <a:t>•	Перец, горчица, хрен и другие острые приправы.</a:t>
            </a:r>
          </a:p>
          <a:p>
            <a:r>
              <a:rPr lang="ru-RU" dirty="0"/>
              <a:t>•	Черный хлеб.</a:t>
            </a:r>
          </a:p>
          <a:p>
            <a:r>
              <a:rPr lang="ru-RU" dirty="0"/>
              <a:t>•	Кофе, газированная вода, алкогольные напитки.</a:t>
            </a:r>
          </a:p>
          <a:p>
            <a:r>
              <a:rPr lang="ru-RU" dirty="0"/>
              <a:t>•	Мороженое, холодные напитки, горячий чай.</a:t>
            </a:r>
          </a:p>
          <a:p>
            <a:r>
              <a:rPr lang="ru-RU" dirty="0"/>
              <a:t>•	Количество соли в пище обязательно нужно ограничивать, особенно в периоды обострения заболевания.</a:t>
            </a:r>
          </a:p>
        </p:txBody>
      </p:sp>
      <p:pic>
        <p:nvPicPr>
          <p:cNvPr id="8198"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12" t="44743" r="50302"/>
          <a:stretch/>
        </p:blipFill>
        <p:spPr bwMode="auto">
          <a:xfrm>
            <a:off x="6581309" y="4708491"/>
            <a:ext cx="859923" cy="877741"/>
          </a:xfrm>
          <a:prstGeom prst="ellipse">
            <a:avLst/>
          </a:prstGeom>
          <a:noFill/>
          <a:extLst>
            <a:ext uri="{909E8E84-426E-40DD-AFC4-6F175D3DCCD1}">
              <a14:hiddenFill xmlns:a14="http://schemas.microsoft.com/office/drawing/2010/main">
                <a:solidFill>
                  <a:srgbClr val="FFFFFF"/>
                </a:solidFill>
              </a14:hiddenFill>
            </a:ext>
          </a:extLst>
        </p:spPr>
      </p:pic>
      <p:pic>
        <p:nvPicPr>
          <p:cNvPr id="8200" name="Picture 8"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r="68680" b="50000"/>
          <a:stretch/>
        </p:blipFill>
        <p:spPr bwMode="auto">
          <a:xfrm>
            <a:off x="7416316" y="4196059"/>
            <a:ext cx="792088" cy="800832"/>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31945" r="31103" b="50000"/>
          <a:stretch/>
        </p:blipFill>
        <p:spPr bwMode="auto">
          <a:xfrm>
            <a:off x="8056578" y="4746260"/>
            <a:ext cx="936104" cy="802204"/>
          </a:xfrm>
          <a:prstGeom prst="ellipse">
            <a:avLst/>
          </a:prstGeom>
          <a:noFill/>
          <a:extLst>
            <a:ext uri="{909E8E84-426E-40DD-AFC4-6F175D3DCCD1}">
              <a14:hiddenFill xmlns:a14="http://schemas.microsoft.com/office/drawing/2010/main">
                <a:solidFill>
                  <a:srgbClr val="FFFFFF"/>
                </a:solidFill>
              </a14:hiddenFill>
            </a:ext>
          </a:extLst>
        </p:spPr>
      </p:pic>
      <p:pic>
        <p:nvPicPr>
          <p:cNvPr id="8202" name="Picture 10" descr="http://www.vladtime.ru/uploads/posts/2016-03/1457083496_065a27d415d37eca508bddb23910018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5692" y="5373216"/>
            <a:ext cx="828162"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81</a:t>
            </a:fld>
            <a:endParaRPr lang="ru-RU"/>
          </a:p>
        </p:txBody>
      </p:sp>
      <p:sp>
        <p:nvSpPr>
          <p:cNvPr id="5" name="Объект 4"/>
          <p:cNvSpPr>
            <a:spLocks noGrp="1"/>
          </p:cNvSpPr>
          <p:nvPr>
            <p:ph idx="1"/>
          </p:nvPr>
        </p:nvSpPr>
        <p:spPr>
          <a:xfrm>
            <a:off x="179512" y="764705"/>
            <a:ext cx="8424936" cy="3816424"/>
          </a:xfrm>
        </p:spPr>
        <p:txBody>
          <a:bodyPr/>
          <a:lstStyle/>
          <a:p>
            <a:r>
              <a:rPr lang="ru-RU" dirty="0"/>
              <a:t>•	</a:t>
            </a:r>
            <a:r>
              <a:rPr lang="ru-RU" dirty="0">
                <a:solidFill>
                  <a:srgbClr val="0070C0"/>
                </a:solidFill>
              </a:rPr>
              <a:t>1- й завтрак</a:t>
            </a:r>
            <a:r>
              <a:rPr lang="ru-RU" dirty="0"/>
              <a:t>: </a:t>
            </a:r>
            <a:r>
              <a:rPr lang="ru-RU" b="0" dirty="0"/>
              <a:t>омлет паровой, каша овсяная протертая молочная, чай с молоком.</a:t>
            </a:r>
          </a:p>
          <a:p>
            <a:r>
              <a:rPr lang="ru-RU" b="0" dirty="0"/>
              <a:t>•	</a:t>
            </a:r>
            <a:r>
              <a:rPr lang="ru-RU" dirty="0">
                <a:solidFill>
                  <a:srgbClr val="0070C0"/>
                </a:solidFill>
              </a:rPr>
              <a:t>2- й завтрак: </a:t>
            </a:r>
            <a:r>
              <a:rPr lang="ru-RU" b="0" dirty="0"/>
              <a:t>молоко с сухарем</a:t>
            </a:r>
          </a:p>
          <a:p>
            <a:r>
              <a:rPr lang="ru-RU" b="0" dirty="0"/>
              <a:t>•	</a:t>
            </a:r>
            <a:r>
              <a:rPr lang="ru-RU" dirty="0">
                <a:solidFill>
                  <a:srgbClr val="0070C0"/>
                </a:solidFill>
              </a:rPr>
              <a:t>Обед: </a:t>
            </a:r>
            <a:r>
              <a:rPr lang="ru-RU" b="0" dirty="0"/>
              <a:t>суп-пюре морковно-картофельный, котлеты мясные паровые с картофельным пюре, кисель фруктовый.</a:t>
            </a:r>
          </a:p>
          <a:p>
            <a:r>
              <a:rPr lang="ru-RU" b="0" dirty="0"/>
              <a:t>•	</a:t>
            </a:r>
            <a:r>
              <a:rPr lang="ru-RU" dirty="0">
                <a:solidFill>
                  <a:srgbClr val="0070C0"/>
                </a:solidFill>
              </a:rPr>
              <a:t>Полдник</a:t>
            </a:r>
            <a:r>
              <a:rPr lang="ru-RU" b="0" dirty="0">
                <a:solidFill>
                  <a:srgbClr val="0070C0"/>
                </a:solidFill>
              </a:rPr>
              <a:t>: </a:t>
            </a:r>
            <a:r>
              <a:rPr lang="ru-RU" b="0" dirty="0"/>
              <a:t>молоко.</a:t>
            </a:r>
          </a:p>
          <a:p>
            <a:r>
              <a:rPr lang="ru-RU" b="0" dirty="0"/>
              <a:t>•	</a:t>
            </a:r>
            <a:r>
              <a:rPr lang="ru-RU" dirty="0">
                <a:solidFill>
                  <a:srgbClr val="0070C0"/>
                </a:solidFill>
              </a:rPr>
              <a:t>Ужин: </a:t>
            </a:r>
            <a:r>
              <a:rPr lang="ru-RU" b="0" dirty="0"/>
              <a:t>рыба отварная с морковно-свекольным пюре, чай с молоком.</a:t>
            </a:r>
          </a:p>
          <a:p>
            <a:r>
              <a:rPr lang="ru-RU" b="0" dirty="0"/>
              <a:t>•	</a:t>
            </a:r>
            <a:r>
              <a:rPr lang="ru-RU" dirty="0">
                <a:solidFill>
                  <a:srgbClr val="0070C0"/>
                </a:solidFill>
              </a:rPr>
              <a:t>На ночь: </a:t>
            </a:r>
            <a:r>
              <a:rPr lang="ru-RU" b="0" dirty="0"/>
              <a:t>молоко.</a:t>
            </a:r>
          </a:p>
          <a:p>
            <a:endParaRPr lang="ru-RU" dirty="0"/>
          </a:p>
        </p:txBody>
      </p:sp>
      <p:sp>
        <p:nvSpPr>
          <p:cNvPr id="6" name="Прямоугольник 5"/>
          <p:cNvSpPr/>
          <p:nvPr/>
        </p:nvSpPr>
        <p:spPr>
          <a:xfrm>
            <a:off x="1187624" y="188640"/>
            <a:ext cx="6768752" cy="369332"/>
          </a:xfrm>
          <a:prstGeom prst="rect">
            <a:avLst/>
          </a:prstGeom>
        </p:spPr>
        <p:txBody>
          <a:bodyPr wrap="square">
            <a:spAutoFit/>
          </a:bodyPr>
          <a:lstStyle/>
          <a:p>
            <a:pPr algn="ctr"/>
            <a:r>
              <a:rPr lang="ru-RU" b="1" dirty="0">
                <a:solidFill>
                  <a:srgbClr val="FF5050"/>
                </a:solidFill>
              </a:rPr>
              <a:t>Примерное меню диеты на период обострения:</a:t>
            </a:r>
          </a:p>
        </p:txBody>
      </p:sp>
      <p:pic>
        <p:nvPicPr>
          <p:cNvPr id="9218" name="Picture 2" descr="http://evrikak.ru/wp-content/uploads/2015/03/379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4437112"/>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010.radikal.ru/i312/1409/d8/0f6cd076ea7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933056"/>
            <a:ext cx="1984265" cy="1984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olourbox.com/preview/2574706-pea-soup-beet-soup-tomato-soup-and-cream-soup.jpg"/>
          <p:cNvPicPr>
            <a:picLocks noChangeAspect="1" noChangeArrowheads="1"/>
          </p:cNvPicPr>
          <p:nvPr/>
        </p:nvPicPr>
        <p:blipFill rotWithShape="1">
          <a:blip r:embed="rId4">
            <a:extLst>
              <a:ext uri="{28A0092B-C50C-407E-A947-70E740481C1C}">
                <a14:useLocalDpi xmlns:a14="http://schemas.microsoft.com/office/drawing/2010/main" val="0"/>
              </a:ext>
            </a:extLst>
          </a:blip>
          <a:srcRect t="61744" r="50000"/>
          <a:stretch/>
        </p:blipFill>
        <p:spPr bwMode="auto">
          <a:xfrm>
            <a:off x="2326827" y="4267900"/>
            <a:ext cx="2245173" cy="11595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t1.stranamam.ru/data/cache/2010feb/11/48/93361_76309-7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287" y="4693771"/>
            <a:ext cx="1800200" cy="146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48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147248" cy="323954"/>
          </a:xfrm>
        </p:spPr>
        <p:txBody>
          <a:bodyPr>
            <a:normAutofit fontScale="90000"/>
          </a:bodyPr>
          <a:lstStyle/>
          <a:p>
            <a:pPr algn="ctr"/>
            <a:r>
              <a:rPr lang="ru-RU" dirty="0"/>
              <a:t>ЗАНЯТИЕ 3. Язвенная болезнь</a:t>
            </a:r>
          </a:p>
        </p:txBody>
      </p:sp>
      <p:sp>
        <p:nvSpPr>
          <p:cNvPr id="3" name="Объект 2"/>
          <p:cNvSpPr>
            <a:spLocks noGrp="1"/>
          </p:cNvSpPr>
          <p:nvPr>
            <p:ph idx="1"/>
          </p:nvPr>
        </p:nvSpPr>
        <p:spPr>
          <a:xfrm>
            <a:off x="1663444" y="459295"/>
            <a:ext cx="7200800" cy="1008112"/>
          </a:xfrm>
        </p:spPr>
        <p:txBody>
          <a:bodyPr>
            <a:normAutofit fontScale="92500" lnSpcReduction="20000"/>
          </a:bodyPr>
          <a:lstStyle/>
          <a:p>
            <a:r>
              <a:rPr lang="ru-RU" sz="1800" dirty="0"/>
              <a:t>ЯЗВЕННАЯ БОЛЕЗНЬ — хроническое рецидивирующее заболевание, основным признаком которого является образование дефекта (язвы) в стенке желудка или двенадцатиперстной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82</a:t>
            </a:fld>
            <a:endParaRPr lang="ru-RU"/>
          </a:p>
        </p:txBody>
      </p:sp>
      <p:pic>
        <p:nvPicPr>
          <p:cNvPr id="5"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8" t="13222" r="6906" b="66769"/>
          <a:stretch/>
        </p:blipFill>
        <p:spPr bwMode="auto">
          <a:xfrm>
            <a:off x="112777" y="408178"/>
            <a:ext cx="1555941" cy="1152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07569" y="1533207"/>
            <a:ext cx="5688634" cy="3139321"/>
          </a:xfrm>
          <a:prstGeom prst="rect">
            <a:avLst/>
          </a:prstGeom>
        </p:spPr>
        <p:txBody>
          <a:bodyPr wrap="square">
            <a:spAutoFit/>
          </a:bodyPr>
          <a:lstStyle/>
          <a:p>
            <a:r>
              <a:rPr lang="ru-RU" dirty="0"/>
              <a:t>В возникновении заболевания играют роль многие факторы, в том числе нарушения режима и характера питания (например, систематическое употребление острой и грубой пищи, торопливая еда и еда всухомятку, большие перерывы между приемами пищи), курение, злоупотребление алкогольными напитками</a:t>
            </a:r>
            <a:r>
              <a:rPr lang="ru-RU" i="1" dirty="0"/>
              <a:t>,</a:t>
            </a:r>
            <a:r>
              <a:rPr lang="ru-RU" dirty="0"/>
              <a:t> крепким кофе, психоэмоциональные перегрузки (недостаточные отдых и сон, ненормированный рабочий день, стрессовые ситуации), физическое перенапряжение.</a:t>
            </a:r>
          </a:p>
        </p:txBody>
      </p:sp>
      <p:pic>
        <p:nvPicPr>
          <p:cNvPr id="10242" name="Picture 2" descr="http://informaplus.ru/uploads/posts/2015-04/eda-v-ofise-10-idey-nemeckih-dietologov_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793"/>
          <a:stretch/>
        </p:blipFill>
        <p:spPr bwMode="auto">
          <a:xfrm>
            <a:off x="5775041" y="1340768"/>
            <a:ext cx="1618240" cy="1152128"/>
          </a:xfrm>
          <a:prstGeom prst="ellipse">
            <a:avLst/>
          </a:prstGeom>
          <a:noFill/>
          <a:extLst>
            <a:ext uri="{909E8E84-426E-40DD-AFC4-6F175D3DCCD1}">
              <a14:hiddenFill xmlns:a14="http://schemas.microsoft.com/office/drawing/2010/main">
                <a:solidFill>
                  <a:srgbClr val="FFFFFF"/>
                </a:solidFill>
              </a14:hiddenFill>
            </a:ext>
          </a:extLst>
        </p:spPr>
      </p:pic>
      <p:pic>
        <p:nvPicPr>
          <p:cNvPr id="10244" name="Picture 4"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59122" b="60091"/>
          <a:stretch/>
        </p:blipFill>
        <p:spPr bwMode="auto">
          <a:xfrm>
            <a:off x="7385603" y="1340768"/>
            <a:ext cx="1474859" cy="1439892"/>
          </a:xfrm>
          <a:prstGeom prst="ellipse">
            <a:avLst/>
          </a:prstGeom>
          <a:noFill/>
          <a:extLst>
            <a:ext uri="{909E8E84-426E-40DD-AFC4-6F175D3DCCD1}">
              <a14:hiddenFill xmlns:a14="http://schemas.microsoft.com/office/drawing/2010/main">
                <a:solidFill>
                  <a:srgbClr val="FFFFFF"/>
                </a:solidFill>
              </a14:hiddenFill>
            </a:ext>
          </a:extLst>
        </p:spPr>
      </p:pic>
      <p:pic>
        <p:nvPicPr>
          <p:cNvPr id="10246" name="Picture 6"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2126" t="1931" r="61760" b="61955"/>
          <a:stretch/>
        </p:blipFill>
        <p:spPr bwMode="auto">
          <a:xfrm>
            <a:off x="5919394" y="2492896"/>
            <a:ext cx="1296411" cy="1296412"/>
          </a:xfrm>
          <a:prstGeom prst="ellipse">
            <a:avLst/>
          </a:prstGeom>
          <a:noFill/>
          <a:extLst>
            <a:ext uri="{909E8E84-426E-40DD-AFC4-6F175D3DCCD1}">
              <a14:hiddenFill xmlns:a14="http://schemas.microsoft.com/office/drawing/2010/main">
                <a:solidFill>
                  <a:srgbClr val="FFFFFF"/>
                </a:solidFill>
              </a14:hiddenFill>
            </a:ext>
          </a:extLst>
        </p:spPr>
      </p:pic>
      <p:pic>
        <p:nvPicPr>
          <p:cNvPr id="10248" name="Picture 8" descr="http://www.stihi.ru/pics/2016/02/15/6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354" y="2610665"/>
            <a:ext cx="1510096" cy="1325454"/>
          </a:xfrm>
          <a:prstGeom prst="ellipse">
            <a:avLst/>
          </a:prstGeom>
          <a:noFill/>
          <a:extLst>
            <a:ext uri="{909E8E84-426E-40DD-AFC4-6F175D3DCCD1}">
              <a14:hiddenFill xmlns:a14="http://schemas.microsoft.com/office/drawing/2010/main">
                <a:solidFill>
                  <a:srgbClr val="FFFFFF"/>
                </a:solidFill>
              </a14:hiddenFill>
            </a:ext>
          </a:extLst>
        </p:spPr>
      </p:pic>
      <p:pic>
        <p:nvPicPr>
          <p:cNvPr id="10250" name="Picture 10" descr="http://health.asuw.org/files/2012/04/Stres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3645024"/>
            <a:ext cx="1543194" cy="1068740"/>
          </a:xfrm>
          <a:prstGeom prst="ellipse">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668718" y="4672528"/>
            <a:ext cx="6906754" cy="646331"/>
          </a:xfrm>
          <a:prstGeom prst="rect">
            <a:avLst/>
          </a:prstGeom>
        </p:spPr>
        <p:txBody>
          <a:bodyPr wrap="square">
            <a:spAutoFit/>
          </a:bodyPr>
          <a:lstStyle/>
          <a:p>
            <a:r>
              <a:rPr lang="ru-RU" dirty="0"/>
              <a:t>Важное место отводится наследственным и конституциональным факторам. </a:t>
            </a:r>
          </a:p>
        </p:txBody>
      </p:sp>
      <p:pic>
        <p:nvPicPr>
          <p:cNvPr id="10252" name="Picture 12" descr="http://gmc-spb.ru/assets/images/dn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69" y="4664292"/>
            <a:ext cx="1485676" cy="104789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29910" y="5657671"/>
            <a:ext cx="7466426" cy="1200329"/>
          </a:xfrm>
          <a:prstGeom prst="rect">
            <a:avLst/>
          </a:prstGeom>
        </p:spPr>
        <p:txBody>
          <a:bodyPr wrap="square">
            <a:spAutoFit/>
          </a:bodyPr>
          <a:lstStyle/>
          <a:p>
            <a:r>
              <a:rPr lang="ru-RU" dirty="0"/>
              <a:t>Длительный прием лекарственных препаратов, неблагоприятно воздействующих на слизистую оболочку желудка и двенадцатиперстной кишки (ацетилсалициловой кислоты, </a:t>
            </a:r>
            <a:r>
              <a:rPr lang="ru-RU" dirty="0" err="1"/>
              <a:t>глюкокортикоидов</a:t>
            </a:r>
            <a:r>
              <a:rPr lang="ru-RU" dirty="0"/>
              <a:t>, резерпина, кофеина и др.). </a:t>
            </a:r>
          </a:p>
        </p:txBody>
      </p:sp>
      <p:pic>
        <p:nvPicPr>
          <p:cNvPr id="10254" name="Picture 14" descr="http://mediksosplus.ru/gastrit/wp-content/uploads/2016/07/41080502-ot-gastrita-i-povyshennoy-kislotnost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227" y="5188237"/>
            <a:ext cx="1587156" cy="12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38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83</a:t>
            </a:fld>
            <a:endParaRPr lang="ru-RU"/>
          </a:p>
        </p:txBody>
      </p:sp>
      <p:sp>
        <p:nvSpPr>
          <p:cNvPr id="5" name="Прямоугольник 4"/>
          <p:cNvSpPr/>
          <p:nvPr/>
        </p:nvSpPr>
        <p:spPr>
          <a:xfrm>
            <a:off x="2699792" y="188640"/>
            <a:ext cx="6048671" cy="1754326"/>
          </a:xfrm>
          <a:prstGeom prst="rect">
            <a:avLst/>
          </a:prstGeom>
        </p:spPr>
        <p:txBody>
          <a:bodyPr wrap="square">
            <a:spAutoFit/>
          </a:bodyPr>
          <a:lstStyle/>
          <a:p>
            <a:r>
              <a:rPr lang="ru-RU" dirty="0"/>
              <a:t>Полагают, что важную роль в развитии язвенной болезни и ее рецидивирующем течении играет </a:t>
            </a:r>
            <a:r>
              <a:rPr lang="en-US" dirty="0"/>
              <a:t>Helicobacter pylori</a:t>
            </a:r>
            <a:r>
              <a:rPr lang="ru-RU" dirty="0"/>
              <a:t>, паразитирующий в слизистой оболочке желудка и повышающий ее чувствительность к воздействию соляной кислоты желудочного сока.</a:t>
            </a:r>
          </a:p>
        </p:txBody>
      </p:sp>
      <p:pic>
        <p:nvPicPr>
          <p:cNvPr id="11266" name="Picture 2" descr="http://resteqio.ru/wp-content/uploads/2015/08/helikobakter-pilori-vikipedij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5429"/>
            <a:ext cx="2467769" cy="139889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26956" y="1976014"/>
            <a:ext cx="3941528" cy="369332"/>
          </a:xfrm>
          <a:prstGeom prst="rect">
            <a:avLst/>
          </a:prstGeom>
        </p:spPr>
        <p:txBody>
          <a:bodyPr wrap="none">
            <a:spAutoFit/>
          </a:bodyPr>
          <a:lstStyle/>
          <a:p>
            <a:r>
              <a:rPr lang="ru-RU" b="1" dirty="0">
                <a:solidFill>
                  <a:srgbClr val="FF0000"/>
                </a:solidFill>
              </a:rPr>
              <a:t>Клиническая картина и течение. </a:t>
            </a:r>
          </a:p>
        </p:txBody>
      </p:sp>
      <p:sp>
        <p:nvSpPr>
          <p:cNvPr id="7" name="Прямоугольник 6"/>
          <p:cNvSpPr/>
          <p:nvPr/>
        </p:nvSpPr>
        <p:spPr>
          <a:xfrm>
            <a:off x="289273" y="2420888"/>
            <a:ext cx="3994695" cy="1754326"/>
          </a:xfrm>
          <a:prstGeom prst="rect">
            <a:avLst/>
          </a:prstGeom>
        </p:spPr>
        <p:txBody>
          <a:bodyPr wrap="square">
            <a:spAutoFit/>
          </a:bodyPr>
          <a:lstStyle/>
          <a:p>
            <a:r>
              <a:rPr lang="ru-RU" dirty="0"/>
              <a:t>Ведущим симптомом язвенной болезни </a:t>
            </a:r>
            <a:r>
              <a:rPr lang="ru-RU" b="1" dirty="0"/>
              <a:t>являются боли</a:t>
            </a:r>
            <a:r>
              <a:rPr lang="ru-RU" dirty="0"/>
              <a:t>, возникающие чаще в подложечной области слева от срединной линии (при язвах тела желудка) или справа от нее..</a:t>
            </a:r>
          </a:p>
        </p:txBody>
      </p:sp>
      <p:pic>
        <p:nvPicPr>
          <p:cNvPr id="11268" name="Picture 4" descr="http://med-explorer.ru/wp-content/uploads/2016/02/%D0%91%D0%BE%D0%BB%D0%B8-%D0%BF%D1%80%D0%B8-%D1%8F%D0%B7%D0%B2%D0%B5-%D0%B8-%D0%B3%D0%B0%D1%81%D1%82%D1%80%D0%B8%D1%82%D0%B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4278672"/>
            <a:ext cx="2979816" cy="17896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427984" y="2420888"/>
            <a:ext cx="4320479" cy="2585323"/>
          </a:xfrm>
          <a:prstGeom prst="rect">
            <a:avLst/>
          </a:prstGeom>
        </p:spPr>
        <p:txBody>
          <a:bodyPr wrap="square">
            <a:spAutoFit/>
          </a:bodyPr>
          <a:lstStyle/>
          <a:p>
            <a:r>
              <a:rPr lang="ru-RU" dirty="0"/>
              <a:t>Типичным симптомом язвенной болезни является рвота кислым желудочным содержимым, возникающая на высоте болей и приносящая облегчение, в связи с чем больные иногда вызывают ее искусственно. Нередко отмечаются и другие </a:t>
            </a:r>
            <a:r>
              <a:rPr lang="ru-RU" dirty="0" err="1"/>
              <a:t>диспептические</a:t>
            </a:r>
            <a:r>
              <a:rPr lang="ru-RU" dirty="0"/>
              <a:t> расстройства (изжога, тошнота, отрыжка, запоры). </a:t>
            </a:r>
          </a:p>
        </p:txBody>
      </p:sp>
      <p:pic>
        <p:nvPicPr>
          <p:cNvPr id="11270" name="Picture 6" descr="http://izjoge.net/images/izjoga/pochemu-izzhoga-kazhdyj-de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062430"/>
            <a:ext cx="1711025" cy="17110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zhit-budete.ru/_mod_files/ce_images/images/pochemu-voznikaet-tochno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50" r="5553"/>
          <a:stretch/>
        </p:blipFill>
        <p:spPr bwMode="auto">
          <a:xfrm>
            <a:off x="6614863" y="5085184"/>
            <a:ext cx="1871489" cy="16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40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84</a:t>
            </a:fld>
            <a:endParaRPr lang="ru-RU"/>
          </a:p>
        </p:txBody>
      </p:sp>
      <p:sp>
        <p:nvSpPr>
          <p:cNvPr id="5" name="Прямоугольник 4"/>
          <p:cNvSpPr/>
          <p:nvPr/>
        </p:nvSpPr>
        <p:spPr>
          <a:xfrm>
            <a:off x="323528" y="260648"/>
            <a:ext cx="8496944" cy="1477328"/>
          </a:xfrm>
          <a:prstGeom prst="rect">
            <a:avLst/>
          </a:prstGeom>
        </p:spPr>
        <p:txBody>
          <a:bodyPr wrap="square">
            <a:spAutoFit/>
          </a:bodyPr>
          <a:lstStyle/>
          <a:p>
            <a:r>
              <a:rPr lang="ru-RU" b="1" dirty="0">
                <a:solidFill>
                  <a:srgbClr val="0070C0"/>
                </a:solidFill>
              </a:rPr>
              <a:t>Язвенная болезнь </a:t>
            </a:r>
            <a:r>
              <a:rPr lang="ru-RU" dirty="0"/>
              <a:t>обычно протекает с чередованием обострений и ремиссий. Обострения нередко носят сезонный характер, возникая преимущественно весной и осенью; продолжительность их от 3 — 4 до 6 — 8 недель и более. Ремиссии могут длиться от нескольких месяцев до нескольких лет.</a:t>
            </a:r>
          </a:p>
        </p:txBody>
      </p:sp>
      <p:sp>
        <p:nvSpPr>
          <p:cNvPr id="6" name="Прямоугольник 5"/>
          <p:cNvSpPr/>
          <p:nvPr/>
        </p:nvSpPr>
        <p:spPr>
          <a:xfrm>
            <a:off x="323528" y="2034925"/>
            <a:ext cx="8496943" cy="646331"/>
          </a:xfrm>
          <a:prstGeom prst="rect">
            <a:avLst/>
          </a:prstGeom>
        </p:spPr>
        <p:txBody>
          <a:bodyPr wrap="square">
            <a:spAutoFit/>
          </a:bodyPr>
          <a:lstStyle/>
          <a:p>
            <a:r>
              <a:rPr lang="ru-RU" b="1" dirty="0">
                <a:solidFill>
                  <a:schemeClr val="tx2"/>
                </a:solidFill>
              </a:rPr>
              <a:t>Осложнения: </a:t>
            </a:r>
            <a:r>
              <a:rPr lang="ru-RU" dirty="0"/>
              <a:t>кровотечение, перфорация и пенетрация язв, перивисцерит, рубцово-язвенный стеноз привратника, малигнизация язвы.</a:t>
            </a:r>
          </a:p>
        </p:txBody>
      </p:sp>
      <p:pic>
        <p:nvPicPr>
          <p:cNvPr id="12290" name="Picture 2" descr="https://nebolet.com/medimg/content/jazva-zheludk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852936"/>
            <a:ext cx="3312368" cy="36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1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030"/>
            <a:ext cx="8229600" cy="490066"/>
          </a:xfrm>
        </p:spPr>
        <p:txBody>
          <a:bodyPr>
            <a:noAutofit/>
          </a:bodyPr>
          <a:lstStyle/>
          <a:p>
            <a:r>
              <a:rPr lang="ru-RU" sz="2800" b="1" dirty="0"/>
              <a:t>Диагностика язвенной болезни </a:t>
            </a:r>
          </a:p>
        </p:txBody>
      </p:sp>
      <p:sp>
        <p:nvSpPr>
          <p:cNvPr id="3" name="Объект 2"/>
          <p:cNvSpPr>
            <a:spLocks noGrp="1"/>
          </p:cNvSpPr>
          <p:nvPr>
            <p:ph idx="1"/>
          </p:nvPr>
        </p:nvSpPr>
        <p:spPr>
          <a:xfrm>
            <a:off x="179512" y="548681"/>
            <a:ext cx="8712968" cy="2448272"/>
          </a:xfrm>
        </p:spPr>
        <p:txBody>
          <a:bodyPr>
            <a:normAutofit lnSpcReduction="10000"/>
          </a:bodyPr>
          <a:lstStyle/>
          <a:p>
            <a:r>
              <a:rPr lang="ru-RU" sz="1750" b="0" dirty="0"/>
              <a:t>Ведущую роль в диагностике язвенной болезни и ее осложнений играет </a:t>
            </a:r>
            <a:r>
              <a:rPr lang="ru-RU" sz="1750" dirty="0">
                <a:solidFill>
                  <a:srgbClr val="0070C0"/>
                </a:solidFill>
              </a:rPr>
              <a:t>эндоскопическое исследование.</a:t>
            </a:r>
            <a:r>
              <a:rPr lang="ru-RU" sz="1750" b="0" dirty="0"/>
              <a:t> </a:t>
            </a:r>
          </a:p>
          <a:p>
            <a:r>
              <a:rPr lang="ru-RU" sz="1750" b="0" dirty="0"/>
              <a:t>Оно позволяет подтвердить или отвергнуть диагноз, точно определить локализацию, форму, глубину и размеры язвенного дефекта, оценить состояние дна и краев язвы, уточнить сопутствующие изменения слизистой оболочки, а также нарушения моторной функции желудка и двенадцатиперстной кишки, обеспечивает возможность контроля за динамикой процесса. Специальные методики позволяют выявить </a:t>
            </a:r>
            <a:r>
              <a:rPr lang="ru-RU" sz="1750" b="0" dirty="0" err="1"/>
              <a:t>Helicobacter</a:t>
            </a:r>
            <a:r>
              <a:rPr lang="ru-RU" sz="1750" b="0" dirty="0"/>
              <a:t> </a:t>
            </a:r>
            <a:r>
              <a:rPr lang="ru-RU" sz="1750" b="0" dirty="0" err="1"/>
              <a:t>pylori</a:t>
            </a:r>
            <a:r>
              <a:rPr lang="ru-RU" sz="1750" b="0" dirty="0"/>
              <a:t> в </a:t>
            </a:r>
            <a:r>
              <a:rPr lang="ru-RU" sz="1750" b="0" dirty="0" err="1"/>
              <a:t>биоптатах</a:t>
            </a:r>
            <a:r>
              <a:rPr lang="ru-RU" sz="1750" b="0" dirty="0"/>
              <a:t> слизистой оболочки желудка и двенадцатиперстной кишки.</a:t>
            </a:r>
          </a:p>
        </p:txBody>
      </p:sp>
      <p:pic>
        <p:nvPicPr>
          <p:cNvPr id="13314" name="Picture 2" descr="http://ladylera.ru/wp-content/uploads/2016/03/ph_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2746573"/>
            <a:ext cx="3168352" cy="21122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6460" y="4829958"/>
            <a:ext cx="8856984" cy="1977464"/>
          </a:xfrm>
          <a:prstGeom prst="rect">
            <a:avLst/>
          </a:prstGeom>
        </p:spPr>
        <p:txBody>
          <a:bodyPr wrap="square">
            <a:spAutoFit/>
          </a:bodyPr>
          <a:lstStyle/>
          <a:p>
            <a:r>
              <a:rPr lang="ru-RU" sz="1750" dirty="0"/>
              <a:t>Дифференциальный диагноз проводят в первую очередь с хроническими холециститом и панкреатитом. При первом боли обычно возникают после приема жирной или жареной пищи, локализуются в правом подреберье, не имеют четкой периодичности, не уменьшаются после приема </a:t>
            </a:r>
            <a:r>
              <a:rPr lang="ru-RU" sz="1750" dirty="0" err="1"/>
              <a:t>антацидных</a:t>
            </a:r>
            <a:r>
              <a:rPr lang="ru-RU" sz="1750" dirty="0"/>
              <a:t> средств. При хроническом панкреатите боли локализуются преимущественно в левом или правом подреберье в виде "полукольца" или бывают опоясывающими, усиливаются вскоре после еды, сопровождаются нарушением функции кишечника. </a:t>
            </a:r>
          </a:p>
        </p:txBody>
      </p:sp>
    </p:spTree>
    <p:extLst>
      <p:ext uri="{BB962C8B-B14F-4D97-AF65-F5344CB8AC3E}">
        <p14:creationId xmlns:p14="http://schemas.microsoft.com/office/powerpoint/2010/main" val="247432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dirty="0"/>
              <a:t>Лечение. </a:t>
            </a:r>
          </a:p>
        </p:txBody>
      </p:sp>
      <p:sp>
        <p:nvSpPr>
          <p:cNvPr id="3" name="Объект 2"/>
          <p:cNvSpPr>
            <a:spLocks noGrp="1"/>
          </p:cNvSpPr>
          <p:nvPr>
            <p:ph idx="1"/>
          </p:nvPr>
        </p:nvSpPr>
        <p:spPr>
          <a:xfrm>
            <a:off x="323528" y="836713"/>
            <a:ext cx="8568952" cy="3888432"/>
          </a:xfrm>
        </p:spPr>
        <p:txBody>
          <a:bodyPr>
            <a:normAutofit fontScale="77500" lnSpcReduction="20000"/>
          </a:bodyPr>
          <a:lstStyle/>
          <a:p>
            <a:r>
              <a:rPr lang="ru-RU" b="0" dirty="0"/>
              <a:t>Больным с неосложненным течением язвенной болезни в большинстве случаев проводится консервативная терапия. </a:t>
            </a:r>
          </a:p>
          <a:p>
            <a:r>
              <a:rPr lang="ru-RU" b="0" dirty="0"/>
              <a:t>При обострении заболевания больных госпитализируют в гастроэнтерологическое или общетерапевтическое отделение. В стационаре им обеспечивается лечебно-охранительный режим с максимальным ограничением физических и эмоциональных нагрузок. </a:t>
            </a:r>
          </a:p>
          <a:p>
            <a:r>
              <a:rPr lang="ru-RU" b="0" dirty="0"/>
              <a:t>При стихании обострения пациентов переводят в реабилитационное (загородное) отделение. В поликлинике осуществляют диспансеризацию и </a:t>
            </a:r>
            <a:r>
              <a:rPr lang="ru-RU" b="0" dirty="0" err="1"/>
              <a:t>противорецидивное</a:t>
            </a:r>
            <a:r>
              <a:rPr lang="ru-RU" b="0" dirty="0"/>
              <a:t> лечение.</a:t>
            </a:r>
          </a:p>
          <a:p>
            <a:pPr algn="just"/>
            <a:endParaRPr lang="ru-RU" sz="500" b="0" dirty="0"/>
          </a:p>
          <a:p>
            <a:r>
              <a:rPr lang="ru-RU" b="0" dirty="0"/>
              <a:t>Питание должно быть дробным (5 — 6 раз в сутки), пища — механически и химически щадящей. Большинству больных как в период обострения, так и в процессе дальнейшего, в том числе </a:t>
            </a:r>
            <a:r>
              <a:rPr lang="ru-RU" b="0" dirty="0" err="1"/>
              <a:t>противорецидивного</a:t>
            </a:r>
            <a:r>
              <a:rPr lang="ru-RU" b="0" dirty="0"/>
              <a:t> лечения показана </a:t>
            </a:r>
            <a:r>
              <a:rPr lang="ru-RU" dirty="0">
                <a:solidFill>
                  <a:srgbClr val="FF0000"/>
                </a:solidFill>
              </a:rPr>
              <a:t>диета N° 1. </a:t>
            </a:r>
          </a:p>
          <a:p>
            <a:r>
              <a:rPr lang="ru-RU" b="0" dirty="0"/>
              <a:t>Из рациона питания традиционно исключают жареные блюда сырые овощи и фрукты, содержащие грубую растительную клетчатку (капусту, груши, персики и др.), маринады, соления, копчености, крепкие бульоны, специи, газированные напитки, кофе, какао.</a:t>
            </a:r>
          </a:p>
        </p:txBody>
      </p:sp>
      <p:pic>
        <p:nvPicPr>
          <p:cNvPr id="14338" name="Picture 2" descr="http://vladnews.ru/uploads/news/2013/10/09/c3ea38df9c610e1e71e82fa3718c0ed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53136"/>
            <a:ext cx="2984848" cy="167897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53.radikal.ru/i140/1010/c1/16f6622c5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652076"/>
            <a:ext cx="2518087" cy="1680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bugaga.ru/uploads/posts/2015-07/1436164821_spory-na-ed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322"/>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01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29600" cy="3127025"/>
          </a:xfrm>
        </p:spPr>
        <p:txBody>
          <a:bodyPr>
            <a:normAutofit/>
          </a:bodyPr>
          <a:lstStyle/>
          <a:p>
            <a:r>
              <a:rPr lang="ru-RU" sz="1800" dirty="0">
                <a:solidFill>
                  <a:schemeClr val="tx2"/>
                </a:solidFill>
              </a:rPr>
              <a:t>П р о ф и л а к т и к а </a:t>
            </a:r>
            <a:r>
              <a:rPr lang="ru-RU" sz="1800" b="0" dirty="0"/>
              <a:t>направлена на устранение возможных этиологических факторов </a:t>
            </a:r>
            <a:r>
              <a:rPr lang="ru-RU" sz="1800" b="0" dirty="0" err="1"/>
              <a:t>язвообразования</a:t>
            </a:r>
            <a:r>
              <a:rPr lang="ru-RU" sz="1800" b="0" dirty="0"/>
              <a:t>: отказ от курения и алкоголя, организация режима труда и отдыха, правильного питания. </a:t>
            </a:r>
          </a:p>
          <a:p>
            <a:r>
              <a:rPr lang="ru-RU" sz="1800" b="0" dirty="0"/>
              <a:t>Больные язвенной болезнью находятся под </a:t>
            </a:r>
            <a:r>
              <a:rPr lang="ru-RU" sz="1800" dirty="0">
                <a:solidFill>
                  <a:srgbClr val="0070C0"/>
                </a:solidFill>
              </a:rPr>
              <a:t>диспансерным наблюдением. </a:t>
            </a:r>
            <a:r>
              <a:rPr lang="ru-RU" sz="1800" b="0" dirty="0" err="1"/>
              <a:t>Противорецидивное</a:t>
            </a:r>
            <a:r>
              <a:rPr lang="ru-RU" sz="1800" b="0" dirty="0"/>
              <a:t> лечение должно быть комплексным, длительным. </a:t>
            </a:r>
          </a:p>
          <a:p>
            <a:r>
              <a:rPr lang="ru-RU" sz="1800" b="0" dirty="0"/>
              <a:t>При обычном течении заболевания </a:t>
            </a:r>
            <a:r>
              <a:rPr lang="ru-RU" sz="1800" b="0" dirty="0" err="1"/>
              <a:t>противорецидивные</a:t>
            </a:r>
            <a:r>
              <a:rPr lang="ru-RU" sz="1800" b="0" dirty="0"/>
              <a:t> курсы проводятся 2 раза в год в период наиболее вероятного возникновения рецидива, т.е. весной и осенью, при частых и длительных обострениях – 3-4 раза в год.</a:t>
            </a:r>
          </a:p>
        </p:txBody>
      </p:sp>
      <p:pic>
        <p:nvPicPr>
          <p:cNvPr id="15362" name="Picture 2" descr="http://penza-post.ru/uploads/ViolaSeptember/11/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963" y="3861048"/>
            <a:ext cx="2160240" cy="2059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poligrafi.com/wp-content/uploads/2011/10/prokr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663" y="3459682"/>
            <a:ext cx="1944216" cy="286188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medaboutme.ru/upload/iblock/1a5/5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737" y="3990525"/>
            <a:ext cx="27003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6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6632"/>
            <a:ext cx="8640960" cy="720080"/>
          </a:xfrm>
        </p:spPr>
        <p:txBody>
          <a:bodyPr>
            <a:noAutofit/>
          </a:bodyPr>
          <a:lstStyle/>
          <a:p>
            <a:pPr algn="ctr"/>
            <a:r>
              <a:rPr lang="ru-RU" sz="2000" b="1" dirty="0">
                <a:solidFill>
                  <a:srgbClr val="FF0000"/>
                </a:solidFill>
              </a:rPr>
              <a:t>Диетическое лечение при язвенной болезни желудка</a:t>
            </a:r>
            <a:br>
              <a:rPr lang="ru-RU" sz="2000" b="1" dirty="0">
                <a:solidFill>
                  <a:srgbClr val="FF0000"/>
                </a:solidFill>
              </a:rPr>
            </a:br>
            <a:r>
              <a:rPr lang="ru-RU" sz="2000" b="1" dirty="0">
                <a:solidFill>
                  <a:srgbClr val="FF0000"/>
                </a:solidFill>
              </a:rPr>
              <a:t>и двенадцатиперстной кишки</a:t>
            </a:r>
          </a:p>
        </p:txBody>
      </p:sp>
      <p:sp>
        <p:nvSpPr>
          <p:cNvPr id="3" name="Подзаголовок 2"/>
          <p:cNvSpPr>
            <a:spLocks noGrp="1"/>
          </p:cNvSpPr>
          <p:nvPr>
            <p:ph type="subTitle" idx="1"/>
          </p:nvPr>
        </p:nvSpPr>
        <p:spPr>
          <a:xfrm>
            <a:off x="90046" y="1007855"/>
            <a:ext cx="8802434" cy="1214819"/>
          </a:xfrm>
        </p:spPr>
        <p:style>
          <a:lnRef idx="2">
            <a:schemeClr val="accent2"/>
          </a:lnRef>
          <a:fillRef idx="1">
            <a:schemeClr val="lt1"/>
          </a:fillRef>
          <a:effectRef idx="0">
            <a:schemeClr val="accent2"/>
          </a:effectRef>
          <a:fontRef idx="minor">
            <a:schemeClr val="dk1"/>
          </a:fontRef>
        </p:style>
        <p:txBody>
          <a:bodyPr>
            <a:noAutofit/>
          </a:bodyPr>
          <a:lstStyle/>
          <a:p>
            <a:r>
              <a:rPr lang="ru-RU" sz="1200" dirty="0">
                <a:solidFill>
                  <a:schemeClr val="tx1"/>
                </a:solidFill>
              </a:rPr>
              <a:t>Большое значение имеет правильный ритм питания. Рекомендуется прием пищи через каждые 3-4 ч, небольшими порциями. </a:t>
            </a:r>
          </a:p>
          <a:p>
            <a:r>
              <a:rPr lang="ru-RU" sz="1200" dirty="0">
                <a:solidFill>
                  <a:schemeClr val="tx1"/>
                </a:solidFill>
              </a:rPr>
              <a:t>Исключают слишком горячую и холодную пищу. Для снятия воспалительного процесса в гастродуоденальный системе ограничивают поваренную соль до 10-12 г в день</a:t>
            </a:r>
            <a:r>
              <a:rPr lang="ru-RU" sz="1200" b="1" dirty="0">
                <a:solidFill>
                  <a:schemeClr val="tx1"/>
                </a:solidFill>
              </a:rPr>
              <a:t>.</a:t>
            </a:r>
          </a:p>
        </p:txBody>
      </p:sp>
      <p:sp>
        <p:nvSpPr>
          <p:cNvPr id="4" name="Прямоугольник 3"/>
          <p:cNvSpPr/>
          <p:nvPr/>
        </p:nvSpPr>
        <p:spPr>
          <a:xfrm>
            <a:off x="107504" y="2246987"/>
            <a:ext cx="417646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b="1" dirty="0">
                <a:solidFill>
                  <a:srgbClr val="0070C0"/>
                </a:solidFill>
              </a:rPr>
              <a:t>Слабые возбудители секреции желудка: </a:t>
            </a:r>
            <a:r>
              <a:rPr lang="ru-RU" sz="1600" dirty="0"/>
              <a:t>супы молочные, крупяные или овощные (из картофеля, моркови и свеклы); каши молочные жидкие; хорошо вываренное мясо и свежая отварная рыба; молоко и молочные продукты; яйца всмятку или в виде омлета; хлеб белый вчерашней выпечки; щелочные воды, не содержащие углекислоту; некрепкий чай.</a:t>
            </a:r>
          </a:p>
        </p:txBody>
      </p:sp>
      <p:sp>
        <p:nvSpPr>
          <p:cNvPr id="5" name="Прямоугольник 4"/>
          <p:cNvSpPr/>
          <p:nvPr/>
        </p:nvSpPr>
        <p:spPr>
          <a:xfrm>
            <a:off x="4355976" y="2244722"/>
            <a:ext cx="4538952"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b="1" dirty="0">
                <a:solidFill>
                  <a:srgbClr val="0070C0"/>
                </a:solidFill>
              </a:rPr>
              <a:t>К сильным возбудителям секреции относятся: </a:t>
            </a:r>
            <a:r>
              <a:rPr lang="ru-RU" sz="1600" dirty="0"/>
              <a:t>пряности (горчица, корица, хрен и др.); все блюда растительного и животного происхождения, приготовленные путем жарения; консервы; все блюда, содержащие экстрактивные вещества (например, мясные, рыбные, грибные бульоны; крепкие навары из овощей); черный хлеб; крепкий чай, кофе; напитки, содержащие алкоголь и углекислоту.</a:t>
            </a:r>
          </a:p>
        </p:txBody>
      </p:sp>
      <p:pic>
        <p:nvPicPr>
          <p:cNvPr id="1026" name="Picture 2" descr="http://strana-sovetov.com/images/lucia/narodn_medic/ulcus/ulc_997645322_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91" y="4821314"/>
            <a:ext cx="3088596" cy="2006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ipartfinders.com/clipart/67/soup-free-images-at-clkercom-vector-clip-art-online-royalty-674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829" y="-5165725"/>
            <a:ext cx="4445296" cy="4562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ieta.wiki/wp-content/uploads/2016/02/die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33123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veralline.com/uploads/images/comparison/2015/04/22/a0761053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541" y="4653136"/>
            <a:ext cx="1595389" cy="1008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8451" y="5301208"/>
            <a:ext cx="2016224" cy="523220"/>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Можно</a:t>
            </a:r>
          </a:p>
        </p:txBody>
      </p:sp>
    </p:spTree>
    <p:extLst>
      <p:ext uri="{BB962C8B-B14F-4D97-AF65-F5344CB8AC3E}">
        <p14:creationId xmlns:p14="http://schemas.microsoft.com/office/powerpoint/2010/main" val="178139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5896" y="188640"/>
            <a:ext cx="525658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solidFill>
                  <a:srgbClr val="0070C0"/>
                </a:solidFill>
              </a:rPr>
              <a:t>Противоязвенная диета </a:t>
            </a:r>
            <a:r>
              <a:rPr lang="ru-RU" dirty="0"/>
              <a:t>должна быть полноценной, сбалансированной в отношении содержания белков, жиров, углеводов, минеральных солей и витаминов (главным образом С, D1 и А). Белки, входящие в диету, должны содержать все необходимые аминокислоты в оптимальных соотношениях. </a:t>
            </a:r>
          </a:p>
        </p:txBody>
      </p:sp>
      <p:pic>
        <p:nvPicPr>
          <p:cNvPr id="2050" name="Picture 2" descr="http://dietolog.pl.ua/wp-content/upload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5" y="180008"/>
            <a:ext cx="217624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ingozoo.ru/img/lib/tmpEC0-1z.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922" y="918090"/>
            <a:ext cx="2283990" cy="13018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6993" y="2680957"/>
            <a:ext cx="661725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Немалое значение имеет достаточное содержание в рационах минеральных солей и витаминов. Витамина С больше всего содержится в плодах шиповника, поэтому желательно, чтобы больной получал отвар шиповника ежедневно. Витамин С усиливает </a:t>
            </a:r>
            <a:r>
              <a:rPr lang="ru-RU" dirty="0" err="1"/>
              <a:t>окислительно</a:t>
            </a:r>
            <a:r>
              <a:rPr lang="ru-RU" dirty="0"/>
              <a:t>-восстановительные и регенеративные процессы, обладает десенсибилизирующим свойством и угнетает секрецию и моторику желудка у больных язвенной болезнью.</a:t>
            </a:r>
          </a:p>
        </p:txBody>
      </p:sp>
      <p:pic>
        <p:nvPicPr>
          <p:cNvPr id="2056" name="Picture 8" descr="http://master-coffe.ru/wp-content/uploads/2016/04/nastoi-shipov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89" y="3042493"/>
            <a:ext cx="2199941" cy="14666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225" y="5301208"/>
            <a:ext cx="669702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t>Во все </a:t>
            </a:r>
            <a:r>
              <a:rPr lang="ru-RU" dirty="0" err="1"/>
              <a:t>противоязвенные</a:t>
            </a:r>
            <a:r>
              <a:rPr lang="ru-RU" dirty="0"/>
              <a:t> диеты необходимо включать молоко.</a:t>
            </a:r>
          </a:p>
        </p:txBody>
      </p:sp>
      <p:pic>
        <p:nvPicPr>
          <p:cNvPr id="2058" name="Picture 10" descr="http://www.bugaga.ru/uploads/posts/2015-07/1436164821_spory-na-ed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2426" y="4759768"/>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59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9</a:t>
            </a:fld>
            <a:endParaRPr lang="ru-RU"/>
          </a:p>
        </p:txBody>
      </p:sp>
      <p:sp>
        <p:nvSpPr>
          <p:cNvPr id="5" name="Прямоугольник 4"/>
          <p:cNvSpPr/>
          <p:nvPr/>
        </p:nvSpPr>
        <p:spPr>
          <a:xfrm>
            <a:off x="3084088" y="161121"/>
            <a:ext cx="5700380" cy="3139321"/>
          </a:xfrm>
          <a:prstGeom prst="rect">
            <a:avLst/>
          </a:prstGeom>
        </p:spPr>
        <p:txBody>
          <a:bodyPr wrap="square">
            <a:spAutoFit/>
          </a:bodyPr>
          <a:lstStyle/>
          <a:p>
            <a:r>
              <a:rPr lang="ru-RU" dirty="0"/>
              <a:t>Остальная часть тонкой кишки расположена ниже двенадцатиперстной и состоит из тощей и подвздошной кишок. Здесь в основном происходит всасывание жиров и других питательных веществ. В общем, </a:t>
            </a:r>
            <a:r>
              <a:rPr lang="ru-RU" b="1" dirty="0">
                <a:solidFill>
                  <a:srgbClr val="FF0000"/>
                </a:solidFill>
              </a:rPr>
              <a:t>тонкая кишка </a:t>
            </a:r>
            <a:r>
              <a:rPr lang="ru-RU" dirty="0"/>
              <a:t>- часть пищеварительного тракта длиной от 4 до 7 метров, куда поступают поджелудочный и желудочный соки, желчь, и где всасываются питательные вещества. Консистенция кишечного содержимого постепенно меняется по мере того, как пищевая масса проходит через тонкую кишку.</a:t>
            </a:r>
          </a:p>
        </p:txBody>
      </p:sp>
      <p:pic>
        <p:nvPicPr>
          <p:cNvPr id="2052" name="Picture 4" descr="http://prozhkt.ru/wp-content/uploads/2016/02/Tolstaya-kis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6" y="332656"/>
            <a:ext cx="3088602" cy="26603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9512" y="3501008"/>
            <a:ext cx="5184576" cy="3139321"/>
          </a:xfrm>
          <a:prstGeom prst="rect">
            <a:avLst/>
          </a:prstGeom>
        </p:spPr>
        <p:txBody>
          <a:bodyPr wrap="square">
            <a:spAutoFit/>
          </a:bodyPr>
          <a:lstStyle/>
          <a:p>
            <a:r>
              <a:rPr lang="ru-RU" b="1" dirty="0">
                <a:solidFill>
                  <a:srgbClr val="FF0000"/>
                </a:solidFill>
              </a:rPr>
              <a:t>Печень</a:t>
            </a:r>
            <a:r>
              <a:rPr lang="ru-RU" dirty="0"/>
              <a:t> - жизненно важный орган для организма. Она накапливает гликоген, являющийся резервом энергии, и выделяет желчь, необходимую для переваривания жиров. Желчь выделяется из печени через правый и левый печеночные протоки, которые соединяются, образуя общий печеночный проток. Между приемами пищи вырабатываемая печенью желчь накапливается и концентрируется в желчном пузыре.</a:t>
            </a:r>
          </a:p>
        </p:txBody>
      </p:sp>
      <p:pic>
        <p:nvPicPr>
          <p:cNvPr id="2054" name="Picture 6" descr="https://elhow.ru/images/articles/25/250/25007/i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676" t="4094" r="4326" b="2373"/>
          <a:stretch/>
        </p:blipFill>
        <p:spPr bwMode="auto">
          <a:xfrm>
            <a:off x="5413074" y="3667222"/>
            <a:ext cx="3494314" cy="249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677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48" y="29739"/>
            <a:ext cx="9036496" cy="864096"/>
          </a:xfrm>
        </p:spPr>
        <p:txBody>
          <a:bodyPr>
            <a:normAutofit/>
          </a:bodyPr>
          <a:lstStyle/>
          <a:p>
            <a:pPr algn="ctr">
              <a:spcBef>
                <a:spcPts val="0"/>
              </a:spcBef>
            </a:pPr>
            <a:r>
              <a:rPr lang="ru-RU" sz="1400" dirty="0"/>
              <a:t>Курс лечебного питания больных язвенной болезнью начинается с максимально щадящей диеты N° 1а. Поскольку эта диета малокалорийная (2000-2200 ккал)</a:t>
            </a:r>
            <a:endParaRPr lang="ru-RU" sz="2400" dirty="0"/>
          </a:p>
        </p:txBody>
      </p:sp>
      <p:sp>
        <p:nvSpPr>
          <p:cNvPr id="3" name="Объект 2"/>
          <p:cNvSpPr>
            <a:spLocks noGrp="1"/>
          </p:cNvSpPr>
          <p:nvPr>
            <p:ph idx="1"/>
          </p:nvPr>
        </p:nvSpPr>
        <p:spPr>
          <a:xfrm>
            <a:off x="323528" y="836712"/>
            <a:ext cx="8424936" cy="5883150"/>
          </a:xfr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ru-RU" sz="1400" b="1" dirty="0"/>
              <a:t>Диета N° 1а (максимально щадящая)</a:t>
            </a:r>
            <a:endParaRPr lang="ru-RU" sz="1400" dirty="0"/>
          </a:p>
          <a:p>
            <a:r>
              <a:rPr lang="ru-RU" sz="1400" b="1" dirty="0"/>
              <a:t>Общая характеристика. </a:t>
            </a:r>
            <a:r>
              <a:rPr lang="ru-RU" sz="1400" dirty="0"/>
              <a:t>Диета с физиологическим соотношением основных пищевых веществ, резким ограничением химических и механических раздражителей слизистой оболочки и рецепторного аппарата, с некоторым снижением калорийности, содержащая качественно различный жир.</a:t>
            </a:r>
          </a:p>
          <a:p>
            <a:r>
              <a:rPr lang="ru-RU" sz="1400" b="1" dirty="0"/>
              <a:t>Кулинарная обработка</a:t>
            </a:r>
            <a:r>
              <a:rPr lang="ru-RU" sz="1400" dirty="0"/>
              <a:t>. Все продукты отваривают, протирают или готовят на пару. Блюда жидкой или жидко-кашицеобразной консистенции.</a:t>
            </a:r>
          </a:p>
          <a:p>
            <a:r>
              <a:rPr lang="ru-RU" sz="1400" b="1" dirty="0"/>
              <a:t>Калорийность и состав. </a:t>
            </a:r>
            <a:r>
              <a:rPr lang="ru-RU" sz="1400" dirty="0"/>
              <a:t>Белков 80 г, жиров 80-90 г (из них 15-20 г растительных), углеводов 200 г. Калорийность 2000-2200 ккал. Количество свободной жидкости 1,5 л, поваренной соли 8 г. Масса суточного рациона 2-2,5 кг.</a:t>
            </a:r>
          </a:p>
          <a:p>
            <a:r>
              <a:rPr lang="ru-RU" sz="1400" b="1" dirty="0"/>
              <a:t>Режим питания дробный </a:t>
            </a:r>
            <a:r>
              <a:rPr lang="ru-RU" sz="1400" dirty="0"/>
              <a:t>(5-6 раз в сутки).</a:t>
            </a:r>
          </a:p>
          <a:p>
            <a:r>
              <a:rPr lang="ru-RU" sz="1400" b="1" dirty="0"/>
              <a:t>Температура пищи: </a:t>
            </a:r>
            <a:r>
              <a:rPr lang="ru-RU" sz="1400" dirty="0"/>
              <a:t>горячих блюд - от 57 до 65 °С, холодных - не ниже 15 °С.</a:t>
            </a:r>
          </a:p>
          <a:p>
            <a:r>
              <a:rPr lang="ru-RU" sz="1400" b="1" dirty="0"/>
              <a:t>Перечень рекомендуемых продуктов и блюд.</a:t>
            </a:r>
          </a:p>
          <a:p>
            <a:r>
              <a:rPr lang="ru-RU" sz="1400" b="1" dirty="0"/>
              <a:t>Супы. </a:t>
            </a:r>
            <a:r>
              <a:rPr lang="ru-RU" sz="1400" dirty="0"/>
              <a:t>Слизистые из круп (овсяная, манная, рисовая) с добавлением яично-молочной смеси, сливок, сливочного масла.</a:t>
            </a:r>
          </a:p>
          <a:p>
            <a:r>
              <a:rPr lang="ru-RU" sz="1400" b="1" dirty="0"/>
              <a:t>Хлеб </a:t>
            </a:r>
            <a:r>
              <a:rPr lang="ru-RU" sz="1400" dirty="0"/>
              <a:t>и хлебобулочные изделия исключаются.</a:t>
            </a:r>
          </a:p>
          <a:p>
            <a:r>
              <a:rPr lang="ru-RU" sz="1400" b="1" dirty="0"/>
              <a:t>Мясные и рыбные блюда. </a:t>
            </a:r>
            <a:r>
              <a:rPr lang="ru-RU" sz="1400" dirty="0"/>
              <a:t>Паровые суфле (1 раз в сутки) из нежирных сортов мяса, птицы, рыбы без сухожилий, фасций и кожи.</a:t>
            </a:r>
          </a:p>
          <a:p>
            <a:r>
              <a:rPr lang="ru-RU" sz="1400" b="1" dirty="0"/>
              <a:t>Блюда и гарниры из овощей исключаются.</a:t>
            </a:r>
          </a:p>
          <a:p>
            <a:r>
              <a:rPr lang="ru-RU" sz="1400" b="1" dirty="0"/>
              <a:t>Блюда и гарниры из круп</a:t>
            </a:r>
            <a:r>
              <a:rPr lang="ru-RU" sz="1400" dirty="0"/>
              <a:t>. Жидкие протертые каши (из любой крупы, кроме пшенной) 1 раз в день с добавлением молока или сливок.</a:t>
            </a:r>
          </a:p>
        </p:txBody>
      </p:sp>
      <p:pic>
        <p:nvPicPr>
          <p:cNvPr id="4098" name="Picture 2" descr="https://image.freepik.com/free-vector/_23-21474943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50000"/>
          <a:stretch/>
        </p:blipFill>
        <p:spPr bwMode="auto">
          <a:xfrm>
            <a:off x="7427068" y="3212975"/>
            <a:ext cx="1177379" cy="11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551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303"/>
            <a:ext cx="8229600" cy="411967"/>
          </a:xfrm>
        </p:spPr>
        <p:txBody>
          <a:bodyPr>
            <a:normAutofit/>
          </a:bodyPr>
          <a:lstStyle/>
          <a:p>
            <a:r>
              <a:rPr lang="ru-RU" sz="1600" b="1" dirty="0"/>
              <a:t>Примерное однодневное меню диеты N° </a:t>
            </a:r>
            <a:r>
              <a:rPr lang="ru-RU" sz="2000" b="1" dirty="0"/>
              <a:t>1а (2000 ккал)</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346976497"/>
              </p:ext>
            </p:extLst>
          </p:nvPr>
        </p:nvGraphicFramePr>
        <p:xfrm>
          <a:off x="323528" y="404664"/>
          <a:ext cx="6192686" cy="6409570"/>
        </p:xfrm>
        <a:graphic>
          <a:graphicData uri="http://schemas.openxmlformats.org/drawingml/2006/table">
            <a:tbl>
              <a:tblPr>
                <a:tableStyleId>{69CF1AB2-1976-4502-BF36-3FF5EA218861}</a:tableStyleId>
              </a:tblPr>
              <a:tblGrid>
                <a:gridCol w="2157002">
                  <a:extLst>
                    <a:ext uri="{9D8B030D-6E8A-4147-A177-3AD203B41FA5}">
                      <a16:colId xmlns:a16="http://schemas.microsoft.com/office/drawing/2014/main" val="20000"/>
                    </a:ext>
                  </a:extLst>
                </a:gridCol>
                <a:gridCol w="904550">
                  <a:extLst>
                    <a:ext uri="{9D8B030D-6E8A-4147-A177-3AD203B41FA5}">
                      <a16:colId xmlns:a16="http://schemas.microsoft.com/office/drawing/2014/main" val="20001"/>
                    </a:ext>
                  </a:extLst>
                </a:gridCol>
                <a:gridCol w="834969">
                  <a:extLst>
                    <a:ext uri="{9D8B030D-6E8A-4147-A177-3AD203B41FA5}">
                      <a16:colId xmlns:a16="http://schemas.microsoft.com/office/drawing/2014/main" val="20002"/>
                    </a:ext>
                  </a:extLst>
                </a:gridCol>
                <a:gridCol w="1043711">
                  <a:extLst>
                    <a:ext uri="{9D8B030D-6E8A-4147-A177-3AD203B41FA5}">
                      <a16:colId xmlns:a16="http://schemas.microsoft.com/office/drawing/2014/main" val="20003"/>
                    </a:ext>
                  </a:extLst>
                </a:gridCol>
                <a:gridCol w="1252454">
                  <a:extLst>
                    <a:ext uri="{9D8B030D-6E8A-4147-A177-3AD203B41FA5}">
                      <a16:colId xmlns:a16="http://schemas.microsoft.com/office/drawing/2014/main" val="20004"/>
                    </a:ext>
                  </a:extLst>
                </a:gridCol>
              </a:tblGrid>
              <a:tr h="255217">
                <a:tc>
                  <a:txBody>
                    <a:bodyPr/>
                    <a:lstStyle/>
                    <a:p>
                      <a:pPr algn="ctr"/>
                      <a:r>
                        <a:rPr lang="ru-RU" sz="1400" b="1" dirty="0">
                          <a:effectLst/>
                        </a:rPr>
                        <a:t>Наименование блюд</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Выход,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Белки,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Жиры,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Углеводы, г</a:t>
                      </a:r>
                      <a:endParaRPr lang="ru-RU" sz="1400" b="1" dirty="0">
                        <a:solidFill>
                          <a:srgbClr val="223924"/>
                        </a:solidFill>
                        <a:effectLst/>
                        <a:latin typeface="Tahoma"/>
                      </a:endParaRPr>
                    </a:p>
                  </a:txBody>
                  <a:tcPr marL="27437" marR="27437" marT="27437" marB="27437" anchor="ctr"/>
                </a:tc>
                <a:extLst>
                  <a:ext uri="{0D108BD9-81ED-4DB2-BD59-A6C34878D82A}">
                    <a16:rowId xmlns:a16="http://schemas.microsoft.com/office/drawing/2014/main" val="10000"/>
                  </a:ext>
                </a:extLst>
              </a:tr>
              <a:tr h="255217">
                <a:tc>
                  <a:txBody>
                    <a:bodyPr/>
                    <a:lstStyle/>
                    <a:p>
                      <a:r>
                        <a:rPr lang="ru-RU" sz="1400" b="1" dirty="0">
                          <a:effectLst/>
                        </a:rPr>
                        <a:t>Первый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1"/>
                  </a:ext>
                </a:extLst>
              </a:tr>
              <a:tr h="255217">
                <a:tc>
                  <a:txBody>
                    <a:bodyPr/>
                    <a:lstStyle/>
                    <a:p>
                      <a:r>
                        <a:rPr lang="ru-RU" sz="1400">
                          <a:effectLst/>
                        </a:rPr>
                        <a:t>Яйца всмятку (2 шт.)</a:t>
                      </a:r>
                      <a:endParaRPr lang="ru-RU" sz="1400">
                        <a:solidFill>
                          <a:srgbClr val="223924"/>
                        </a:solidFill>
                        <a:effectLst/>
                        <a:latin typeface="Tahoma"/>
                      </a:endParaRPr>
                    </a:p>
                  </a:txBody>
                  <a:tcPr marL="27437" marR="27437" marT="27437" marB="27437" anchor="ctr"/>
                </a:tc>
                <a:tc>
                  <a:txBody>
                    <a:bodyPr/>
                    <a:lstStyle/>
                    <a:p>
                      <a:r>
                        <a:rPr lang="ru-RU" sz="1400" dirty="0">
                          <a:effectLst/>
                        </a:rPr>
                        <a:t>96</a:t>
                      </a:r>
                      <a:endParaRPr lang="ru-RU" sz="1400" dirty="0">
                        <a:solidFill>
                          <a:srgbClr val="223924"/>
                        </a:solidFill>
                        <a:effectLst/>
                        <a:latin typeface="Tahoma"/>
                      </a:endParaRPr>
                    </a:p>
                  </a:txBody>
                  <a:tcPr marL="27437" marR="27437" marT="27437" marB="27437" anchor="ctr"/>
                </a:tc>
                <a:tc>
                  <a:txBody>
                    <a:bodyPr/>
                    <a:lstStyle/>
                    <a:p>
                      <a:r>
                        <a:rPr lang="ru-RU" sz="1400">
                          <a:effectLst/>
                        </a:rPr>
                        <a:t>10,2</a:t>
                      </a:r>
                      <a:endParaRPr lang="ru-RU" sz="1400">
                        <a:solidFill>
                          <a:srgbClr val="223924"/>
                        </a:solidFill>
                        <a:effectLst/>
                        <a:latin typeface="Tahoma"/>
                      </a:endParaRPr>
                    </a:p>
                  </a:txBody>
                  <a:tcPr marL="27437" marR="27437" marT="27437" marB="27437" anchor="ctr"/>
                </a:tc>
                <a:tc>
                  <a:txBody>
                    <a:bodyPr/>
                    <a:lstStyle/>
                    <a:p>
                      <a:pPr algn="ctr"/>
                      <a:r>
                        <a:rPr lang="ru-RU" sz="1400">
                          <a:effectLst/>
                        </a:rPr>
                        <a:t>10,9</a:t>
                      </a:r>
                      <a:endParaRPr lang="ru-RU" sz="1400">
                        <a:solidFill>
                          <a:srgbClr val="223924"/>
                        </a:solidFill>
                        <a:effectLst/>
                        <a:latin typeface="Tahoma"/>
                      </a:endParaRPr>
                    </a:p>
                  </a:txBody>
                  <a:tcPr marL="27437" marR="27437" marT="27437" marB="27437" anchor="ctr"/>
                </a:tc>
                <a:tc>
                  <a:txBody>
                    <a:bodyPr/>
                    <a:lstStyle/>
                    <a:p>
                      <a:r>
                        <a:rPr lang="ru-RU" sz="1400">
                          <a:effectLst/>
                        </a:rPr>
                        <a:t>0,5</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2"/>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dirty="0">
                          <a:effectLst/>
                        </a:rPr>
                        <a:t>200</a:t>
                      </a:r>
                      <a:endParaRPr lang="ru-RU" sz="1400" dirty="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pPr algn="ctr"/>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3"/>
                  </a:ext>
                </a:extLst>
              </a:tr>
              <a:tr h="255217">
                <a:tc>
                  <a:txBody>
                    <a:bodyPr/>
                    <a:lstStyle/>
                    <a:p>
                      <a:r>
                        <a:rPr lang="ru-RU" sz="1400" b="1" dirty="0">
                          <a:effectLst/>
                        </a:rPr>
                        <a:t>Второй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4"/>
                  </a:ext>
                </a:extLst>
              </a:tr>
              <a:tr h="255217">
                <a:tc>
                  <a:txBody>
                    <a:bodyPr/>
                    <a:lstStyle/>
                    <a:p>
                      <a:r>
                        <a:rPr lang="ru-RU" sz="1400">
                          <a:effectLst/>
                        </a:rPr>
                        <a:t>Кисель фруктовый</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dirty="0">
                          <a:effectLst/>
                        </a:rPr>
                        <a:t>0,18</a:t>
                      </a:r>
                      <a:endParaRPr lang="ru-RU" sz="1400" dirty="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36,3</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5"/>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dirty="0">
                          <a:effectLst/>
                        </a:rPr>
                        <a:t>5,6</a:t>
                      </a:r>
                      <a:endParaRPr lang="ru-RU" sz="1400" dirty="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6"/>
                  </a:ext>
                </a:extLst>
              </a:tr>
              <a:tr h="160497">
                <a:tc>
                  <a:txBody>
                    <a:bodyPr/>
                    <a:lstStyle/>
                    <a:p>
                      <a:r>
                        <a:rPr lang="ru-RU" sz="1400" b="1" dirty="0">
                          <a:effectLst/>
                        </a:rPr>
                        <a:t>Обед</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7"/>
                  </a:ext>
                </a:extLst>
              </a:tr>
              <a:tr h="444657">
                <a:tc>
                  <a:txBody>
                    <a:bodyPr/>
                    <a:lstStyle/>
                    <a:p>
                      <a:r>
                        <a:rPr lang="ru-RU" sz="1400" dirty="0">
                          <a:effectLst/>
                        </a:rPr>
                        <a:t>Суп слизистый </a:t>
                      </a:r>
                      <a:br>
                        <a:rPr lang="ru-RU" sz="1400" dirty="0">
                          <a:effectLst/>
                        </a:rPr>
                      </a:br>
                      <a:r>
                        <a:rPr lang="ru-RU" sz="1400" dirty="0">
                          <a:effectLst/>
                        </a:rPr>
                        <a:t>рисовый, молочный</a:t>
                      </a:r>
                      <a:endParaRPr lang="ru-RU" sz="1400" dirty="0">
                        <a:solidFill>
                          <a:srgbClr val="223924"/>
                        </a:solidFill>
                        <a:effectLst/>
                        <a:latin typeface="Tahoma"/>
                      </a:endParaRPr>
                    </a:p>
                  </a:txBody>
                  <a:tcPr marL="27437" marR="27437" marT="27437" marB="27437" anchor="ctr"/>
                </a:tc>
                <a:tc>
                  <a:txBody>
                    <a:bodyPr/>
                    <a:lstStyle/>
                    <a:p>
                      <a:r>
                        <a:rPr lang="ru-RU" sz="1400">
                          <a:effectLst/>
                        </a:rPr>
                        <a:t>400</a:t>
                      </a:r>
                      <a:endParaRPr lang="ru-RU" sz="1400">
                        <a:solidFill>
                          <a:srgbClr val="223924"/>
                        </a:solidFill>
                        <a:effectLst/>
                        <a:latin typeface="Tahoma"/>
                      </a:endParaRPr>
                    </a:p>
                  </a:txBody>
                  <a:tcPr marL="27437" marR="27437" marT="27437" marB="27437" anchor="ctr"/>
                </a:tc>
                <a:tc>
                  <a:txBody>
                    <a:bodyPr/>
                    <a:lstStyle/>
                    <a:p>
                      <a:r>
                        <a:rPr lang="ru-RU" sz="1400" dirty="0">
                          <a:effectLst/>
                        </a:rPr>
                        <a:t>7,4</a:t>
                      </a:r>
                      <a:endParaRPr lang="ru-RU" sz="1400" dirty="0">
                        <a:solidFill>
                          <a:srgbClr val="223924"/>
                        </a:solidFill>
                        <a:effectLst/>
                        <a:latin typeface="Tahoma"/>
                      </a:endParaRPr>
                    </a:p>
                  </a:txBody>
                  <a:tcPr marL="27437" marR="27437" marT="27437" marB="27437" anchor="ctr"/>
                </a:tc>
                <a:tc>
                  <a:txBody>
                    <a:bodyPr/>
                    <a:lstStyle/>
                    <a:p>
                      <a:r>
                        <a:rPr lang="ru-RU" sz="1400">
                          <a:effectLst/>
                        </a:rPr>
                        <a:t>14,6</a:t>
                      </a:r>
                      <a:endParaRPr lang="ru-RU" sz="1400">
                        <a:solidFill>
                          <a:srgbClr val="223924"/>
                        </a:solidFill>
                        <a:effectLst/>
                        <a:latin typeface="Tahoma"/>
                      </a:endParaRPr>
                    </a:p>
                  </a:txBody>
                  <a:tcPr marL="27437" marR="27437" marT="27437" marB="27437" anchor="ctr"/>
                </a:tc>
                <a:tc>
                  <a:txBody>
                    <a:bodyPr/>
                    <a:lstStyle/>
                    <a:p>
                      <a:r>
                        <a:rPr lang="ru-RU" sz="1400">
                          <a:effectLst/>
                        </a:rPr>
                        <a:t>23,3</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8"/>
                  </a:ext>
                </a:extLst>
              </a:tr>
              <a:tr h="349936">
                <a:tc>
                  <a:txBody>
                    <a:bodyPr/>
                    <a:lstStyle/>
                    <a:p>
                      <a:r>
                        <a:rPr lang="ru-RU" sz="1400">
                          <a:effectLst/>
                        </a:rPr>
                        <a:t>Мясное суфле паровое</a:t>
                      </a:r>
                      <a:endParaRPr lang="ru-RU" sz="1400">
                        <a:solidFill>
                          <a:srgbClr val="223924"/>
                        </a:solidFill>
                        <a:effectLst/>
                        <a:latin typeface="Tahoma"/>
                      </a:endParaRPr>
                    </a:p>
                  </a:txBody>
                  <a:tcPr marL="27437" marR="27437" marT="27437" marB="27437" anchor="ctr"/>
                </a:tc>
                <a:tc>
                  <a:txBody>
                    <a:bodyPr/>
                    <a:lstStyle/>
                    <a:p>
                      <a:r>
                        <a:rPr lang="ru-RU" sz="1400">
                          <a:effectLst/>
                        </a:rPr>
                        <a:t>110</a:t>
                      </a:r>
                      <a:endParaRPr lang="ru-RU" sz="1400">
                        <a:solidFill>
                          <a:srgbClr val="223924"/>
                        </a:solidFill>
                        <a:effectLst/>
                        <a:latin typeface="Tahoma"/>
                      </a:endParaRPr>
                    </a:p>
                  </a:txBody>
                  <a:tcPr marL="27437" marR="27437" marT="27437" marB="27437" anchor="ctr"/>
                </a:tc>
                <a:tc>
                  <a:txBody>
                    <a:bodyPr/>
                    <a:lstStyle/>
                    <a:p>
                      <a:r>
                        <a:rPr lang="ru-RU" sz="1400" dirty="0">
                          <a:effectLst/>
                        </a:rPr>
                        <a:t>22,8</a:t>
                      </a:r>
                      <a:endParaRPr lang="ru-RU" sz="1400" dirty="0">
                        <a:solidFill>
                          <a:srgbClr val="223924"/>
                        </a:solidFill>
                        <a:effectLst/>
                        <a:latin typeface="Tahoma"/>
                      </a:endParaRPr>
                    </a:p>
                  </a:txBody>
                  <a:tcPr marL="27437" marR="27437" marT="27437" marB="27437" anchor="ctr"/>
                </a:tc>
                <a:tc>
                  <a:txBody>
                    <a:bodyPr/>
                    <a:lstStyle/>
                    <a:p>
                      <a:r>
                        <a:rPr lang="ru-RU" sz="1400" dirty="0">
                          <a:effectLst/>
                        </a:rPr>
                        <a:t>11,5</a:t>
                      </a:r>
                      <a:endParaRPr lang="ru-RU" sz="1400" dirty="0">
                        <a:solidFill>
                          <a:srgbClr val="223924"/>
                        </a:solidFill>
                        <a:effectLst/>
                        <a:latin typeface="Tahoma"/>
                      </a:endParaRPr>
                    </a:p>
                  </a:txBody>
                  <a:tcPr marL="27437" marR="27437" marT="27437" marB="27437" anchor="ctr"/>
                </a:tc>
                <a:tc>
                  <a:txBody>
                    <a:bodyPr/>
                    <a:lstStyle/>
                    <a:p>
                      <a:r>
                        <a:rPr lang="ru-RU" sz="1400">
                          <a:effectLst/>
                        </a:rPr>
                        <a:t>5.9</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9"/>
                  </a:ext>
                </a:extLst>
              </a:tr>
              <a:tr h="255217">
                <a:tc>
                  <a:txBody>
                    <a:bodyPr/>
                    <a:lstStyle/>
                    <a:p>
                      <a:r>
                        <a:rPr lang="ru-RU" sz="1400">
                          <a:effectLst/>
                        </a:rPr>
                        <a:t>Желе лимонное</a:t>
                      </a:r>
                      <a:endParaRPr lang="ru-RU" sz="1400">
                        <a:solidFill>
                          <a:srgbClr val="223924"/>
                        </a:solidFill>
                        <a:effectLst/>
                        <a:latin typeface="Tahoma"/>
                      </a:endParaRPr>
                    </a:p>
                  </a:txBody>
                  <a:tcPr marL="27437" marR="27437" marT="27437" marB="27437" anchor="ctr"/>
                </a:tc>
                <a:tc>
                  <a:txBody>
                    <a:bodyPr/>
                    <a:lstStyle/>
                    <a:p>
                      <a:r>
                        <a:rPr lang="ru-RU" sz="1400">
                          <a:effectLst/>
                        </a:rPr>
                        <a:t>125</a:t>
                      </a:r>
                      <a:endParaRPr lang="ru-RU" sz="1400">
                        <a:solidFill>
                          <a:srgbClr val="223924"/>
                        </a:solidFill>
                        <a:effectLst/>
                        <a:latin typeface="Tahoma"/>
                      </a:endParaRPr>
                    </a:p>
                  </a:txBody>
                  <a:tcPr marL="27437" marR="27437" marT="27437" marB="27437" anchor="ctr"/>
                </a:tc>
                <a:tc>
                  <a:txBody>
                    <a:bodyPr/>
                    <a:lstStyle/>
                    <a:p>
                      <a:r>
                        <a:rPr lang="ru-RU" sz="1400">
                          <a:effectLst/>
                        </a:rPr>
                        <a:t>2,5</a:t>
                      </a:r>
                      <a:endParaRPr lang="ru-RU" sz="1400">
                        <a:solidFill>
                          <a:srgbClr val="223924"/>
                        </a:solidFill>
                        <a:effectLst/>
                        <a:latin typeface="Tahoma"/>
                      </a:endParaRPr>
                    </a:p>
                  </a:txBody>
                  <a:tcPr marL="27437" marR="27437" marT="27437" marB="27437" anchor="ctr"/>
                </a:tc>
                <a:tc>
                  <a:txBody>
                    <a:bodyPr/>
                    <a:lstStyle/>
                    <a:p>
                      <a:r>
                        <a:rPr lang="ru-RU" sz="1400" dirty="0">
                          <a:effectLst/>
                        </a:rPr>
                        <a:t>-</a:t>
                      </a:r>
                      <a:endParaRPr lang="ru-RU" sz="1400" dirty="0">
                        <a:solidFill>
                          <a:srgbClr val="223924"/>
                        </a:solidFill>
                        <a:effectLst/>
                        <a:latin typeface="Tahoma"/>
                      </a:endParaRPr>
                    </a:p>
                  </a:txBody>
                  <a:tcPr marL="27437" marR="27437" marT="27437" marB="27437" anchor="ctr"/>
                </a:tc>
                <a:tc>
                  <a:txBody>
                    <a:bodyPr/>
                    <a:lstStyle/>
                    <a:p>
                      <a:r>
                        <a:rPr lang="ru-RU" sz="1400">
                          <a:effectLst/>
                        </a:rPr>
                        <a:t>15,7</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0"/>
                  </a:ext>
                </a:extLst>
              </a:tr>
              <a:tr h="160497">
                <a:tc>
                  <a:txBody>
                    <a:bodyPr/>
                    <a:lstStyle/>
                    <a:p>
                      <a:r>
                        <a:rPr lang="ru-RU" sz="1400" b="1" dirty="0">
                          <a:effectLst/>
                        </a:rPr>
                        <a:t>Полдник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1"/>
                  </a:ext>
                </a:extLst>
              </a:tr>
              <a:tr h="349936">
                <a:tc>
                  <a:txBody>
                    <a:bodyPr/>
                    <a:lstStyle/>
                    <a:p>
                      <a:r>
                        <a:rPr lang="ru-RU" sz="1400">
                          <a:effectLst/>
                        </a:rPr>
                        <a:t>Отвар шиповника</a:t>
                      </a:r>
                      <a:br>
                        <a:rPr lang="ru-RU" sz="1400">
                          <a:effectLst/>
                        </a:rPr>
                      </a:br>
                      <a:r>
                        <a:rPr lang="ru-RU" sz="1400">
                          <a:effectLst/>
                        </a:rPr>
                        <a:t>(1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2"/>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dirty="0">
                          <a:effectLst/>
                        </a:rPr>
                        <a:t>7,0</a:t>
                      </a:r>
                      <a:endParaRPr lang="ru-RU" sz="1400" dirty="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3"/>
                  </a:ext>
                </a:extLst>
              </a:tr>
              <a:tr h="160497">
                <a:tc>
                  <a:txBody>
                    <a:bodyPr/>
                    <a:lstStyle/>
                    <a:p>
                      <a:r>
                        <a:rPr lang="ru-RU" sz="1400" b="1" dirty="0">
                          <a:effectLst/>
                        </a:rPr>
                        <a:t>Ужин</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4"/>
                  </a:ext>
                </a:extLst>
              </a:tr>
              <a:tr h="255217">
                <a:tc>
                  <a:txBody>
                    <a:bodyPr/>
                    <a:lstStyle/>
                    <a:p>
                      <a:r>
                        <a:rPr lang="ru-RU" sz="1400">
                          <a:effectLst/>
                        </a:rPr>
                        <a:t>Яйцо всмятку (1 шт.)</a:t>
                      </a:r>
                      <a:endParaRPr lang="ru-RU" sz="1400">
                        <a:solidFill>
                          <a:srgbClr val="223924"/>
                        </a:solidFill>
                        <a:effectLst/>
                        <a:latin typeface="Tahoma"/>
                      </a:endParaRPr>
                    </a:p>
                  </a:txBody>
                  <a:tcPr marL="27437" marR="27437" marT="27437" marB="27437" anchor="ctr"/>
                </a:tc>
                <a:tc>
                  <a:txBody>
                    <a:bodyPr/>
                    <a:lstStyle/>
                    <a:p>
                      <a:r>
                        <a:rPr lang="ru-RU" sz="1400">
                          <a:effectLst/>
                        </a:rPr>
                        <a:t>48</a:t>
                      </a:r>
                      <a:endParaRPr lang="ru-RU" sz="1400">
                        <a:solidFill>
                          <a:srgbClr val="223924"/>
                        </a:solidFill>
                        <a:effectLst/>
                        <a:latin typeface="Tahoma"/>
                      </a:endParaRPr>
                    </a:p>
                  </a:txBody>
                  <a:tcPr marL="27437" marR="27437" marT="27437" marB="27437" anchor="ctr"/>
                </a:tc>
                <a:tc>
                  <a:txBody>
                    <a:bodyPr/>
                    <a:lstStyle/>
                    <a:p>
                      <a:r>
                        <a:rPr lang="ru-RU" sz="1400">
                          <a:effectLst/>
                        </a:rPr>
                        <a:t>5,1</a:t>
                      </a:r>
                      <a:endParaRPr lang="ru-RU" sz="1400">
                        <a:solidFill>
                          <a:srgbClr val="223924"/>
                        </a:solidFill>
                        <a:effectLst/>
                        <a:latin typeface="Tahoma"/>
                      </a:endParaRPr>
                    </a:p>
                  </a:txBody>
                  <a:tcPr marL="27437" marR="27437" marT="27437" marB="27437" anchor="ctr"/>
                </a:tc>
                <a:tc>
                  <a:txBody>
                    <a:bodyPr/>
                    <a:lstStyle/>
                    <a:p>
                      <a:r>
                        <a:rPr lang="ru-RU" sz="1400" dirty="0">
                          <a:effectLst/>
                        </a:rPr>
                        <a:t>5,4</a:t>
                      </a:r>
                      <a:endParaRPr lang="ru-RU" sz="1400" dirty="0">
                        <a:solidFill>
                          <a:srgbClr val="223924"/>
                        </a:solidFill>
                        <a:effectLst/>
                        <a:latin typeface="Tahoma"/>
                      </a:endParaRPr>
                    </a:p>
                  </a:txBody>
                  <a:tcPr marL="27437" marR="27437" marT="27437" marB="27437" anchor="ctr"/>
                </a:tc>
                <a:tc>
                  <a:txBody>
                    <a:bodyPr/>
                    <a:lstStyle/>
                    <a:p>
                      <a:r>
                        <a:rPr lang="ru-RU" sz="1400">
                          <a:effectLst/>
                        </a:rPr>
                        <a:t>0,2</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5"/>
                  </a:ext>
                </a:extLst>
              </a:tr>
              <a:tr h="255217">
                <a:tc>
                  <a:txBody>
                    <a:bodyPr/>
                    <a:lstStyle/>
                    <a:p>
                      <a:r>
                        <a:rPr lang="ru-RU" sz="1400">
                          <a:effectLst/>
                        </a:rPr>
                        <a:t>Каша манная молочная</a:t>
                      </a:r>
                      <a:endParaRPr lang="ru-RU" sz="1400">
                        <a:solidFill>
                          <a:srgbClr val="223924"/>
                        </a:solidFill>
                        <a:effectLst/>
                        <a:latin typeface="Tahoma"/>
                      </a:endParaRPr>
                    </a:p>
                  </a:txBody>
                  <a:tcPr marL="27437" marR="27437" marT="27437" marB="27437" anchor="ctr"/>
                </a:tc>
                <a:tc>
                  <a:txBody>
                    <a:bodyPr/>
                    <a:lstStyle/>
                    <a:p>
                      <a:r>
                        <a:rPr lang="ru-RU" sz="1400">
                          <a:effectLst/>
                        </a:rPr>
                        <a:t>300</a:t>
                      </a:r>
                      <a:endParaRPr lang="ru-RU" sz="1400">
                        <a:solidFill>
                          <a:srgbClr val="223924"/>
                        </a:solidFill>
                        <a:effectLst/>
                        <a:latin typeface="Tahoma"/>
                      </a:endParaRPr>
                    </a:p>
                  </a:txBody>
                  <a:tcPr marL="27437" marR="27437" marT="27437" marB="27437" anchor="ctr"/>
                </a:tc>
                <a:tc>
                  <a:txBody>
                    <a:bodyPr/>
                    <a:lstStyle/>
                    <a:p>
                      <a:r>
                        <a:rPr lang="ru-RU" sz="1400">
                          <a:effectLst/>
                        </a:rPr>
                        <a:t>8,9</a:t>
                      </a:r>
                      <a:endParaRPr lang="ru-RU" sz="1400">
                        <a:solidFill>
                          <a:srgbClr val="223924"/>
                        </a:solidFill>
                        <a:effectLst/>
                        <a:latin typeface="Tahoma"/>
                      </a:endParaRPr>
                    </a:p>
                  </a:txBody>
                  <a:tcPr marL="27437" marR="27437" marT="27437" marB="27437" anchor="ctr"/>
                </a:tc>
                <a:tc>
                  <a:txBody>
                    <a:bodyPr/>
                    <a:lstStyle/>
                    <a:p>
                      <a:r>
                        <a:rPr lang="ru-RU" sz="1400" dirty="0">
                          <a:effectLst/>
                        </a:rPr>
                        <a:t>9,5</a:t>
                      </a:r>
                      <a:endParaRPr lang="ru-RU" sz="1400" dirty="0">
                        <a:solidFill>
                          <a:srgbClr val="223924"/>
                        </a:solidFill>
                        <a:effectLst/>
                        <a:latin typeface="Tahoma"/>
                      </a:endParaRPr>
                    </a:p>
                  </a:txBody>
                  <a:tcPr marL="27437" marR="27437" marT="27437" marB="27437" anchor="ctr"/>
                </a:tc>
                <a:tc>
                  <a:txBody>
                    <a:bodyPr/>
                    <a:lstStyle/>
                    <a:p>
                      <a:r>
                        <a:rPr lang="ru-RU" sz="1400">
                          <a:effectLst/>
                        </a:rPr>
                        <a:t>46,6</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6"/>
                  </a:ext>
                </a:extLst>
              </a:tr>
              <a:tr h="160497">
                <a:tc>
                  <a:txBody>
                    <a:bodyPr/>
                    <a:lstStyle/>
                    <a:p>
                      <a:r>
                        <a:rPr lang="ru-RU" sz="1400" b="1" dirty="0">
                          <a:effectLst/>
                        </a:rPr>
                        <a:t>На ночь</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7"/>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8"/>
                  </a:ext>
                </a:extLst>
              </a:tr>
              <a:tr h="255217">
                <a:tc>
                  <a:txBody>
                    <a:bodyPr/>
                    <a:lstStyle/>
                    <a:p>
                      <a:r>
                        <a:rPr lang="ru-RU" sz="1400">
                          <a:effectLst/>
                        </a:rPr>
                        <a:t>На весь день</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9"/>
                  </a:ext>
                </a:extLst>
              </a:tr>
              <a:tr h="160497">
                <a:tc>
                  <a:txBody>
                    <a:bodyPr/>
                    <a:lstStyle/>
                    <a:p>
                      <a:r>
                        <a:rPr lang="ru-RU" sz="1400">
                          <a:effectLst/>
                        </a:rPr>
                        <a:t>Сахар 50 г</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49,9</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20"/>
                  </a:ext>
                </a:extLst>
              </a:tr>
              <a:tr h="160497">
                <a:tc>
                  <a:txBody>
                    <a:bodyPr/>
                    <a:lstStyle/>
                    <a:p>
                      <a:r>
                        <a:rPr lang="ru-RU" sz="1400">
                          <a:effectLst/>
                        </a:rPr>
                        <a:t>Всего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dirty="0">
                          <a:effectLst/>
                        </a:rPr>
                        <a:t>214,2</a:t>
                      </a:r>
                      <a:endParaRPr lang="ru-RU" sz="1400" dirty="0">
                        <a:solidFill>
                          <a:srgbClr val="223924"/>
                        </a:solidFill>
                        <a:effectLst/>
                        <a:latin typeface="Tahoma"/>
                      </a:endParaRPr>
                    </a:p>
                  </a:txBody>
                  <a:tcPr marL="27437" marR="27437" marT="27437" marB="27437" anchor="ctr"/>
                </a:tc>
                <a:extLst>
                  <a:ext uri="{0D108BD9-81ED-4DB2-BD59-A6C34878D82A}">
                    <a16:rowId xmlns:a16="http://schemas.microsoft.com/office/drawing/2014/main" val="10021"/>
                  </a:ext>
                </a:extLst>
              </a:tr>
            </a:tbl>
          </a:graphicData>
        </a:graphic>
      </p:graphicFrame>
      <p:pic>
        <p:nvPicPr>
          <p:cNvPr id="3080" name="Picture 8" descr="http://funik.ru/uploads/images/05_2015/12/163_a06e947b43c0128a292fe7d7dfc2eac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8" y="527553"/>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auka21vek.ru/wp-content/uploads/2011/11/13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7820819" y="499850"/>
            <a:ext cx="1166113" cy="7774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592" y="2060848"/>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findfood.ru/attaches/recept/pervie-bluda/3910/molochnyj-sup-s-ris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550"/>
          <a:stretch/>
        </p:blipFill>
        <p:spPr bwMode="auto">
          <a:xfrm>
            <a:off x="6736592" y="3573016"/>
            <a:ext cx="2177165" cy="150633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lovely.ru/files/0_11761.jpg"/>
          <p:cNvPicPr>
            <a:picLocks noChangeAspect="1" noChangeArrowheads="1"/>
          </p:cNvPicPr>
          <p:nvPr/>
        </p:nvPicPr>
        <p:blipFill rotWithShape="1">
          <a:blip r:embed="rId6">
            <a:extLst>
              <a:ext uri="{28A0092B-C50C-407E-A947-70E740481C1C}">
                <a14:useLocalDpi xmlns:a14="http://schemas.microsoft.com/office/drawing/2010/main" val="0"/>
              </a:ext>
            </a:extLst>
          </a:blip>
          <a:srcRect t="12561" b="13634"/>
          <a:stretch/>
        </p:blipFill>
        <p:spPr bwMode="auto">
          <a:xfrm>
            <a:off x="6730570" y="5157192"/>
            <a:ext cx="2177164" cy="153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76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90066"/>
          </a:xfrm>
        </p:spPr>
        <p:txBody>
          <a:bodyPr>
            <a:normAutofit fontScale="90000"/>
          </a:bodyPr>
          <a:lstStyle/>
          <a:p>
            <a:r>
              <a:rPr lang="ru-RU" sz="2800" b="1" dirty="0"/>
              <a:t>ЗАНЯТИЕ 4.Вирусные гепатиты</a:t>
            </a:r>
          </a:p>
        </p:txBody>
      </p:sp>
      <p:sp>
        <p:nvSpPr>
          <p:cNvPr id="3" name="Объект 2"/>
          <p:cNvSpPr>
            <a:spLocks noGrp="1"/>
          </p:cNvSpPr>
          <p:nvPr>
            <p:ph idx="1"/>
          </p:nvPr>
        </p:nvSpPr>
        <p:spPr>
          <a:xfrm>
            <a:off x="201522" y="548680"/>
            <a:ext cx="8663674" cy="1944216"/>
          </a:xfrm>
        </p:spPr>
        <p:txBody>
          <a:bodyPr>
            <a:normAutofit lnSpcReduction="10000"/>
          </a:bodyPr>
          <a:lstStyle/>
          <a:p>
            <a:r>
              <a:rPr lang="ru-RU" sz="1800" dirty="0"/>
              <a:t>Вирусы гепатита (A, B, C, D и E), вызывающие острую или хроническую инфекцию и воспаление печени, – причина многих проблем международного здравоохранения. Ежегодно вирусные гепатиты уносят 1,4 миллиона жизней, в настоящее время ими страдают 500 миллионов человек. Согласно статистике ВОЗ, 57% случаев цирроза печени и 78% случаев первичного рака печени вызваны инфекцией вируса гепатита В или С. Эти болезни приводят к 2,7 % всех случаев смертей в мире.</a:t>
            </a:r>
          </a:p>
        </p:txBody>
      </p:sp>
      <p:pic>
        <p:nvPicPr>
          <p:cNvPr id="5122" name="Picture 2" descr="http://vashaginekologiya.ru/wp-content/uploads/2014/03/hepatitis_A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705" y="2354088"/>
            <a:ext cx="2617912" cy="177847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0101" y="2492896"/>
            <a:ext cx="5976664"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Развитию и распространению гепатита способствует то, что в большинстве случаев он протекает бессимптомно. Многие инфицированные не подозревают о болезни и не только не лечатся сами, но и становятся источником вируса для других людей</a:t>
            </a:r>
          </a:p>
        </p:txBody>
      </p:sp>
      <p:sp>
        <p:nvSpPr>
          <p:cNvPr id="5" name="Прямоугольник 4"/>
          <p:cNvSpPr/>
          <p:nvPr/>
        </p:nvSpPr>
        <p:spPr>
          <a:xfrm>
            <a:off x="179512" y="4293096"/>
            <a:ext cx="5760640" cy="1200329"/>
          </a:xfrm>
          <a:prstGeom prst="rect">
            <a:avLst/>
          </a:prstGeom>
        </p:spPr>
        <p:txBody>
          <a:bodyPr wrap="square">
            <a:spAutoFit/>
          </a:bodyPr>
          <a:lstStyle/>
          <a:p>
            <a:r>
              <a:rPr lang="ru-RU" b="1" dirty="0">
                <a:solidFill>
                  <a:srgbClr val="0070C0"/>
                </a:solidFill>
              </a:rPr>
              <a:t>Вирус гепатита А (HAV) </a:t>
            </a:r>
            <a:r>
              <a:rPr lang="ru-RU" dirty="0"/>
              <a:t>чаще всего передается при употреблении загрязненных пищевых продуктов или воды, либо тесном контакте двух лиц. </a:t>
            </a:r>
          </a:p>
        </p:txBody>
      </p:sp>
      <p:sp>
        <p:nvSpPr>
          <p:cNvPr id="6" name="Прямоугольник 5"/>
          <p:cNvSpPr/>
          <p:nvPr/>
        </p:nvSpPr>
        <p:spPr>
          <a:xfrm>
            <a:off x="201522" y="5340118"/>
            <a:ext cx="5234574" cy="1477328"/>
          </a:xfrm>
          <a:prstGeom prst="rect">
            <a:avLst/>
          </a:prstGeom>
        </p:spPr>
        <p:txBody>
          <a:bodyPr wrap="square">
            <a:spAutoFit/>
          </a:bodyPr>
          <a:lstStyle/>
          <a:p>
            <a:r>
              <a:rPr lang="ru-RU" dirty="0"/>
              <a:t>Существует эффективная и безопасная вакцина против вируса гепатита А, врачи настоятельно рекомендуют делать прививку, планируя путешествия в страны с плохой санитарией.</a:t>
            </a:r>
          </a:p>
        </p:txBody>
      </p:sp>
      <p:pic>
        <p:nvPicPr>
          <p:cNvPr id="5124" name="Picture 4" descr="http://med-explorer.ru/wp-content/uploads/2016/01/%D0%98%D1%81%D1%82%D0%BE%D1%87%D0%BD%D0%B8%D0%BA%D0%B8-%D0%B7%D0%B0%D1%80%D0%B0%D0%B6%D0%B5%D0%BD%D0%B8%D1%8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77" y="4509120"/>
            <a:ext cx="2889110" cy="192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78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32656"/>
            <a:ext cx="6336704" cy="1296144"/>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sz="1800" b="1" dirty="0">
                <a:solidFill>
                  <a:srgbClr val="0070C0"/>
                </a:solidFill>
              </a:rPr>
              <a:t>Вирус гепатита B (HBV) </a:t>
            </a:r>
            <a:r>
              <a:rPr lang="ru-RU" sz="1800" dirty="0"/>
              <a:t>передается при контакте с зараженными кровью, слюной и другими жидкостями организма, также может передаваться от матери ребенку во время родов или от члена семьи маленькому ребенку. </a:t>
            </a:r>
          </a:p>
        </p:txBody>
      </p:sp>
      <p:pic>
        <p:nvPicPr>
          <p:cNvPr id="6146" name="Picture 2" descr="http://kusivaka1.ru/gepatit/wp-content/uploads/2016/07/27682036-peredaetsya-polovym-putem-gepati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88640"/>
            <a:ext cx="1944216" cy="18858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rachfree.ru/images/bolezni/virusnyj-gepati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05064"/>
            <a:ext cx="6692751" cy="2483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7" y="2010013"/>
            <a:ext cx="8822610"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dirty="0">
                <a:solidFill>
                  <a:srgbClr val="0070C0"/>
                </a:solidFill>
              </a:rPr>
              <a:t>Гепатит В</a:t>
            </a:r>
            <a:r>
              <a:rPr lang="ru-RU" dirty="0"/>
              <a:t> опасен сочетанием двух особенностей. Особенность первая: он склонен протекать в скрытой форме, в качестве симптомов выдавая лишь легкое расстройство пищеварения, усталость и дискомфорт справа под ребрами, обостряющийся после приема пищи. Особенность вторая: у этого вида гепатита отмечается самая высокая склонность к переходу в хроническую стадию, с постепенным разрушением тканей печени. Самое опасное из осложнений хронического гепатита В – это цирроз.</a:t>
            </a:r>
          </a:p>
        </p:txBody>
      </p:sp>
    </p:spTree>
    <p:extLst>
      <p:ext uri="{BB962C8B-B14F-4D97-AF65-F5344CB8AC3E}">
        <p14:creationId xmlns:p14="http://schemas.microsoft.com/office/powerpoint/2010/main" val="2288634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692696"/>
            <a:ext cx="8496944" cy="3528392"/>
          </a:xfrm>
        </p:spPr>
        <p:txBody>
          <a:bodyPr>
            <a:noAutofit/>
          </a:bodyPr>
          <a:lstStyle/>
          <a:p>
            <a:r>
              <a:rPr lang="ru-RU" sz="1600" dirty="0"/>
              <a:t>Большую ответственность несут медицинские работники. Они обязаны соблюдать все меры предосторожности при любых процедурах, когда происходит контакт с кровью, чтобы не подвергать риску ни себя, ни пациентов. Все инструменты и оборудование должны тщательно стерилизоваться, правила безопасности на рабочем месте строго соблюдаться. </a:t>
            </a:r>
          </a:p>
          <a:p>
            <a:r>
              <a:rPr lang="ru-RU" sz="1600" dirty="0"/>
              <a:t>Однако чаще все же вирусом гепатита В заражаются при инъекциях наркотических веществ молодые люди, страдающие этой зависимостью, избавление от которой – самая надежная профилактика. </a:t>
            </a:r>
          </a:p>
          <a:p>
            <a:r>
              <a:rPr lang="ru-RU" sz="1600" dirty="0"/>
              <a:t>Соблюдение правил личной гигиены, отказ от беспорядочных половых связей – меры, также состоящие в списке профилактических. </a:t>
            </a:r>
          </a:p>
          <a:p>
            <a:r>
              <a:rPr lang="ru-RU" sz="1600" dirty="0"/>
              <a:t>Вакцинация. Три инъекции вакцины, первая из которых делается новорожденным еще в роддоме (2 доза – в возрасте 1 месяц, 3 доза – в возрасте 6 месяцев), способны надежно предотвратить заболевание в течение 7-10 лет. </a:t>
            </a:r>
          </a:p>
        </p:txBody>
      </p:sp>
      <p:sp>
        <p:nvSpPr>
          <p:cNvPr id="4" name="Прямоугольник 3"/>
          <p:cNvSpPr/>
          <p:nvPr/>
        </p:nvSpPr>
        <p:spPr>
          <a:xfrm>
            <a:off x="1043608" y="188640"/>
            <a:ext cx="6377988" cy="369332"/>
          </a:xfrm>
          <a:prstGeom prst="rect">
            <a:avLst/>
          </a:prstGeom>
        </p:spPr>
        <p:txBody>
          <a:bodyPr wrap="square">
            <a:spAutoFit/>
          </a:bodyPr>
          <a:lstStyle/>
          <a:p>
            <a:pPr algn="ctr"/>
            <a:r>
              <a:rPr lang="ru-RU" b="1" dirty="0">
                <a:solidFill>
                  <a:srgbClr val="FF0000"/>
                </a:solidFill>
              </a:rPr>
              <a:t>Профилактика заболевания вирусным гепатитом В </a:t>
            </a:r>
          </a:p>
        </p:txBody>
      </p:sp>
      <p:pic>
        <p:nvPicPr>
          <p:cNvPr id="7170" name="Picture 2" descr="http://shop.stomatorg.ru/upload/medialibrary/0e7/0e73a07859a323d9f4044d84be1503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86" y="458112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b17.ru/foto/uploaded/30f8b999d3bc56d00e9394a5436bdc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503" y="4565533"/>
            <a:ext cx="2739665" cy="19249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615586"/>
            <a:ext cx="2785316" cy="187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48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88640"/>
            <a:ext cx="6264696" cy="2332856"/>
          </a:xfrm>
        </p:spPr>
        <p:txBody>
          <a:bodyPr>
            <a:normAutofit fontScale="85000" lnSpcReduction="10000"/>
          </a:bodyPr>
          <a:lstStyle/>
          <a:p>
            <a:r>
              <a:rPr lang="ru-RU" sz="1800" b="1" dirty="0">
                <a:solidFill>
                  <a:srgbClr val="0070C0"/>
                </a:solidFill>
              </a:rPr>
              <a:t>Вирус гепатита С (HCV) </a:t>
            </a:r>
            <a:r>
              <a:rPr lang="ru-RU" sz="1800" dirty="0"/>
              <a:t>также передается при контакте с инфицированной кровью, самые распространенные пути заражения: небезопасное пользование иглами, ненадлежащая стерилизация медицинского и косметического оборудования (например в маникюрном кабинете и тату-салоне), непроверенная кровь и продукты крови. Реже заражение происходит при сексуальном контакте. Вирусный гепатит С наиболее часто приобретает хроническое течение, сопровождается развитием осложнений и тяжело протекает.</a:t>
            </a:r>
          </a:p>
        </p:txBody>
      </p:sp>
      <p:pic>
        <p:nvPicPr>
          <p:cNvPr id="8194" name="Picture 2" descr="http://gepamed.ru/upload/iblock/b1a/gep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787" y="0"/>
            <a:ext cx="2530610" cy="253061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2524021"/>
            <a:ext cx="871296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t>Факторы, </a:t>
            </a:r>
            <a:r>
              <a:rPr lang="ru-RU" dirty="0"/>
              <a:t>которые способны не только ускорять темпы формирования цирроза печени, но и снижать эффективность проводимого лечения: возраст более 40 лет к моменту инфицирования, мужской пол, злоупотреблением алкоголем, ожирение, нарушение обмена железа.</a:t>
            </a:r>
          </a:p>
        </p:txBody>
      </p:sp>
      <p:sp>
        <p:nvSpPr>
          <p:cNvPr id="5" name="Прямоугольник 4"/>
          <p:cNvSpPr/>
          <p:nvPr/>
        </p:nvSpPr>
        <p:spPr>
          <a:xfrm>
            <a:off x="0" y="3933056"/>
            <a:ext cx="9036496"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b="1" dirty="0">
                <a:solidFill>
                  <a:srgbClr val="FF0000"/>
                </a:solidFill>
              </a:rPr>
              <a:t>Профилактика гепатита С </a:t>
            </a:r>
          </a:p>
          <a:p>
            <a:pPr marL="285750" indent="-285750">
              <a:buFont typeface="Arial" pitchFamily="34" charset="0"/>
              <a:buChar char="•"/>
            </a:pPr>
            <a:r>
              <a:rPr lang="ru-RU" dirty="0"/>
              <a:t>предупреждение заражения инъекционным путем (обследование доноров, использование одноразовых или хорошо простерилизованных медицинских инструментов, борьба с наркоманией и др.). </a:t>
            </a:r>
          </a:p>
          <a:p>
            <a:pPr marL="285750" indent="-285750">
              <a:buFont typeface="Arial" pitchFamily="34" charset="0"/>
              <a:buChar char="•"/>
            </a:pPr>
            <a:r>
              <a:rPr lang="ru-RU" dirty="0"/>
              <a:t>При подозрении на возможное заражение (контакт с больным или человеком, у которого подозреваются проблемы со здоровьем) лучше сдать анализ крови. Это нужно сделать через две-три недели после подозрительного контакта.</a:t>
            </a:r>
          </a:p>
        </p:txBody>
      </p:sp>
    </p:spTree>
    <p:extLst>
      <p:ext uri="{BB962C8B-B14F-4D97-AF65-F5344CB8AC3E}">
        <p14:creationId xmlns:p14="http://schemas.microsoft.com/office/powerpoint/2010/main" val="3910089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406" y="188640"/>
            <a:ext cx="6984776" cy="1008112"/>
          </a:xfrm>
        </p:spPr>
        <p:txBody>
          <a:bodyPr>
            <a:normAutofit fontScale="77500" lnSpcReduction="20000"/>
          </a:bodyPr>
          <a:lstStyle/>
          <a:p>
            <a:pPr algn="just"/>
            <a:r>
              <a:rPr lang="ru-RU" b="1" dirty="0">
                <a:solidFill>
                  <a:srgbClr val="0070C0"/>
                </a:solidFill>
              </a:rPr>
              <a:t>Вирус гепатита D (HDV) </a:t>
            </a:r>
            <a:r>
              <a:rPr lang="ru-RU" dirty="0"/>
              <a:t>заражает только людей, инфицированных HBV, что зачастую приводит к развитию более серьезной болезни и тяжелым последствиям. Эффективный способ профилактики HDV – вакцинация против гепатита В.</a:t>
            </a:r>
          </a:p>
        </p:txBody>
      </p:sp>
      <p:pic>
        <p:nvPicPr>
          <p:cNvPr id="9218" name="Picture 2" descr="http://medisosplus.ru/gepatit/wp-content/uploads/2016/03/12366848-kakie-pokazateli-pri-gepatit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181" y="116632"/>
            <a:ext cx="2012303" cy="12856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443841"/>
            <a:ext cx="6851662" cy="2031325"/>
          </a:xfrm>
          <a:prstGeom prst="rect">
            <a:avLst/>
          </a:prstGeom>
        </p:spPr>
        <p:txBody>
          <a:bodyPr wrap="square">
            <a:spAutoFit/>
          </a:bodyPr>
          <a:lstStyle/>
          <a:p>
            <a:pPr marL="285750" indent="-285750">
              <a:buFont typeface="Arial" pitchFamily="34" charset="0"/>
              <a:buChar char="•"/>
            </a:pPr>
            <a:r>
              <a:rPr lang="ru-RU" b="1" dirty="0">
                <a:solidFill>
                  <a:srgbClr val="0070C0"/>
                </a:solidFill>
              </a:rPr>
              <a:t>Вирус гепатита Е (HEV), </a:t>
            </a:r>
            <a:r>
              <a:rPr lang="ru-RU" dirty="0"/>
              <a:t>как и HAV, в большинстве случаев передается через воду или пищевые продукты (например, сырые моллюски). HEV все чаще признается одной из главных причин вспышек заболеваемости в развивающихся странах, особенно в Восточной и Южной Азии. Согласно данным ВОЗ, гепатит Е может вызывать смерть у 20% беременных женщин.</a:t>
            </a:r>
          </a:p>
        </p:txBody>
      </p:sp>
      <p:pic>
        <p:nvPicPr>
          <p:cNvPr id="9220" name="Picture 4" descr="http://nutrinews.ru/wp-content/uploads/2015/10/Luchshie-produktyi-dlya-muzhskogo-zdorovy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9261" y="1613178"/>
            <a:ext cx="2016224" cy="141565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429000"/>
            <a:ext cx="8784976" cy="2031325"/>
          </a:xfrm>
          <a:prstGeom prst="rect">
            <a:avLst/>
          </a:prstGeom>
        </p:spPr>
        <p:txBody>
          <a:bodyPr wrap="square">
            <a:spAutoFit/>
          </a:bodyPr>
          <a:lstStyle/>
          <a:p>
            <a:pPr algn="ctr"/>
            <a:r>
              <a:rPr lang="ru-RU" b="1" dirty="0">
                <a:solidFill>
                  <a:srgbClr val="0070C0"/>
                </a:solidFill>
              </a:rPr>
              <a:t>ВОЗ предоставляется возможность для привлечения внимания к следующим мероприятиям:</a:t>
            </a:r>
          </a:p>
          <a:p>
            <a:r>
              <a:rPr lang="ru-RU" dirty="0"/>
              <a:t>1. укрепление профилактики, скрининга и контроля вирусного гепатита и связанных с ним болезней;</a:t>
            </a:r>
          </a:p>
          <a:p>
            <a:r>
              <a:rPr lang="ru-RU" dirty="0"/>
              <a:t>2. расширение охвата вакцинацией против гепатита В и включение этой вакцины в национальные программы иммунизации;</a:t>
            </a:r>
          </a:p>
          <a:p>
            <a:r>
              <a:rPr lang="ru-RU" dirty="0"/>
              <a:t>3. координация глобальных ответных действий на вирусный гепатит.</a:t>
            </a:r>
          </a:p>
        </p:txBody>
      </p:sp>
      <p:pic>
        <p:nvPicPr>
          <p:cNvPr id="8"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194" y="5373216"/>
            <a:ext cx="2072833" cy="139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491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490066"/>
          </a:xfrm>
        </p:spPr>
        <p:txBody>
          <a:bodyPr>
            <a:normAutofit/>
          </a:bodyPr>
          <a:lstStyle/>
          <a:p>
            <a:r>
              <a:rPr lang="ru-RU" sz="2400" b="1" dirty="0"/>
              <a:t>Хронический гепатит</a:t>
            </a:r>
          </a:p>
        </p:txBody>
      </p:sp>
      <p:sp>
        <p:nvSpPr>
          <p:cNvPr id="3" name="Объект 2"/>
          <p:cNvSpPr>
            <a:spLocks noGrp="1"/>
          </p:cNvSpPr>
          <p:nvPr>
            <p:ph idx="1"/>
          </p:nvPr>
        </p:nvSpPr>
        <p:spPr>
          <a:xfrm>
            <a:off x="251520" y="692696"/>
            <a:ext cx="8568952" cy="2376264"/>
          </a:xfrm>
        </p:spPr>
        <p:txBody>
          <a:bodyPr>
            <a:normAutofit fontScale="92500" lnSpcReduction="20000"/>
          </a:bodyPr>
          <a:lstStyle/>
          <a:p>
            <a:pPr algn="just"/>
            <a:r>
              <a:rPr lang="ru-RU" sz="1800" dirty="0"/>
              <a:t>Гепатит становится хроническим, когда воспалительный процесс в печени продолжается более 6 месяцев. Причин, способствующих его возникновению, множество.</a:t>
            </a:r>
          </a:p>
          <a:p>
            <a:pPr algn="just"/>
            <a:r>
              <a:rPr lang="ru-RU" sz="1800" dirty="0"/>
              <a:t>Ведущую роль играют перенесенные острые вирусные гепатиты, которые служат причиной почти половины случаев возникновения хронического гепатита. Наиболее опасен вирусный гепатит С.</a:t>
            </a:r>
          </a:p>
          <a:p>
            <a:pPr algn="just"/>
            <a:r>
              <a:rPr lang="ru-RU" sz="1800" dirty="0"/>
              <a:t>Другая причина – алкогольная интоксикация. Уже давно доказано, что алкоголь непосредственно действует на клетки печени, разрушая их и вызывая воспаление.</a:t>
            </a:r>
          </a:p>
        </p:txBody>
      </p:sp>
      <p:pic>
        <p:nvPicPr>
          <p:cNvPr id="10242"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22473" b="47466"/>
          <a:stretch/>
        </p:blipFill>
        <p:spPr bwMode="auto">
          <a:xfrm>
            <a:off x="1348030" y="3068960"/>
            <a:ext cx="6433342" cy="1158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57221" b="25809"/>
          <a:stretch/>
        </p:blipFill>
        <p:spPr bwMode="auto">
          <a:xfrm>
            <a:off x="1348030" y="4226986"/>
            <a:ext cx="643334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cirroz03.ru/wp-content/uploads/2016/01/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875058"/>
            <a:ext cx="2890292" cy="1924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vrachfree.ru/images/bolezni/virusnyj-gepati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027647"/>
            <a:ext cx="4770404" cy="176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906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229600" cy="3672408"/>
          </a:xfrm>
        </p:spPr>
        <p:txBody>
          <a:bodyPr>
            <a:noAutofit/>
          </a:bodyPr>
          <a:lstStyle/>
          <a:p>
            <a:pPr algn="just"/>
            <a:r>
              <a:rPr lang="ru-RU" sz="1600" dirty="0"/>
              <a:t>Схема развития хронического гепатита в целом выглядит так. Ткань печени поражается одним или нескольким факторами (вирусами, алкоголем, лекарствами). </a:t>
            </a:r>
          </a:p>
          <a:p>
            <a:pPr algn="just"/>
            <a:r>
              <a:rPr lang="ru-RU" sz="1600" dirty="0"/>
              <a:t>Больные начинают терять вес. В правом подреберье ощущаются постоянные тупые и ноющие боли, которые усиливаются после физической нагрузки. Иногда боли могут отсутствовать, но чувствуется тяжесть и распирание в животе, не зависящие от приема пищи. Часто отмечается вздутие живота. После приема пищи появляется отрыжка, горечь во рту, рвота. Все эти </a:t>
            </a:r>
            <a:r>
              <a:rPr lang="ru-RU" sz="1600" dirty="0" err="1"/>
              <a:t>симпотомы</a:t>
            </a:r>
            <a:r>
              <a:rPr lang="ru-RU" sz="1600" dirty="0"/>
              <a:t> появляются оттого, что обезвреживающая функция печени нарушается, в пищеварительной системе развиваются гнилостные процессы, нарушается моторика желудка и кишечника.</a:t>
            </a:r>
          </a:p>
          <a:p>
            <a:pPr algn="just"/>
            <a:r>
              <a:rPr lang="ru-RU" sz="1600" dirty="0"/>
              <a:t>Характерным признаком хронического гепатита могут быть сосудистые звездочки – видимые через слои кожи мелкие сосуды красноватого оттенка в форме звездочек диаметром до 1 см.  У больного можно наблюдать "печеночные ладони" - ладони красноватого оттенка, который сохраняется еще продолжительное время после периода обострения.</a:t>
            </a:r>
          </a:p>
        </p:txBody>
      </p:sp>
      <p:pic>
        <p:nvPicPr>
          <p:cNvPr id="11266" name="Picture 2" descr="http://natyropat.ru/wp-content/uploads/2015/03/pechenochnie-ladoni-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133" y="4543536"/>
            <a:ext cx="2429024" cy="18217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likar.info/uploads/8b/58/2f/8b582fb5-b368-4f6b-938d-93428d943118_670x0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6" y="4581128"/>
            <a:ext cx="239788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korchakcentr.ru/uploads/posts/2015-09/1441443949_sosudistye-zvezdochki-na-lice-udalenie-prichiny-foto-lechenie-otzyvy-kak-ub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29202"/>
            <a:ext cx="228925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1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908" y="188640"/>
            <a:ext cx="8229600" cy="274042"/>
          </a:xfrm>
        </p:spPr>
        <p:txBody>
          <a:bodyPr>
            <a:normAutofit fontScale="90000"/>
          </a:bodyPr>
          <a:lstStyle/>
          <a:p>
            <a:pPr algn="ctr"/>
            <a:r>
              <a:rPr lang="ru-RU" sz="2700" dirty="0"/>
              <a:t>Профилактика обострений</a:t>
            </a:r>
            <a:r>
              <a:rPr lang="ru-RU" dirty="0"/>
              <a:t>.</a:t>
            </a:r>
          </a:p>
        </p:txBody>
      </p:sp>
      <p:sp>
        <p:nvSpPr>
          <p:cNvPr id="3" name="Объект 2"/>
          <p:cNvSpPr>
            <a:spLocks noGrp="1"/>
          </p:cNvSpPr>
          <p:nvPr>
            <p:ph idx="1"/>
          </p:nvPr>
        </p:nvSpPr>
        <p:spPr>
          <a:xfrm>
            <a:off x="179512" y="476672"/>
            <a:ext cx="8568952" cy="5544616"/>
          </a:xfrm>
        </p:spPr>
        <p:txBody>
          <a:bodyPr>
            <a:noAutofit/>
          </a:bodyPr>
          <a:lstStyle/>
          <a:p>
            <a:r>
              <a:rPr lang="ru-RU" sz="1600" b="0" dirty="0"/>
              <a:t>Чтобы предотвратить частые обострения, нужно прежде всего постараться исключить так называемые </a:t>
            </a:r>
            <a:r>
              <a:rPr lang="ru-RU" sz="1600" dirty="0">
                <a:solidFill>
                  <a:srgbClr val="FF0000"/>
                </a:solidFill>
              </a:rPr>
              <a:t>факторы риска.</a:t>
            </a:r>
          </a:p>
          <a:p>
            <a:r>
              <a:rPr lang="ru-RU" sz="1600" dirty="0">
                <a:solidFill>
                  <a:srgbClr val="0070C0"/>
                </a:solidFill>
              </a:rPr>
              <a:t>Первую группу составляют факторы внутренней среды</a:t>
            </a:r>
            <a:r>
              <a:rPr lang="ru-RU" sz="1600" b="0" dirty="0"/>
              <a:t>, то есть те, что связаны с процессами, происходящими внутри нашего организма.</a:t>
            </a:r>
          </a:p>
          <a:p>
            <a:r>
              <a:rPr lang="ru-RU" sz="1600" b="0" dirty="0"/>
              <a:t>Больному хроническим гепатитом необходимо избегать контактов с больными людьми и особенно тщательно относиться к соблюдению правил личной гигиены.</a:t>
            </a:r>
          </a:p>
          <a:p>
            <a:r>
              <a:rPr lang="ru-RU" sz="1600" b="0" dirty="0"/>
              <a:t>Большое отрицательное влияние на течение хронического гепатита оказывают заболевания органов пищеварительного тракта – язвенная болезнь желудка и двенадцатиперстной кишки, панкреатит. Опасны заболевания легких и сердечно-сосудистой системы. </a:t>
            </a:r>
          </a:p>
          <a:p>
            <a:r>
              <a:rPr lang="ru-RU" sz="1600" dirty="0">
                <a:solidFill>
                  <a:srgbClr val="0070C0"/>
                </a:solidFill>
              </a:rPr>
              <a:t>Вторая группа – экзогенные факторы</a:t>
            </a:r>
            <a:r>
              <a:rPr lang="ru-RU" sz="1600" b="0" dirty="0"/>
              <a:t>, воздействующие на организм больного извне. Прежде всего это физические и эмоциональные нагрузки, алкоголь, несоблюдение диеты, неблагоприятное воздействие климата (переохлаждение, перемена климата, избыточное нахождение под солнцем). Больные хроническим гепатитом, даже если их состояние удовлетворительное, должны обследоваться у врача, сдавать анализы крови и мочи. При хроническом активном гепатите осмотр проводится ежеквартально.</a:t>
            </a:r>
          </a:p>
        </p:txBody>
      </p:sp>
      <p:pic>
        <p:nvPicPr>
          <p:cNvPr id="12290" name="Picture 2" descr="http://xn--80aiyb6f.xn--p1ai/uploads/2016/07/20/14690195005087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013175"/>
            <a:ext cx="3965848" cy="171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88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760</TotalTime>
  <Words>12718</Words>
  <Application>Microsoft Office PowerPoint</Application>
  <PresentationFormat>Экран (4:3)</PresentationFormat>
  <Paragraphs>1085</Paragraphs>
  <Slides>113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113</vt:i4>
      </vt:variant>
    </vt:vector>
  </HeadingPairs>
  <TitlesOfParts>
    <vt:vector size="121" baseType="lpstr">
      <vt:lpstr>Arial</vt:lpstr>
      <vt:lpstr>Arial Black</vt:lpstr>
      <vt:lpstr>Bookman Old Style</vt:lpstr>
      <vt:lpstr>Calibri</vt:lpstr>
      <vt:lpstr>Sylfaen</vt:lpstr>
      <vt:lpstr>Tahoma</vt:lpstr>
      <vt:lpstr>Times New Roman</vt:lpstr>
      <vt:lpstr>Главная</vt:lpstr>
      <vt:lpstr>Презентация PowerPoint</vt:lpstr>
      <vt:lpstr>Презентация PowerPoint</vt:lpstr>
      <vt:lpstr>ЗАНЯТИЕ 1  Органы пищеварения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Эзофагит</vt:lpstr>
      <vt:lpstr>Презентация PowerPoint</vt:lpstr>
      <vt:lpstr>Презентация PowerPoint</vt:lpstr>
      <vt:lpstr>Основные принципы рационального питания</vt:lpstr>
      <vt:lpstr>Презентация PowerPoint</vt:lpstr>
      <vt:lpstr>Презентация PowerPoint</vt:lpstr>
      <vt:lpstr>Презентация PowerPoint</vt:lpstr>
      <vt:lpstr>Правила организации рационального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КОЛИТ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Диета № 4в. Показания к назначению.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Примерное меню диеты № 4в (3316 клал)</vt:lpstr>
      <vt:lpstr>Презентация PowerPoint</vt:lpstr>
      <vt:lpstr>Гастрит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ОСТРЫХ ГАСТРИТОВ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ХРОНИЧЕСКИХ ГАСТРИТОВ</vt:lpstr>
      <vt:lpstr>Презентация PowerPoint</vt:lpstr>
      <vt:lpstr>Презентация PowerPoint</vt:lpstr>
      <vt:lpstr>Презентация PowerPoint</vt:lpstr>
      <vt:lpstr>Питание при остром гастрите</vt:lpstr>
      <vt:lpstr>По Певзнеру больному острым гастритом назначается Диета №2</vt:lpstr>
      <vt:lpstr>Презентация PowerPoint</vt:lpstr>
      <vt:lpstr>К употреблению при соблюдении диеты №2 разрешается:</vt:lpstr>
      <vt:lpstr>Презентация PowerPoint</vt:lpstr>
      <vt:lpstr>Питание при хроническом гастрите</vt:lpstr>
      <vt:lpstr>Презентация PowerPoint</vt:lpstr>
      <vt:lpstr>Больные гастритом с пониженной кислотностью </vt:lpstr>
      <vt:lpstr>Презентация PowerPoint</vt:lpstr>
      <vt:lpstr>Презентация PowerPoint</vt:lpstr>
      <vt:lpstr>Питание при хроническом гастрите с нормальной и повышенной кислотностью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ЗАНЯТИЕ 3. Язвенная болезнь</vt:lpstr>
      <vt:lpstr>Презентация PowerPoint</vt:lpstr>
      <vt:lpstr>Презентация PowerPoint</vt:lpstr>
      <vt:lpstr>Диагностика язвенной болезни </vt:lpstr>
      <vt:lpstr>Лечение. </vt:lpstr>
      <vt:lpstr>Презентация PowerPoint</vt:lpstr>
      <vt:lpstr>Диетическое лечение при язвенной болезни желудка и двенадцатиперстной кишки</vt:lpstr>
      <vt:lpstr>Презентация PowerPoint</vt:lpstr>
      <vt:lpstr>Курс лечебного питания больных язвенной болезнью начинается с максимально щадящей диеты N° 1а. Поскольку эта диета малокалорийная (2000-2200 ккал)</vt:lpstr>
      <vt:lpstr>Примерное однодневное меню диеты N° 1а (2000 ккал)</vt:lpstr>
      <vt:lpstr>ЗАНЯТИЕ 4.Вирусные гепатиты</vt:lpstr>
      <vt:lpstr>Презентация PowerPoint</vt:lpstr>
      <vt:lpstr>Презентация PowerPoint</vt:lpstr>
      <vt:lpstr>Презентация PowerPoint</vt:lpstr>
      <vt:lpstr>Презентация PowerPoint</vt:lpstr>
      <vt:lpstr>Хронический гепатит</vt:lpstr>
      <vt:lpstr>Презентация PowerPoint</vt:lpstr>
      <vt:lpstr>Профилактика обострений.</vt:lpstr>
      <vt:lpstr>Холангит</vt:lpstr>
      <vt:lpstr>Презентация PowerPoint</vt:lpstr>
      <vt:lpstr>ДИЕТА ПРИ ЗАБОЛЕВАНИЯХ ПЕЧЕНИ (ДИЕТА N° 5)</vt:lpstr>
      <vt:lpstr>ЗАНЯТИЕ 5. Желчнокаменная болезнь</vt:lpstr>
      <vt:lpstr>Презентация PowerPoint</vt:lpstr>
      <vt:lpstr>Лечение. </vt:lpstr>
      <vt:lpstr>Холецистит</vt:lpstr>
      <vt:lpstr>Лечение. </vt:lpstr>
      <vt:lpstr>Цирроз печени </vt:lpstr>
      <vt:lpstr>Клиническая картина. </vt:lpstr>
      <vt:lpstr>Лечение. </vt:lpstr>
      <vt:lpstr>Хронический панкреатит</vt:lpstr>
      <vt:lpstr>Презентация PowerPoint</vt:lpstr>
      <vt:lpstr>Лечебное питание при хроническом панкреатите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Заброда Мария</dc:creator>
  <cp:lastModifiedBy>Raisa A</cp:lastModifiedBy>
  <cp:revision>150</cp:revision>
  <dcterms:created xsi:type="dcterms:W3CDTF">2016-04-21T11:10:28Z</dcterms:created>
  <dcterms:modified xsi:type="dcterms:W3CDTF">2026-02-24T07:14:44Z</dcterms:modified>
</cp:coreProperties>
</file>