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8" r:id="rId3"/>
    <p:sldId id="312" r:id="rId4"/>
    <p:sldId id="315" r:id="rId5"/>
    <p:sldId id="313" r:id="rId6"/>
    <p:sldId id="314" r:id="rId7"/>
    <p:sldId id="316" r:id="rId8"/>
    <p:sldId id="317" r:id="rId9"/>
    <p:sldId id="318" r:id="rId10"/>
    <p:sldId id="319" r:id="rId11"/>
    <p:sldId id="265" r:id="rId12"/>
    <p:sldId id="323" r:id="rId13"/>
    <p:sldId id="262" r:id="rId14"/>
    <p:sldId id="322" r:id="rId15"/>
    <p:sldId id="267" r:id="rId16"/>
    <p:sldId id="269" r:id="rId17"/>
    <p:sldId id="307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309" r:id="rId28"/>
    <p:sldId id="280" r:id="rId29"/>
    <p:sldId id="310" r:id="rId30"/>
    <p:sldId id="311" r:id="rId3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95"/>
    <a:srgbClr val="01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svg"/><Relationship Id="rId1" Type="http://schemas.openxmlformats.org/officeDocument/2006/relationships/image" Target="../media/image7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svg"/><Relationship Id="rId1" Type="http://schemas.openxmlformats.org/officeDocument/2006/relationships/image" Target="../media/image7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DD562-20D3-4906-B2A7-A36621B89B2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38805-75C7-4718-A10F-C0AEA87427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b="1"/>
            <a:t>Сердце</a:t>
          </a:r>
          <a:r>
            <a:rPr lang="ru-RU"/>
            <a:t> – это мышечный насос, который перекачивает кровь по сосудам, чтобы обеспечить клетки организма кислородом и питательными  веществами.</a:t>
          </a:r>
          <a:endParaRPr lang="en-US"/>
        </a:p>
      </dgm:t>
    </dgm:pt>
    <dgm:pt modelId="{CC1AE74B-BAB8-451A-98E8-A7594A8BE94A}" type="parTrans" cxnId="{794B78DB-0F9D-4E56-A992-52B4CD0BE792}">
      <dgm:prSet/>
      <dgm:spPr/>
      <dgm:t>
        <a:bodyPr/>
        <a:lstStyle/>
        <a:p>
          <a:endParaRPr lang="en-US"/>
        </a:p>
      </dgm:t>
    </dgm:pt>
    <dgm:pt modelId="{F3EEB0B6-F9F6-4E54-8E40-B51EB1CEAF04}" type="sibTrans" cxnId="{794B78DB-0F9D-4E56-A992-52B4CD0BE792}">
      <dgm:prSet/>
      <dgm:spPr/>
      <dgm:t>
        <a:bodyPr/>
        <a:lstStyle/>
        <a:p>
          <a:endParaRPr lang="en-US"/>
        </a:p>
      </dgm:t>
    </dgm:pt>
    <dgm:pt modelId="{200C1463-3ADC-4A85-8A6D-C8CEE7F73E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Здоровое сердце сокращается 50-80 раз в минуту </a:t>
          </a:r>
          <a:endParaRPr lang="en-US"/>
        </a:p>
      </dgm:t>
    </dgm:pt>
    <dgm:pt modelId="{6A510795-2F9A-4304-A12B-1742907F0A97}" type="parTrans" cxnId="{92C1A291-3C90-408A-B380-ED00A4CF355D}">
      <dgm:prSet/>
      <dgm:spPr/>
      <dgm:t>
        <a:bodyPr/>
        <a:lstStyle/>
        <a:p>
          <a:endParaRPr lang="en-US"/>
        </a:p>
      </dgm:t>
    </dgm:pt>
    <dgm:pt modelId="{3CF6E56D-249A-45B2-9544-EDB4C636CF2C}" type="sibTrans" cxnId="{92C1A291-3C90-408A-B380-ED00A4CF355D}">
      <dgm:prSet/>
      <dgm:spPr/>
      <dgm:t>
        <a:bodyPr/>
        <a:lstStyle/>
        <a:p>
          <a:endParaRPr lang="en-US"/>
        </a:p>
      </dgm:t>
    </dgm:pt>
    <dgm:pt modelId="{50899358-CA51-4195-97A1-38B9B3486C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От сердца кровь движется по артериям, а к сердцу возвращается по венам.</a:t>
          </a:r>
          <a:endParaRPr lang="en-US"/>
        </a:p>
      </dgm:t>
    </dgm:pt>
    <dgm:pt modelId="{129AED27-7D0E-46C8-9508-8447912248A5}" type="parTrans" cxnId="{008BADC8-852E-49A6-B15E-D3281F218220}">
      <dgm:prSet/>
      <dgm:spPr/>
      <dgm:t>
        <a:bodyPr/>
        <a:lstStyle/>
        <a:p>
          <a:endParaRPr lang="en-US"/>
        </a:p>
      </dgm:t>
    </dgm:pt>
    <dgm:pt modelId="{D73CC5B7-5DAC-4CBF-9285-66F08B98CD66}" type="sibTrans" cxnId="{008BADC8-852E-49A6-B15E-D3281F218220}">
      <dgm:prSet/>
      <dgm:spPr/>
      <dgm:t>
        <a:bodyPr/>
        <a:lstStyle/>
        <a:p>
          <a:endParaRPr lang="en-US"/>
        </a:p>
      </dgm:t>
    </dgm:pt>
    <dgm:pt modelId="{E9D39E48-1CB8-4E60-A13B-5DB9F4A2CBB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Проходя через легкие, кровь связывается с кислородом, который затем разносится по всему организму вместе с питательными веществами, получаемыми из пищи</a:t>
          </a:r>
          <a:endParaRPr lang="en-US"/>
        </a:p>
      </dgm:t>
    </dgm:pt>
    <dgm:pt modelId="{4A82BD70-07C6-4760-ADA6-4678E541B4F6}" type="parTrans" cxnId="{3F15F1A7-994F-467F-B8B8-ED2CFC897314}">
      <dgm:prSet/>
      <dgm:spPr/>
      <dgm:t>
        <a:bodyPr/>
        <a:lstStyle/>
        <a:p>
          <a:endParaRPr lang="en-US"/>
        </a:p>
      </dgm:t>
    </dgm:pt>
    <dgm:pt modelId="{4F289EDB-95E8-4B64-A4B2-44CA13A70E0D}" type="sibTrans" cxnId="{3F15F1A7-994F-467F-B8B8-ED2CFC897314}">
      <dgm:prSet/>
      <dgm:spPr/>
      <dgm:t>
        <a:bodyPr/>
        <a:lstStyle/>
        <a:p>
          <a:endParaRPr lang="en-US"/>
        </a:p>
      </dgm:t>
    </dgm:pt>
    <dgm:pt modelId="{C57D3167-C7AD-4AFC-AAA4-16890EC02BBF}" type="pres">
      <dgm:prSet presAssocID="{CB1DD562-20D3-4906-B2A7-A36621B89B2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6D8C2-E7BE-440A-8AC8-000DBAB2DD91}" type="pres">
      <dgm:prSet presAssocID="{FBF38805-75C7-4718-A10F-C0AEA8742733}" presName="compNode" presStyleCnt="0"/>
      <dgm:spPr/>
    </dgm:pt>
    <dgm:pt modelId="{0FE54665-304B-4E1D-AEA4-544B1E4A56AA}" type="pres">
      <dgm:prSet presAssocID="{FBF38805-75C7-4718-A10F-C0AEA8742733}" presName="iconBgRect" presStyleLbl="bgShp" presStyleIdx="0" presStyleCnt="4"/>
      <dgm:spPr/>
    </dgm:pt>
    <dgm:pt modelId="{8C3D8F4C-1F4F-41A1-BB9B-DF06E8CD308B}" type="pres">
      <dgm:prSet presAssocID="{FBF38805-75C7-4718-A10F-C0AEA8742733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5EC0CA63-7800-4435-B2CD-07009439F911}" type="pres">
      <dgm:prSet presAssocID="{FBF38805-75C7-4718-A10F-C0AEA8742733}" presName="spaceRect" presStyleCnt="0"/>
      <dgm:spPr/>
    </dgm:pt>
    <dgm:pt modelId="{9E7386E8-DA03-402C-BD5B-BD5C7EC16532}" type="pres">
      <dgm:prSet presAssocID="{FBF38805-75C7-4718-A10F-C0AEA8742733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71EA06B-CC12-46A1-9979-8E3A82FC1565}" type="pres">
      <dgm:prSet presAssocID="{F3EEB0B6-F9F6-4E54-8E40-B51EB1CEAF04}" presName="sibTrans" presStyleCnt="0"/>
      <dgm:spPr/>
    </dgm:pt>
    <dgm:pt modelId="{0DDF79F3-08EC-4A75-9DF3-9706E1BE046E}" type="pres">
      <dgm:prSet presAssocID="{200C1463-3ADC-4A85-8A6D-C8CEE7F73E3E}" presName="compNode" presStyleCnt="0"/>
      <dgm:spPr/>
    </dgm:pt>
    <dgm:pt modelId="{117FB4F2-B18F-4DFC-98B9-A1BFF05C110F}" type="pres">
      <dgm:prSet presAssocID="{200C1463-3ADC-4A85-8A6D-C8CEE7F73E3E}" presName="iconBgRect" presStyleLbl="bgShp" presStyleIdx="1" presStyleCnt="4"/>
      <dgm:spPr/>
    </dgm:pt>
    <dgm:pt modelId="{A8C13EB3-90F5-4D2E-A706-CBBB7D778F0A}" type="pres">
      <dgm:prSet presAssocID="{200C1463-3ADC-4A85-8A6D-C8CEE7F73E3E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ульсация сердца"/>
        </a:ext>
      </dgm:extLst>
    </dgm:pt>
    <dgm:pt modelId="{D8A454B4-6090-46D2-BDA5-E722DD432562}" type="pres">
      <dgm:prSet presAssocID="{200C1463-3ADC-4A85-8A6D-C8CEE7F73E3E}" presName="spaceRect" presStyleCnt="0"/>
      <dgm:spPr/>
    </dgm:pt>
    <dgm:pt modelId="{76B5B769-E9D2-47D8-A06E-2DA9F58700EF}" type="pres">
      <dgm:prSet presAssocID="{200C1463-3ADC-4A85-8A6D-C8CEE7F73E3E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3C64EA4-C865-46D5-A6CE-3935CC3F640F}" type="pres">
      <dgm:prSet presAssocID="{3CF6E56D-249A-45B2-9544-EDB4C636CF2C}" presName="sibTrans" presStyleCnt="0"/>
      <dgm:spPr/>
    </dgm:pt>
    <dgm:pt modelId="{280917B4-C469-4474-967C-8B1196606717}" type="pres">
      <dgm:prSet presAssocID="{50899358-CA51-4195-97A1-38B9B3486C9F}" presName="compNode" presStyleCnt="0"/>
      <dgm:spPr/>
    </dgm:pt>
    <dgm:pt modelId="{08BBE90F-2E9A-440B-AA9C-E42D54AFE7A4}" type="pres">
      <dgm:prSet presAssocID="{50899358-CA51-4195-97A1-38B9B3486C9F}" presName="iconBgRect" presStyleLbl="bgShp" presStyleIdx="2" presStyleCnt="4"/>
      <dgm:spPr/>
    </dgm:pt>
    <dgm:pt modelId="{6FA955AC-94EC-4A48-9219-80E8B6B9A2B3}" type="pres">
      <dgm:prSet presAssocID="{50899358-CA51-4195-97A1-38B9B3486C9F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66667CB1-63BB-47E8-A8A6-941CB7067322}" type="pres">
      <dgm:prSet presAssocID="{50899358-CA51-4195-97A1-38B9B3486C9F}" presName="spaceRect" presStyleCnt="0"/>
      <dgm:spPr/>
    </dgm:pt>
    <dgm:pt modelId="{292A923E-1D57-4BC9-9953-E97F3C87A696}" type="pres">
      <dgm:prSet presAssocID="{50899358-CA51-4195-97A1-38B9B3486C9F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71236E1-279A-4C12-AC98-4348DAD812AC}" type="pres">
      <dgm:prSet presAssocID="{D73CC5B7-5DAC-4CBF-9285-66F08B98CD66}" presName="sibTrans" presStyleCnt="0"/>
      <dgm:spPr/>
    </dgm:pt>
    <dgm:pt modelId="{6BF30B9C-D9C7-444A-ABCB-B455F517F1FF}" type="pres">
      <dgm:prSet presAssocID="{E9D39E48-1CB8-4E60-A13B-5DB9F4A2CBBF}" presName="compNode" presStyleCnt="0"/>
      <dgm:spPr/>
    </dgm:pt>
    <dgm:pt modelId="{2D9939CF-C6D9-48B3-8BA9-25E84025BF19}" type="pres">
      <dgm:prSet presAssocID="{E9D39E48-1CB8-4E60-A13B-5DB9F4A2CBBF}" presName="iconBgRect" presStyleLbl="bgShp" presStyleIdx="3" presStyleCnt="4"/>
      <dgm:spPr/>
    </dgm:pt>
    <dgm:pt modelId="{104251E2-CCFB-441D-AD92-C9FC2C8993C7}" type="pres">
      <dgm:prSet presAssocID="{E9D39E48-1CB8-4E60-A13B-5DB9F4A2CBBF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Легкие"/>
        </a:ext>
      </dgm:extLst>
    </dgm:pt>
    <dgm:pt modelId="{C4D7DD39-2A51-4672-9AF6-B527812B78E7}" type="pres">
      <dgm:prSet presAssocID="{E9D39E48-1CB8-4E60-A13B-5DB9F4A2CBBF}" presName="spaceRect" presStyleCnt="0"/>
      <dgm:spPr/>
    </dgm:pt>
    <dgm:pt modelId="{46CD37A3-1B0C-4570-A843-1E31566CA0A0}" type="pres">
      <dgm:prSet presAssocID="{E9D39E48-1CB8-4E60-A13B-5DB9F4A2CBB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1A291-3C90-408A-B380-ED00A4CF355D}" srcId="{CB1DD562-20D3-4906-B2A7-A36621B89B23}" destId="{200C1463-3ADC-4A85-8A6D-C8CEE7F73E3E}" srcOrd="1" destOrd="0" parTransId="{6A510795-2F9A-4304-A12B-1742907F0A97}" sibTransId="{3CF6E56D-249A-45B2-9544-EDB4C636CF2C}"/>
    <dgm:cxn modelId="{4A17D037-0F9B-4B82-B669-B180677ECEC0}" type="presOf" srcId="{FBF38805-75C7-4718-A10F-C0AEA8742733}" destId="{9E7386E8-DA03-402C-BD5B-BD5C7EC16532}" srcOrd="0" destOrd="0" presId="urn:microsoft.com/office/officeart/2018/5/layout/IconCircleLabelList"/>
    <dgm:cxn modelId="{794B78DB-0F9D-4E56-A992-52B4CD0BE792}" srcId="{CB1DD562-20D3-4906-B2A7-A36621B89B23}" destId="{FBF38805-75C7-4718-A10F-C0AEA8742733}" srcOrd="0" destOrd="0" parTransId="{CC1AE74B-BAB8-451A-98E8-A7594A8BE94A}" sibTransId="{F3EEB0B6-F9F6-4E54-8E40-B51EB1CEAF04}"/>
    <dgm:cxn modelId="{64179324-5673-48D2-AEE1-AA47BA435FF1}" type="presOf" srcId="{200C1463-3ADC-4A85-8A6D-C8CEE7F73E3E}" destId="{76B5B769-E9D2-47D8-A06E-2DA9F58700EF}" srcOrd="0" destOrd="0" presId="urn:microsoft.com/office/officeart/2018/5/layout/IconCircleLabelList"/>
    <dgm:cxn modelId="{3F15F1A7-994F-467F-B8B8-ED2CFC897314}" srcId="{CB1DD562-20D3-4906-B2A7-A36621B89B23}" destId="{E9D39E48-1CB8-4E60-A13B-5DB9F4A2CBBF}" srcOrd="3" destOrd="0" parTransId="{4A82BD70-07C6-4760-ADA6-4678E541B4F6}" sibTransId="{4F289EDB-95E8-4B64-A4B2-44CA13A70E0D}"/>
    <dgm:cxn modelId="{B20BD51A-95F9-44E0-A067-D3D55BB1C3E2}" type="presOf" srcId="{CB1DD562-20D3-4906-B2A7-A36621B89B23}" destId="{C57D3167-C7AD-4AFC-AAA4-16890EC02BBF}" srcOrd="0" destOrd="0" presId="urn:microsoft.com/office/officeart/2018/5/layout/IconCircleLabelList"/>
    <dgm:cxn modelId="{008BADC8-852E-49A6-B15E-D3281F218220}" srcId="{CB1DD562-20D3-4906-B2A7-A36621B89B23}" destId="{50899358-CA51-4195-97A1-38B9B3486C9F}" srcOrd="2" destOrd="0" parTransId="{129AED27-7D0E-46C8-9508-8447912248A5}" sibTransId="{D73CC5B7-5DAC-4CBF-9285-66F08B98CD66}"/>
    <dgm:cxn modelId="{3BA57E23-3C2A-4EEE-8D11-87DBB26D0812}" type="presOf" srcId="{50899358-CA51-4195-97A1-38B9B3486C9F}" destId="{292A923E-1D57-4BC9-9953-E97F3C87A696}" srcOrd="0" destOrd="0" presId="urn:microsoft.com/office/officeart/2018/5/layout/IconCircleLabelList"/>
    <dgm:cxn modelId="{AE4C0071-B11E-47C3-8C0B-3299CFEC7FA0}" type="presOf" srcId="{E9D39E48-1CB8-4E60-A13B-5DB9F4A2CBBF}" destId="{46CD37A3-1B0C-4570-A843-1E31566CA0A0}" srcOrd="0" destOrd="0" presId="urn:microsoft.com/office/officeart/2018/5/layout/IconCircleLabelList"/>
    <dgm:cxn modelId="{271FA131-28D8-4CCB-BFC9-4E9EC07689D4}" type="presParOf" srcId="{C57D3167-C7AD-4AFC-AAA4-16890EC02BBF}" destId="{5E76D8C2-E7BE-440A-8AC8-000DBAB2DD91}" srcOrd="0" destOrd="0" presId="urn:microsoft.com/office/officeart/2018/5/layout/IconCircleLabelList"/>
    <dgm:cxn modelId="{9AB0A3FA-1859-465B-AF52-F795605A5B26}" type="presParOf" srcId="{5E76D8C2-E7BE-440A-8AC8-000DBAB2DD91}" destId="{0FE54665-304B-4E1D-AEA4-544B1E4A56AA}" srcOrd="0" destOrd="0" presId="urn:microsoft.com/office/officeart/2018/5/layout/IconCircleLabelList"/>
    <dgm:cxn modelId="{73E4C4EE-316C-4063-A04F-45F982EEE8C1}" type="presParOf" srcId="{5E76D8C2-E7BE-440A-8AC8-000DBAB2DD91}" destId="{8C3D8F4C-1F4F-41A1-BB9B-DF06E8CD308B}" srcOrd="1" destOrd="0" presId="urn:microsoft.com/office/officeart/2018/5/layout/IconCircleLabelList"/>
    <dgm:cxn modelId="{D886C62D-820C-4BEC-B603-747E0257172F}" type="presParOf" srcId="{5E76D8C2-E7BE-440A-8AC8-000DBAB2DD91}" destId="{5EC0CA63-7800-4435-B2CD-07009439F911}" srcOrd="2" destOrd="0" presId="urn:microsoft.com/office/officeart/2018/5/layout/IconCircleLabelList"/>
    <dgm:cxn modelId="{374D6FC7-3B46-4CBB-AAB0-FBB0BB356B42}" type="presParOf" srcId="{5E76D8C2-E7BE-440A-8AC8-000DBAB2DD91}" destId="{9E7386E8-DA03-402C-BD5B-BD5C7EC16532}" srcOrd="3" destOrd="0" presId="urn:microsoft.com/office/officeart/2018/5/layout/IconCircleLabelList"/>
    <dgm:cxn modelId="{2A41E3E5-0C3D-437D-A597-178B63047D32}" type="presParOf" srcId="{C57D3167-C7AD-4AFC-AAA4-16890EC02BBF}" destId="{771EA06B-CC12-46A1-9979-8E3A82FC1565}" srcOrd="1" destOrd="0" presId="urn:microsoft.com/office/officeart/2018/5/layout/IconCircleLabelList"/>
    <dgm:cxn modelId="{E8CE04F2-8CC3-4C5D-AEDD-2A2E84B4AE31}" type="presParOf" srcId="{C57D3167-C7AD-4AFC-AAA4-16890EC02BBF}" destId="{0DDF79F3-08EC-4A75-9DF3-9706E1BE046E}" srcOrd="2" destOrd="0" presId="urn:microsoft.com/office/officeart/2018/5/layout/IconCircleLabelList"/>
    <dgm:cxn modelId="{C3F1881B-4215-4FF1-8DA6-C6D08773A5F3}" type="presParOf" srcId="{0DDF79F3-08EC-4A75-9DF3-9706E1BE046E}" destId="{117FB4F2-B18F-4DFC-98B9-A1BFF05C110F}" srcOrd="0" destOrd="0" presId="urn:microsoft.com/office/officeart/2018/5/layout/IconCircleLabelList"/>
    <dgm:cxn modelId="{C793FD4B-7F1D-4B44-B283-36C4C57D7933}" type="presParOf" srcId="{0DDF79F3-08EC-4A75-9DF3-9706E1BE046E}" destId="{A8C13EB3-90F5-4D2E-A706-CBBB7D778F0A}" srcOrd="1" destOrd="0" presId="urn:microsoft.com/office/officeart/2018/5/layout/IconCircleLabelList"/>
    <dgm:cxn modelId="{33B637E5-AF7C-4AD8-810B-EC682ED55F02}" type="presParOf" srcId="{0DDF79F3-08EC-4A75-9DF3-9706E1BE046E}" destId="{D8A454B4-6090-46D2-BDA5-E722DD432562}" srcOrd="2" destOrd="0" presId="urn:microsoft.com/office/officeart/2018/5/layout/IconCircleLabelList"/>
    <dgm:cxn modelId="{08ACC421-9FCB-45BB-B3EE-6FBC0807792F}" type="presParOf" srcId="{0DDF79F3-08EC-4A75-9DF3-9706E1BE046E}" destId="{76B5B769-E9D2-47D8-A06E-2DA9F58700EF}" srcOrd="3" destOrd="0" presId="urn:microsoft.com/office/officeart/2018/5/layout/IconCircleLabelList"/>
    <dgm:cxn modelId="{BC9554B9-B3A0-4A46-8552-3D788F99CA3B}" type="presParOf" srcId="{C57D3167-C7AD-4AFC-AAA4-16890EC02BBF}" destId="{43C64EA4-C865-46D5-A6CE-3935CC3F640F}" srcOrd="3" destOrd="0" presId="urn:microsoft.com/office/officeart/2018/5/layout/IconCircleLabelList"/>
    <dgm:cxn modelId="{E47C496E-0318-445A-9406-4799506BA439}" type="presParOf" srcId="{C57D3167-C7AD-4AFC-AAA4-16890EC02BBF}" destId="{280917B4-C469-4474-967C-8B1196606717}" srcOrd="4" destOrd="0" presId="urn:microsoft.com/office/officeart/2018/5/layout/IconCircleLabelList"/>
    <dgm:cxn modelId="{71DF83CA-CABA-41EA-A2E3-1E65AC7DFB31}" type="presParOf" srcId="{280917B4-C469-4474-967C-8B1196606717}" destId="{08BBE90F-2E9A-440B-AA9C-E42D54AFE7A4}" srcOrd="0" destOrd="0" presId="urn:microsoft.com/office/officeart/2018/5/layout/IconCircleLabelList"/>
    <dgm:cxn modelId="{CEAB2300-5420-459D-91D3-778E632B31D0}" type="presParOf" srcId="{280917B4-C469-4474-967C-8B1196606717}" destId="{6FA955AC-94EC-4A48-9219-80E8B6B9A2B3}" srcOrd="1" destOrd="0" presId="urn:microsoft.com/office/officeart/2018/5/layout/IconCircleLabelList"/>
    <dgm:cxn modelId="{C69DC6D9-DEE2-497A-8253-2670517684A8}" type="presParOf" srcId="{280917B4-C469-4474-967C-8B1196606717}" destId="{66667CB1-63BB-47E8-A8A6-941CB7067322}" srcOrd="2" destOrd="0" presId="urn:microsoft.com/office/officeart/2018/5/layout/IconCircleLabelList"/>
    <dgm:cxn modelId="{7E13DBFF-8E4D-4F21-A31C-D737D6129CB8}" type="presParOf" srcId="{280917B4-C469-4474-967C-8B1196606717}" destId="{292A923E-1D57-4BC9-9953-E97F3C87A696}" srcOrd="3" destOrd="0" presId="urn:microsoft.com/office/officeart/2018/5/layout/IconCircleLabelList"/>
    <dgm:cxn modelId="{00669398-1A2D-4D1C-ADB8-4A8EB3C816C2}" type="presParOf" srcId="{C57D3167-C7AD-4AFC-AAA4-16890EC02BBF}" destId="{B71236E1-279A-4C12-AC98-4348DAD812AC}" srcOrd="5" destOrd="0" presId="urn:microsoft.com/office/officeart/2018/5/layout/IconCircleLabelList"/>
    <dgm:cxn modelId="{6341B39E-28D1-437D-94B1-6A8078B50DB4}" type="presParOf" srcId="{C57D3167-C7AD-4AFC-AAA4-16890EC02BBF}" destId="{6BF30B9C-D9C7-444A-ABCB-B455F517F1FF}" srcOrd="6" destOrd="0" presId="urn:microsoft.com/office/officeart/2018/5/layout/IconCircleLabelList"/>
    <dgm:cxn modelId="{35BB58FA-AC52-49BA-9975-1D5124634926}" type="presParOf" srcId="{6BF30B9C-D9C7-444A-ABCB-B455F517F1FF}" destId="{2D9939CF-C6D9-48B3-8BA9-25E84025BF19}" srcOrd="0" destOrd="0" presId="urn:microsoft.com/office/officeart/2018/5/layout/IconCircleLabelList"/>
    <dgm:cxn modelId="{3C2ABFC1-11ED-40D1-9E93-91AE62E5DA70}" type="presParOf" srcId="{6BF30B9C-D9C7-444A-ABCB-B455F517F1FF}" destId="{104251E2-CCFB-441D-AD92-C9FC2C8993C7}" srcOrd="1" destOrd="0" presId="urn:microsoft.com/office/officeart/2018/5/layout/IconCircleLabelList"/>
    <dgm:cxn modelId="{1B2D7616-EF0E-4367-8EDF-F83EB57F484E}" type="presParOf" srcId="{6BF30B9C-D9C7-444A-ABCB-B455F517F1FF}" destId="{C4D7DD39-2A51-4672-9AF6-B527812B78E7}" srcOrd="2" destOrd="0" presId="urn:microsoft.com/office/officeart/2018/5/layout/IconCircleLabelList"/>
    <dgm:cxn modelId="{1BC41147-4D40-4E55-BC14-93FCD8F77A39}" type="presParOf" srcId="{6BF30B9C-D9C7-444A-ABCB-B455F517F1FF}" destId="{46CD37A3-1B0C-4570-A843-1E31566CA0A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E53C6-D8B9-44E9-B85E-63E47F382D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E4D6EF-E16B-4F42-95DF-C3CDAACCD017}">
      <dgm:prSet/>
      <dgm:spPr/>
      <dgm:t>
        <a:bodyPr/>
        <a:lstStyle/>
        <a:p>
          <a:r>
            <a:rPr lang="ru-RU"/>
            <a:t>Повышенное артериальное давление.</a:t>
          </a:r>
          <a:endParaRPr lang="en-US"/>
        </a:p>
      </dgm:t>
    </dgm:pt>
    <dgm:pt modelId="{CEBBE688-664E-4CF3-AC76-1EDB29704ABD}" type="parTrans" cxnId="{F9784ABC-214F-4F65-BEAE-7601274A6002}">
      <dgm:prSet/>
      <dgm:spPr/>
      <dgm:t>
        <a:bodyPr/>
        <a:lstStyle/>
        <a:p>
          <a:endParaRPr lang="en-US"/>
        </a:p>
      </dgm:t>
    </dgm:pt>
    <dgm:pt modelId="{4C87E1F7-0666-4B6C-9C0A-A357B467BDA9}" type="sibTrans" cxnId="{F9784ABC-214F-4F65-BEAE-7601274A6002}">
      <dgm:prSet/>
      <dgm:spPr/>
      <dgm:t>
        <a:bodyPr/>
        <a:lstStyle/>
        <a:p>
          <a:endParaRPr lang="en-US"/>
        </a:p>
      </dgm:t>
    </dgm:pt>
    <dgm:pt modelId="{11629B86-FAF3-4D6C-8DC5-2C955B6F9C82}">
      <dgm:prSet/>
      <dgm:spPr/>
      <dgm:t>
        <a:bodyPr/>
        <a:lstStyle/>
        <a:p>
          <a:r>
            <a:rPr lang="ru-RU"/>
            <a:t>Ишемическая болезнь сердца и инфаркт миокарда.</a:t>
          </a:r>
          <a:endParaRPr lang="en-US"/>
        </a:p>
      </dgm:t>
    </dgm:pt>
    <dgm:pt modelId="{266DB836-D2CF-4CB1-B4A7-6F8FFE4F8DD2}" type="parTrans" cxnId="{1BC237B7-B89A-4B58-98FA-44E3C97D97CD}">
      <dgm:prSet/>
      <dgm:spPr/>
      <dgm:t>
        <a:bodyPr/>
        <a:lstStyle/>
        <a:p>
          <a:endParaRPr lang="en-US"/>
        </a:p>
      </dgm:t>
    </dgm:pt>
    <dgm:pt modelId="{1B78F6F7-5045-4A87-82EA-2DC88A6949B6}" type="sibTrans" cxnId="{1BC237B7-B89A-4B58-98FA-44E3C97D97CD}">
      <dgm:prSet/>
      <dgm:spPr/>
      <dgm:t>
        <a:bodyPr/>
        <a:lstStyle/>
        <a:p>
          <a:endParaRPr lang="en-US"/>
        </a:p>
      </dgm:t>
    </dgm:pt>
    <dgm:pt modelId="{BC115397-881E-4A71-9AF5-D70AC412A046}">
      <dgm:prSet/>
      <dgm:spPr/>
      <dgm:t>
        <a:bodyPr/>
        <a:lstStyle/>
        <a:p>
          <a:r>
            <a:rPr lang="ru-RU"/>
            <a:t>Пороки клапанов сердца.</a:t>
          </a:r>
          <a:endParaRPr lang="en-US"/>
        </a:p>
      </dgm:t>
    </dgm:pt>
    <dgm:pt modelId="{896A31F7-3D9C-4FB6-9F32-8A6572B194B8}" type="parTrans" cxnId="{C9BD5B56-574B-4C0A-8037-507B4D1B3D69}">
      <dgm:prSet/>
      <dgm:spPr/>
      <dgm:t>
        <a:bodyPr/>
        <a:lstStyle/>
        <a:p>
          <a:endParaRPr lang="en-US"/>
        </a:p>
      </dgm:t>
    </dgm:pt>
    <dgm:pt modelId="{03C9AF33-E70D-4D44-992F-AFAD9C9BDBBD}" type="sibTrans" cxnId="{C9BD5B56-574B-4C0A-8037-507B4D1B3D69}">
      <dgm:prSet/>
      <dgm:spPr/>
      <dgm:t>
        <a:bodyPr/>
        <a:lstStyle/>
        <a:p>
          <a:endParaRPr lang="en-US"/>
        </a:p>
      </dgm:t>
    </dgm:pt>
    <dgm:pt modelId="{A589A369-69A6-4B00-A8DC-DBA2594C4874}">
      <dgm:prSet/>
      <dgm:spPr/>
      <dgm:t>
        <a:bodyPr/>
        <a:lstStyle/>
        <a:p>
          <a:r>
            <a:rPr lang="ru-RU"/>
            <a:t>Сахарный диабет.</a:t>
          </a:r>
          <a:endParaRPr lang="en-US"/>
        </a:p>
      </dgm:t>
    </dgm:pt>
    <dgm:pt modelId="{E2D86A01-83E0-421F-9D19-D53187399A53}" type="parTrans" cxnId="{3B3E94C9-D6FB-4656-9DF6-71290A7BA798}">
      <dgm:prSet/>
      <dgm:spPr/>
      <dgm:t>
        <a:bodyPr/>
        <a:lstStyle/>
        <a:p>
          <a:endParaRPr lang="en-US"/>
        </a:p>
      </dgm:t>
    </dgm:pt>
    <dgm:pt modelId="{84699A98-CCF3-4C8C-BFFA-BA2EE1C63B7E}" type="sibTrans" cxnId="{3B3E94C9-D6FB-4656-9DF6-71290A7BA798}">
      <dgm:prSet/>
      <dgm:spPr/>
      <dgm:t>
        <a:bodyPr/>
        <a:lstStyle/>
        <a:p>
          <a:endParaRPr lang="en-US"/>
        </a:p>
      </dgm:t>
    </dgm:pt>
    <dgm:pt modelId="{DC2DB798-AD12-4499-BE55-7AB903C6402C}">
      <dgm:prSet/>
      <dgm:spPr/>
      <dgm:t>
        <a:bodyPr/>
        <a:lstStyle/>
        <a:p>
          <a:r>
            <a:rPr lang="ru-RU"/>
            <a:t>Чрезмерное употребление алкоголя.</a:t>
          </a:r>
          <a:endParaRPr lang="en-US"/>
        </a:p>
      </dgm:t>
    </dgm:pt>
    <dgm:pt modelId="{6FBB72CC-B365-435C-92CD-C25D6445EA01}" type="parTrans" cxnId="{68CA0E33-FFFA-41B5-A3BC-80431DBE105B}">
      <dgm:prSet/>
      <dgm:spPr/>
      <dgm:t>
        <a:bodyPr/>
        <a:lstStyle/>
        <a:p>
          <a:endParaRPr lang="en-US"/>
        </a:p>
      </dgm:t>
    </dgm:pt>
    <dgm:pt modelId="{F2C6FF95-0704-4AF0-89BF-D4899695EA9E}" type="sibTrans" cxnId="{68CA0E33-FFFA-41B5-A3BC-80431DBE105B}">
      <dgm:prSet/>
      <dgm:spPr/>
      <dgm:t>
        <a:bodyPr/>
        <a:lstStyle/>
        <a:p>
          <a:endParaRPr lang="en-US"/>
        </a:p>
      </dgm:t>
    </dgm:pt>
    <dgm:pt modelId="{552F3DD7-5557-485C-A770-578553218E62}">
      <dgm:prSet/>
      <dgm:spPr/>
      <dgm:t>
        <a:bodyPr/>
        <a:lstStyle/>
        <a:p>
          <a:r>
            <a:rPr lang="ru-RU"/>
            <a:t>Ожирение</a:t>
          </a:r>
          <a:endParaRPr lang="en-US"/>
        </a:p>
      </dgm:t>
    </dgm:pt>
    <dgm:pt modelId="{04562C4E-FB7D-45D7-A0C0-510BC6F730FF}" type="parTrans" cxnId="{8E0EBA8A-1670-4E74-9992-08EF6AD05871}">
      <dgm:prSet/>
      <dgm:spPr/>
      <dgm:t>
        <a:bodyPr/>
        <a:lstStyle/>
        <a:p>
          <a:endParaRPr lang="en-US"/>
        </a:p>
      </dgm:t>
    </dgm:pt>
    <dgm:pt modelId="{93C2921A-7FE6-42E5-A800-F0CDABD8C2F7}" type="sibTrans" cxnId="{8E0EBA8A-1670-4E74-9992-08EF6AD05871}">
      <dgm:prSet/>
      <dgm:spPr/>
      <dgm:t>
        <a:bodyPr/>
        <a:lstStyle/>
        <a:p>
          <a:endParaRPr lang="en-US"/>
        </a:p>
      </dgm:t>
    </dgm:pt>
    <dgm:pt modelId="{2E69A342-B1DA-4C11-9881-2B9A89B01C6D}" type="pres">
      <dgm:prSet presAssocID="{AD6E53C6-D8B9-44E9-B85E-63E47F382D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2B72BD4-0D07-42A2-8ABD-475A9AF0B397}" type="pres">
      <dgm:prSet presAssocID="{C0E4D6EF-E16B-4F42-95DF-C3CDAACCD017}" presName="thickLine" presStyleLbl="alignNode1" presStyleIdx="0" presStyleCnt="6"/>
      <dgm:spPr/>
    </dgm:pt>
    <dgm:pt modelId="{2775BFE0-F702-4F1A-8057-F2BB00B91632}" type="pres">
      <dgm:prSet presAssocID="{C0E4D6EF-E16B-4F42-95DF-C3CDAACCD017}" presName="horz1" presStyleCnt="0"/>
      <dgm:spPr/>
    </dgm:pt>
    <dgm:pt modelId="{896F5FD7-7607-41AD-886A-278A08206F6E}" type="pres">
      <dgm:prSet presAssocID="{C0E4D6EF-E16B-4F42-95DF-C3CDAACCD017}" presName="tx1" presStyleLbl="revTx" presStyleIdx="0" presStyleCnt="6"/>
      <dgm:spPr/>
      <dgm:t>
        <a:bodyPr/>
        <a:lstStyle/>
        <a:p>
          <a:endParaRPr lang="ru-RU"/>
        </a:p>
      </dgm:t>
    </dgm:pt>
    <dgm:pt modelId="{43A78B0B-27E7-45EC-AE41-EF2965747888}" type="pres">
      <dgm:prSet presAssocID="{C0E4D6EF-E16B-4F42-95DF-C3CDAACCD017}" presName="vert1" presStyleCnt="0"/>
      <dgm:spPr/>
    </dgm:pt>
    <dgm:pt modelId="{93A553A9-B1A5-4D7E-A858-51263BBA5673}" type="pres">
      <dgm:prSet presAssocID="{11629B86-FAF3-4D6C-8DC5-2C955B6F9C82}" presName="thickLine" presStyleLbl="alignNode1" presStyleIdx="1" presStyleCnt="6"/>
      <dgm:spPr/>
    </dgm:pt>
    <dgm:pt modelId="{B1E4BA13-265A-4392-AD9F-4222973D2186}" type="pres">
      <dgm:prSet presAssocID="{11629B86-FAF3-4D6C-8DC5-2C955B6F9C82}" presName="horz1" presStyleCnt="0"/>
      <dgm:spPr/>
    </dgm:pt>
    <dgm:pt modelId="{3C18CA71-5268-4E00-BFDB-7CB348110B9F}" type="pres">
      <dgm:prSet presAssocID="{11629B86-FAF3-4D6C-8DC5-2C955B6F9C82}" presName="tx1" presStyleLbl="revTx" presStyleIdx="1" presStyleCnt="6"/>
      <dgm:spPr/>
      <dgm:t>
        <a:bodyPr/>
        <a:lstStyle/>
        <a:p>
          <a:endParaRPr lang="ru-RU"/>
        </a:p>
      </dgm:t>
    </dgm:pt>
    <dgm:pt modelId="{638ADFD4-A51C-49DB-98EB-77B36C07E313}" type="pres">
      <dgm:prSet presAssocID="{11629B86-FAF3-4D6C-8DC5-2C955B6F9C82}" presName="vert1" presStyleCnt="0"/>
      <dgm:spPr/>
    </dgm:pt>
    <dgm:pt modelId="{6A87ED25-3023-4E5B-943C-5C99EDC34EA6}" type="pres">
      <dgm:prSet presAssocID="{BC115397-881E-4A71-9AF5-D70AC412A046}" presName="thickLine" presStyleLbl="alignNode1" presStyleIdx="2" presStyleCnt="6"/>
      <dgm:spPr/>
    </dgm:pt>
    <dgm:pt modelId="{9ADCBA67-86B8-4516-9117-0858EAAE2C42}" type="pres">
      <dgm:prSet presAssocID="{BC115397-881E-4A71-9AF5-D70AC412A046}" presName="horz1" presStyleCnt="0"/>
      <dgm:spPr/>
    </dgm:pt>
    <dgm:pt modelId="{7528E7EF-D046-4D96-8722-8AA8D2500236}" type="pres">
      <dgm:prSet presAssocID="{BC115397-881E-4A71-9AF5-D70AC412A046}" presName="tx1" presStyleLbl="revTx" presStyleIdx="2" presStyleCnt="6"/>
      <dgm:spPr/>
      <dgm:t>
        <a:bodyPr/>
        <a:lstStyle/>
        <a:p>
          <a:endParaRPr lang="ru-RU"/>
        </a:p>
      </dgm:t>
    </dgm:pt>
    <dgm:pt modelId="{D894A472-849B-4F54-8CA7-FF38BF5E71F5}" type="pres">
      <dgm:prSet presAssocID="{BC115397-881E-4A71-9AF5-D70AC412A046}" presName="vert1" presStyleCnt="0"/>
      <dgm:spPr/>
    </dgm:pt>
    <dgm:pt modelId="{0219B552-21A0-4519-84C3-6B965CC9D3AD}" type="pres">
      <dgm:prSet presAssocID="{A589A369-69A6-4B00-A8DC-DBA2594C4874}" presName="thickLine" presStyleLbl="alignNode1" presStyleIdx="3" presStyleCnt="6"/>
      <dgm:spPr/>
    </dgm:pt>
    <dgm:pt modelId="{40A646EF-953D-41A9-AAF1-A3B95A089A00}" type="pres">
      <dgm:prSet presAssocID="{A589A369-69A6-4B00-A8DC-DBA2594C4874}" presName="horz1" presStyleCnt="0"/>
      <dgm:spPr/>
    </dgm:pt>
    <dgm:pt modelId="{BF45D728-6C90-49EB-87A3-96B468EF1DA6}" type="pres">
      <dgm:prSet presAssocID="{A589A369-69A6-4B00-A8DC-DBA2594C4874}" presName="tx1" presStyleLbl="revTx" presStyleIdx="3" presStyleCnt="6"/>
      <dgm:spPr/>
      <dgm:t>
        <a:bodyPr/>
        <a:lstStyle/>
        <a:p>
          <a:endParaRPr lang="ru-RU"/>
        </a:p>
      </dgm:t>
    </dgm:pt>
    <dgm:pt modelId="{A5A7C2EA-34C1-4026-AF07-434BC3F4DA5F}" type="pres">
      <dgm:prSet presAssocID="{A589A369-69A6-4B00-A8DC-DBA2594C4874}" presName="vert1" presStyleCnt="0"/>
      <dgm:spPr/>
    </dgm:pt>
    <dgm:pt modelId="{075CBE3F-6E0D-45F2-8B8B-80B63C1B3088}" type="pres">
      <dgm:prSet presAssocID="{DC2DB798-AD12-4499-BE55-7AB903C6402C}" presName="thickLine" presStyleLbl="alignNode1" presStyleIdx="4" presStyleCnt="6"/>
      <dgm:spPr/>
    </dgm:pt>
    <dgm:pt modelId="{568BD90D-5728-4F56-9077-34020DD98129}" type="pres">
      <dgm:prSet presAssocID="{DC2DB798-AD12-4499-BE55-7AB903C6402C}" presName="horz1" presStyleCnt="0"/>
      <dgm:spPr/>
    </dgm:pt>
    <dgm:pt modelId="{60B86700-6D9C-4F1A-8A6E-A291437E626A}" type="pres">
      <dgm:prSet presAssocID="{DC2DB798-AD12-4499-BE55-7AB903C6402C}" presName="tx1" presStyleLbl="revTx" presStyleIdx="4" presStyleCnt="6"/>
      <dgm:spPr/>
      <dgm:t>
        <a:bodyPr/>
        <a:lstStyle/>
        <a:p>
          <a:endParaRPr lang="ru-RU"/>
        </a:p>
      </dgm:t>
    </dgm:pt>
    <dgm:pt modelId="{ACB4D51C-F5C4-446C-8EE2-A703A16801E1}" type="pres">
      <dgm:prSet presAssocID="{DC2DB798-AD12-4499-BE55-7AB903C6402C}" presName="vert1" presStyleCnt="0"/>
      <dgm:spPr/>
    </dgm:pt>
    <dgm:pt modelId="{856FA32D-8E4B-4D63-84BC-F331E6EBB388}" type="pres">
      <dgm:prSet presAssocID="{552F3DD7-5557-485C-A770-578553218E62}" presName="thickLine" presStyleLbl="alignNode1" presStyleIdx="5" presStyleCnt="6"/>
      <dgm:spPr/>
    </dgm:pt>
    <dgm:pt modelId="{201DE600-874F-4002-B9C4-A23F71582B19}" type="pres">
      <dgm:prSet presAssocID="{552F3DD7-5557-485C-A770-578553218E62}" presName="horz1" presStyleCnt="0"/>
      <dgm:spPr/>
    </dgm:pt>
    <dgm:pt modelId="{7034A9F1-98A1-4DF6-ACE8-47D026A84A56}" type="pres">
      <dgm:prSet presAssocID="{552F3DD7-5557-485C-A770-578553218E62}" presName="tx1" presStyleLbl="revTx" presStyleIdx="5" presStyleCnt="6"/>
      <dgm:spPr/>
      <dgm:t>
        <a:bodyPr/>
        <a:lstStyle/>
        <a:p>
          <a:endParaRPr lang="ru-RU"/>
        </a:p>
      </dgm:t>
    </dgm:pt>
    <dgm:pt modelId="{B54ED662-468D-4922-B325-1BF79549EAE2}" type="pres">
      <dgm:prSet presAssocID="{552F3DD7-5557-485C-A770-578553218E62}" presName="vert1" presStyleCnt="0"/>
      <dgm:spPr/>
    </dgm:pt>
  </dgm:ptLst>
  <dgm:cxnLst>
    <dgm:cxn modelId="{74277364-B4F0-4806-9EB7-45DB7199762B}" type="presOf" srcId="{11629B86-FAF3-4D6C-8DC5-2C955B6F9C82}" destId="{3C18CA71-5268-4E00-BFDB-7CB348110B9F}" srcOrd="0" destOrd="0" presId="urn:microsoft.com/office/officeart/2008/layout/LinedList"/>
    <dgm:cxn modelId="{BFB7AE22-1167-49FC-8618-AABCE0486697}" type="presOf" srcId="{552F3DD7-5557-485C-A770-578553218E62}" destId="{7034A9F1-98A1-4DF6-ACE8-47D026A84A56}" srcOrd="0" destOrd="0" presId="urn:microsoft.com/office/officeart/2008/layout/LinedList"/>
    <dgm:cxn modelId="{7D7B0897-4988-4896-ACD0-05AEA4908674}" type="presOf" srcId="{DC2DB798-AD12-4499-BE55-7AB903C6402C}" destId="{60B86700-6D9C-4F1A-8A6E-A291437E626A}" srcOrd="0" destOrd="0" presId="urn:microsoft.com/office/officeart/2008/layout/LinedList"/>
    <dgm:cxn modelId="{EA737197-74F9-4D12-B87D-A3BB4FF47E3D}" type="presOf" srcId="{BC115397-881E-4A71-9AF5-D70AC412A046}" destId="{7528E7EF-D046-4D96-8722-8AA8D2500236}" srcOrd="0" destOrd="0" presId="urn:microsoft.com/office/officeart/2008/layout/LinedList"/>
    <dgm:cxn modelId="{8E0EBA8A-1670-4E74-9992-08EF6AD05871}" srcId="{AD6E53C6-D8B9-44E9-B85E-63E47F382D35}" destId="{552F3DD7-5557-485C-A770-578553218E62}" srcOrd="5" destOrd="0" parTransId="{04562C4E-FB7D-45D7-A0C0-510BC6F730FF}" sibTransId="{93C2921A-7FE6-42E5-A800-F0CDABD8C2F7}"/>
    <dgm:cxn modelId="{3B3E94C9-D6FB-4656-9DF6-71290A7BA798}" srcId="{AD6E53C6-D8B9-44E9-B85E-63E47F382D35}" destId="{A589A369-69A6-4B00-A8DC-DBA2594C4874}" srcOrd="3" destOrd="0" parTransId="{E2D86A01-83E0-421F-9D19-D53187399A53}" sibTransId="{84699A98-CCF3-4C8C-BFFA-BA2EE1C63B7E}"/>
    <dgm:cxn modelId="{29244CEB-DB98-480A-9A9A-DF23AA552870}" type="presOf" srcId="{A589A369-69A6-4B00-A8DC-DBA2594C4874}" destId="{BF45D728-6C90-49EB-87A3-96B468EF1DA6}" srcOrd="0" destOrd="0" presId="urn:microsoft.com/office/officeart/2008/layout/LinedList"/>
    <dgm:cxn modelId="{4646BED8-FE4F-4244-8EF4-80D4C80B6197}" type="presOf" srcId="{AD6E53C6-D8B9-44E9-B85E-63E47F382D35}" destId="{2E69A342-B1DA-4C11-9881-2B9A89B01C6D}" srcOrd="0" destOrd="0" presId="urn:microsoft.com/office/officeart/2008/layout/LinedList"/>
    <dgm:cxn modelId="{1BC237B7-B89A-4B58-98FA-44E3C97D97CD}" srcId="{AD6E53C6-D8B9-44E9-B85E-63E47F382D35}" destId="{11629B86-FAF3-4D6C-8DC5-2C955B6F9C82}" srcOrd="1" destOrd="0" parTransId="{266DB836-D2CF-4CB1-B4A7-6F8FFE4F8DD2}" sibTransId="{1B78F6F7-5045-4A87-82EA-2DC88A6949B6}"/>
    <dgm:cxn modelId="{51331DE8-8EC2-43DB-978B-0BC6F882E721}" type="presOf" srcId="{C0E4D6EF-E16B-4F42-95DF-C3CDAACCD017}" destId="{896F5FD7-7607-41AD-886A-278A08206F6E}" srcOrd="0" destOrd="0" presId="urn:microsoft.com/office/officeart/2008/layout/LinedList"/>
    <dgm:cxn modelId="{F9784ABC-214F-4F65-BEAE-7601274A6002}" srcId="{AD6E53C6-D8B9-44E9-B85E-63E47F382D35}" destId="{C0E4D6EF-E16B-4F42-95DF-C3CDAACCD017}" srcOrd="0" destOrd="0" parTransId="{CEBBE688-664E-4CF3-AC76-1EDB29704ABD}" sibTransId="{4C87E1F7-0666-4B6C-9C0A-A357B467BDA9}"/>
    <dgm:cxn modelId="{C9BD5B56-574B-4C0A-8037-507B4D1B3D69}" srcId="{AD6E53C6-D8B9-44E9-B85E-63E47F382D35}" destId="{BC115397-881E-4A71-9AF5-D70AC412A046}" srcOrd="2" destOrd="0" parTransId="{896A31F7-3D9C-4FB6-9F32-8A6572B194B8}" sibTransId="{03C9AF33-E70D-4D44-992F-AFAD9C9BDBBD}"/>
    <dgm:cxn modelId="{68CA0E33-FFFA-41B5-A3BC-80431DBE105B}" srcId="{AD6E53C6-D8B9-44E9-B85E-63E47F382D35}" destId="{DC2DB798-AD12-4499-BE55-7AB903C6402C}" srcOrd="4" destOrd="0" parTransId="{6FBB72CC-B365-435C-92CD-C25D6445EA01}" sibTransId="{F2C6FF95-0704-4AF0-89BF-D4899695EA9E}"/>
    <dgm:cxn modelId="{E24BDE24-3316-4F77-8897-17D2B43DB6EE}" type="presParOf" srcId="{2E69A342-B1DA-4C11-9881-2B9A89B01C6D}" destId="{72B72BD4-0D07-42A2-8ABD-475A9AF0B397}" srcOrd="0" destOrd="0" presId="urn:microsoft.com/office/officeart/2008/layout/LinedList"/>
    <dgm:cxn modelId="{CC3ED62B-1FC1-4C0B-BA96-D4D5081590A5}" type="presParOf" srcId="{2E69A342-B1DA-4C11-9881-2B9A89B01C6D}" destId="{2775BFE0-F702-4F1A-8057-F2BB00B91632}" srcOrd="1" destOrd="0" presId="urn:microsoft.com/office/officeart/2008/layout/LinedList"/>
    <dgm:cxn modelId="{A72C8A5D-D863-43B4-84A1-542783AA4007}" type="presParOf" srcId="{2775BFE0-F702-4F1A-8057-F2BB00B91632}" destId="{896F5FD7-7607-41AD-886A-278A08206F6E}" srcOrd="0" destOrd="0" presId="urn:microsoft.com/office/officeart/2008/layout/LinedList"/>
    <dgm:cxn modelId="{05FDA641-5B6E-4000-8C49-8D44CC179F37}" type="presParOf" srcId="{2775BFE0-F702-4F1A-8057-F2BB00B91632}" destId="{43A78B0B-27E7-45EC-AE41-EF2965747888}" srcOrd="1" destOrd="0" presId="urn:microsoft.com/office/officeart/2008/layout/LinedList"/>
    <dgm:cxn modelId="{C91C1533-539F-4527-9B26-1A541C19EB0B}" type="presParOf" srcId="{2E69A342-B1DA-4C11-9881-2B9A89B01C6D}" destId="{93A553A9-B1A5-4D7E-A858-51263BBA5673}" srcOrd="2" destOrd="0" presId="urn:microsoft.com/office/officeart/2008/layout/LinedList"/>
    <dgm:cxn modelId="{DC993CCF-3376-4579-8F0C-723125B7CB39}" type="presParOf" srcId="{2E69A342-B1DA-4C11-9881-2B9A89B01C6D}" destId="{B1E4BA13-265A-4392-AD9F-4222973D2186}" srcOrd="3" destOrd="0" presId="urn:microsoft.com/office/officeart/2008/layout/LinedList"/>
    <dgm:cxn modelId="{9C66CF67-8F2E-40B1-827D-442CFB9B2ACE}" type="presParOf" srcId="{B1E4BA13-265A-4392-AD9F-4222973D2186}" destId="{3C18CA71-5268-4E00-BFDB-7CB348110B9F}" srcOrd="0" destOrd="0" presId="urn:microsoft.com/office/officeart/2008/layout/LinedList"/>
    <dgm:cxn modelId="{8F02D007-E46B-41B4-B89B-7F1DCF27D366}" type="presParOf" srcId="{B1E4BA13-265A-4392-AD9F-4222973D2186}" destId="{638ADFD4-A51C-49DB-98EB-77B36C07E313}" srcOrd="1" destOrd="0" presId="urn:microsoft.com/office/officeart/2008/layout/LinedList"/>
    <dgm:cxn modelId="{77CC075C-4F8F-4CFB-A053-76680CA17B65}" type="presParOf" srcId="{2E69A342-B1DA-4C11-9881-2B9A89B01C6D}" destId="{6A87ED25-3023-4E5B-943C-5C99EDC34EA6}" srcOrd="4" destOrd="0" presId="urn:microsoft.com/office/officeart/2008/layout/LinedList"/>
    <dgm:cxn modelId="{12A8479D-364E-4389-84F3-F94185696D3C}" type="presParOf" srcId="{2E69A342-B1DA-4C11-9881-2B9A89B01C6D}" destId="{9ADCBA67-86B8-4516-9117-0858EAAE2C42}" srcOrd="5" destOrd="0" presId="urn:microsoft.com/office/officeart/2008/layout/LinedList"/>
    <dgm:cxn modelId="{FAB326B9-1008-47A1-8C49-6A024D422282}" type="presParOf" srcId="{9ADCBA67-86B8-4516-9117-0858EAAE2C42}" destId="{7528E7EF-D046-4D96-8722-8AA8D2500236}" srcOrd="0" destOrd="0" presId="urn:microsoft.com/office/officeart/2008/layout/LinedList"/>
    <dgm:cxn modelId="{626DF66C-A323-47C0-82AF-48A943CD87B5}" type="presParOf" srcId="{9ADCBA67-86B8-4516-9117-0858EAAE2C42}" destId="{D894A472-849B-4F54-8CA7-FF38BF5E71F5}" srcOrd="1" destOrd="0" presId="urn:microsoft.com/office/officeart/2008/layout/LinedList"/>
    <dgm:cxn modelId="{F66058C4-A91F-49AD-AE07-A9F4B4A12E6D}" type="presParOf" srcId="{2E69A342-B1DA-4C11-9881-2B9A89B01C6D}" destId="{0219B552-21A0-4519-84C3-6B965CC9D3AD}" srcOrd="6" destOrd="0" presId="urn:microsoft.com/office/officeart/2008/layout/LinedList"/>
    <dgm:cxn modelId="{E66206B9-51D0-481B-A169-F2AC3323E1BE}" type="presParOf" srcId="{2E69A342-B1DA-4C11-9881-2B9A89B01C6D}" destId="{40A646EF-953D-41A9-AAF1-A3B95A089A00}" srcOrd="7" destOrd="0" presId="urn:microsoft.com/office/officeart/2008/layout/LinedList"/>
    <dgm:cxn modelId="{2192FDD0-B792-4880-87F4-EB3EA82C9756}" type="presParOf" srcId="{40A646EF-953D-41A9-AAF1-A3B95A089A00}" destId="{BF45D728-6C90-49EB-87A3-96B468EF1DA6}" srcOrd="0" destOrd="0" presId="urn:microsoft.com/office/officeart/2008/layout/LinedList"/>
    <dgm:cxn modelId="{F3284C0B-750D-420B-B0BD-C330F7638152}" type="presParOf" srcId="{40A646EF-953D-41A9-AAF1-A3B95A089A00}" destId="{A5A7C2EA-34C1-4026-AF07-434BC3F4DA5F}" srcOrd="1" destOrd="0" presId="urn:microsoft.com/office/officeart/2008/layout/LinedList"/>
    <dgm:cxn modelId="{233F40D0-FABC-4709-A64A-9325CF9D1599}" type="presParOf" srcId="{2E69A342-B1DA-4C11-9881-2B9A89B01C6D}" destId="{075CBE3F-6E0D-45F2-8B8B-80B63C1B3088}" srcOrd="8" destOrd="0" presId="urn:microsoft.com/office/officeart/2008/layout/LinedList"/>
    <dgm:cxn modelId="{97727A81-D356-4FC0-A3FB-53721C02764C}" type="presParOf" srcId="{2E69A342-B1DA-4C11-9881-2B9A89B01C6D}" destId="{568BD90D-5728-4F56-9077-34020DD98129}" srcOrd="9" destOrd="0" presId="urn:microsoft.com/office/officeart/2008/layout/LinedList"/>
    <dgm:cxn modelId="{F264187F-32DE-41C2-8192-F26CF9917C79}" type="presParOf" srcId="{568BD90D-5728-4F56-9077-34020DD98129}" destId="{60B86700-6D9C-4F1A-8A6E-A291437E626A}" srcOrd="0" destOrd="0" presId="urn:microsoft.com/office/officeart/2008/layout/LinedList"/>
    <dgm:cxn modelId="{3912F093-176D-42ED-9EA6-FADFD9EDCB3D}" type="presParOf" srcId="{568BD90D-5728-4F56-9077-34020DD98129}" destId="{ACB4D51C-F5C4-446C-8EE2-A703A16801E1}" srcOrd="1" destOrd="0" presId="urn:microsoft.com/office/officeart/2008/layout/LinedList"/>
    <dgm:cxn modelId="{84996693-6F46-40C4-8EA9-0E8590FA9D0A}" type="presParOf" srcId="{2E69A342-B1DA-4C11-9881-2B9A89B01C6D}" destId="{856FA32D-8E4B-4D63-84BC-F331E6EBB388}" srcOrd="10" destOrd="0" presId="urn:microsoft.com/office/officeart/2008/layout/LinedList"/>
    <dgm:cxn modelId="{877A6B62-10F6-45B7-9F35-BA7993D9F0B1}" type="presParOf" srcId="{2E69A342-B1DA-4C11-9881-2B9A89B01C6D}" destId="{201DE600-874F-4002-B9C4-A23F71582B19}" srcOrd="11" destOrd="0" presId="urn:microsoft.com/office/officeart/2008/layout/LinedList"/>
    <dgm:cxn modelId="{DE1A2F4A-E0D6-48EE-B400-643AD07034C6}" type="presParOf" srcId="{201DE600-874F-4002-B9C4-A23F71582B19}" destId="{7034A9F1-98A1-4DF6-ACE8-47D026A84A56}" srcOrd="0" destOrd="0" presId="urn:microsoft.com/office/officeart/2008/layout/LinedList"/>
    <dgm:cxn modelId="{D506ABE9-AE5D-4D3D-A158-7FC905CBA890}" type="presParOf" srcId="{201DE600-874F-4002-B9C4-A23F71582B19}" destId="{B54ED662-468D-4922-B325-1BF79549EA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54665-304B-4E1D-AEA4-544B1E4A56AA}">
      <dsp:nvSpPr>
        <dsp:cNvPr id="0" name=""/>
        <dsp:cNvSpPr/>
      </dsp:nvSpPr>
      <dsp:spPr>
        <a:xfrm>
          <a:off x="308083" y="945200"/>
          <a:ext cx="960750" cy="960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D8F4C-1F4F-41A1-BB9B-DF06E8CD308B}">
      <dsp:nvSpPr>
        <dsp:cNvPr id="0" name=""/>
        <dsp:cNvSpPr/>
      </dsp:nvSpPr>
      <dsp:spPr>
        <a:xfrm>
          <a:off x="512833" y="1149950"/>
          <a:ext cx="551250" cy="55125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386E8-DA03-402C-BD5B-BD5C7EC16532}">
      <dsp:nvSpPr>
        <dsp:cNvPr id="0" name=""/>
        <dsp:cNvSpPr/>
      </dsp:nvSpPr>
      <dsp:spPr>
        <a:xfrm>
          <a:off x="958" y="2205200"/>
          <a:ext cx="1575000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b="1" kern="1200"/>
            <a:t>Сердце</a:t>
          </a:r>
          <a:r>
            <a:rPr lang="ru-RU" sz="1100" kern="1200"/>
            <a:t> – это мышечный насос, который перекачивает кровь по сосудам, чтобы обеспечить клетки организма кислородом и питательными  веществами.</a:t>
          </a:r>
          <a:endParaRPr lang="en-US" sz="1100" kern="1200"/>
        </a:p>
      </dsp:txBody>
      <dsp:txXfrm>
        <a:off x="958" y="2205200"/>
        <a:ext cx="1575000" cy="1200937"/>
      </dsp:txXfrm>
    </dsp:sp>
    <dsp:sp modelId="{117FB4F2-B18F-4DFC-98B9-A1BFF05C110F}">
      <dsp:nvSpPr>
        <dsp:cNvPr id="0" name=""/>
        <dsp:cNvSpPr/>
      </dsp:nvSpPr>
      <dsp:spPr>
        <a:xfrm>
          <a:off x="2158708" y="945200"/>
          <a:ext cx="960750" cy="960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13EB3-90F5-4D2E-A706-CBBB7D778F0A}">
      <dsp:nvSpPr>
        <dsp:cNvPr id="0" name=""/>
        <dsp:cNvSpPr/>
      </dsp:nvSpPr>
      <dsp:spPr>
        <a:xfrm>
          <a:off x="2363458" y="1149950"/>
          <a:ext cx="551250" cy="55125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5B769-E9D2-47D8-A06E-2DA9F58700EF}">
      <dsp:nvSpPr>
        <dsp:cNvPr id="0" name=""/>
        <dsp:cNvSpPr/>
      </dsp:nvSpPr>
      <dsp:spPr>
        <a:xfrm>
          <a:off x="1851583" y="2205200"/>
          <a:ext cx="1575000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/>
            <a:t>Здоровое сердце сокращается 50-80 раз в минуту </a:t>
          </a:r>
          <a:endParaRPr lang="en-US" sz="1100" kern="1200"/>
        </a:p>
      </dsp:txBody>
      <dsp:txXfrm>
        <a:off x="1851583" y="2205200"/>
        <a:ext cx="1575000" cy="1200937"/>
      </dsp:txXfrm>
    </dsp:sp>
    <dsp:sp modelId="{08BBE90F-2E9A-440B-AA9C-E42D54AFE7A4}">
      <dsp:nvSpPr>
        <dsp:cNvPr id="0" name=""/>
        <dsp:cNvSpPr/>
      </dsp:nvSpPr>
      <dsp:spPr>
        <a:xfrm>
          <a:off x="4009333" y="945200"/>
          <a:ext cx="960750" cy="960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955AC-94EC-4A48-9219-80E8B6B9A2B3}">
      <dsp:nvSpPr>
        <dsp:cNvPr id="0" name=""/>
        <dsp:cNvSpPr/>
      </dsp:nvSpPr>
      <dsp:spPr>
        <a:xfrm>
          <a:off x="4214083" y="1149950"/>
          <a:ext cx="551250" cy="551250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A923E-1D57-4BC9-9953-E97F3C87A696}">
      <dsp:nvSpPr>
        <dsp:cNvPr id="0" name=""/>
        <dsp:cNvSpPr/>
      </dsp:nvSpPr>
      <dsp:spPr>
        <a:xfrm>
          <a:off x="3702208" y="2205200"/>
          <a:ext cx="1575000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/>
            <a:t>От сердца кровь движется по артериям, а к сердцу возвращается по венам.</a:t>
          </a:r>
          <a:endParaRPr lang="en-US" sz="1100" kern="1200"/>
        </a:p>
      </dsp:txBody>
      <dsp:txXfrm>
        <a:off x="3702208" y="2205200"/>
        <a:ext cx="1575000" cy="1200937"/>
      </dsp:txXfrm>
    </dsp:sp>
    <dsp:sp modelId="{2D9939CF-C6D9-48B3-8BA9-25E84025BF19}">
      <dsp:nvSpPr>
        <dsp:cNvPr id="0" name=""/>
        <dsp:cNvSpPr/>
      </dsp:nvSpPr>
      <dsp:spPr>
        <a:xfrm>
          <a:off x="5859958" y="945200"/>
          <a:ext cx="960750" cy="960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251E2-CCFB-441D-AD92-C9FC2C8993C7}">
      <dsp:nvSpPr>
        <dsp:cNvPr id="0" name=""/>
        <dsp:cNvSpPr/>
      </dsp:nvSpPr>
      <dsp:spPr>
        <a:xfrm>
          <a:off x="6064708" y="1149950"/>
          <a:ext cx="551250" cy="551250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D37A3-1B0C-4570-A843-1E31566CA0A0}">
      <dsp:nvSpPr>
        <dsp:cNvPr id="0" name=""/>
        <dsp:cNvSpPr/>
      </dsp:nvSpPr>
      <dsp:spPr>
        <a:xfrm>
          <a:off x="5552833" y="2205200"/>
          <a:ext cx="1575000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100" kern="1200"/>
            <a:t>Проходя через легкие, кровь связывается с кислородом, который затем разносится по всему организму вместе с питательными веществами, получаемыми из пищи</a:t>
          </a:r>
          <a:endParaRPr lang="en-US" sz="1100" kern="1200"/>
        </a:p>
      </dsp:txBody>
      <dsp:txXfrm>
        <a:off x="5552833" y="2205200"/>
        <a:ext cx="1575000" cy="1200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2BD4-0D07-42A2-8ABD-475A9AF0B397}">
      <dsp:nvSpPr>
        <dsp:cNvPr id="0" name=""/>
        <dsp:cNvSpPr/>
      </dsp:nvSpPr>
      <dsp:spPr>
        <a:xfrm>
          <a:off x="0" y="1929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F5FD7-7607-41AD-886A-278A08206F6E}">
      <dsp:nvSpPr>
        <dsp:cNvPr id="0" name=""/>
        <dsp:cNvSpPr/>
      </dsp:nvSpPr>
      <dsp:spPr>
        <a:xfrm>
          <a:off x="0" y="1929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Повышенное артериальное давление.</a:t>
          </a:r>
          <a:endParaRPr lang="en-US" sz="1800" kern="1200"/>
        </a:p>
      </dsp:txBody>
      <dsp:txXfrm>
        <a:off x="0" y="1929"/>
        <a:ext cx="4543425" cy="657904"/>
      </dsp:txXfrm>
    </dsp:sp>
    <dsp:sp modelId="{93A553A9-B1A5-4D7E-A858-51263BBA5673}">
      <dsp:nvSpPr>
        <dsp:cNvPr id="0" name=""/>
        <dsp:cNvSpPr/>
      </dsp:nvSpPr>
      <dsp:spPr>
        <a:xfrm>
          <a:off x="0" y="659834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8CA71-5268-4E00-BFDB-7CB348110B9F}">
      <dsp:nvSpPr>
        <dsp:cNvPr id="0" name=""/>
        <dsp:cNvSpPr/>
      </dsp:nvSpPr>
      <dsp:spPr>
        <a:xfrm>
          <a:off x="0" y="659834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Ишемическая болезнь сердца и инфаркт миокарда.</a:t>
          </a:r>
          <a:endParaRPr lang="en-US" sz="1800" kern="1200"/>
        </a:p>
      </dsp:txBody>
      <dsp:txXfrm>
        <a:off x="0" y="659834"/>
        <a:ext cx="4543425" cy="657904"/>
      </dsp:txXfrm>
    </dsp:sp>
    <dsp:sp modelId="{6A87ED25-3023-4E5B-943C-5C99EDC34EA6}">
      <dsp:nvSpPr>
        <dsp:cNvPr id="0" name=""/>
        <dsp:cNvSpPr/>
      </dsp:nvSpPr>
      <dsp:spPr>
        <a:xfrm>
          <a:off x="0" y="1317739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8E7EF-D046-4D96-8722-8AA8D2500236}">
      <dsp:nvSpPr>
        <dsp:cNvPr id="0" name=""/>
        <dsp:cNvSpPr/>
      </dsp:nvSpPr>
      <dsp:spPr>
        <a:xfrm>
          <a:off x="0" y="1317739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Пороки клапанов сердца.</a:t>
          </a:r>
          <a:endParaRPr lang="en-US" sz="1800" kern="1200"/>
        </a:p>
      </dsp:txBody>
      <dsp:txXfrm>
        <a:off x="0" y="1317739"/>
        <a:ext cx="4543425" cy="657904"/>
      </dsp:txXfrm>
    </dsp:sp>
    <dsp:sp modelId="{0219B552-21A0-4519-84C3-6B965CC9D3AD}">
      <dsp:nvSpPr>
        <dsp:cNvPr id="0" name=""/>
        <dsp:cNvSpPr/>
      </dsp:nvSpPr>
      <dsp:spPr>
        <a:xfrm>
          <a:off x="0" y="1975644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5D728-6C90-49EB-87A3-96B468EF1DA6}">
      <dsp:nvSpPr>
        <dsp:cNvPr id="0" name=""/>
        <dsp:cNvSpPr/>
      </dsp:nvSpPr>
      <dsp:spPr>
        <a:xfrm>
          <a:off x="0" y="1975643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Сахарный диабет.</a:t>
          </a:r>
          <a:endParaRPr lang="en-US" sz="1800" kern="1200"/>
        </a:p>
      </dsp:txBody>
      <dsp:txXfrm>
        <a:off x="0" y="1975643"/>
        <a:ext cx="4543425" cy="657904"/>
      </dsp:txXfrm>
    </dsp:sp>
    <dsp:sp modelId="{075CBE3F-6E0D-45F2-8B8B-80B63C1B3088}">
      <dsp:nvSpPr>
        <dsp:cNvPr id="0" name=""/>
        <dsp:cNvSpPr/>
      </dsp:nvSpPr>
      <dsp:spPr>
        <a:xfrm>
          <a:off x="0" y="2633548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86700-6D9C-4F1A-8A6E-A291437E626A}">
      <dsp:nvSpPr>
        <dsp:cNvPr id="0" name=""/>
        <dsp:cNvSpPr/>
      </dsp:nvSpPr>
      <dsp:spPr>
        <a:xfrm>
          <a:off x="0" y="2633548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Чрезмерное употребление алкоголя.</a:t>
          </a:r>
          <a:endParaRPr lang="en-US" sz="1800" kern="1200"/>
        </a:p>
      </dsp:txBody>
      <dsp:txXfrm>
        <a:off x="0" y="2633548"/>
        <a:ext cx="4543425" cy="657904"/>
      </dsp:txXfrm>
    </dsp:sp>
    <dsp:sp modelId="{856FA32D-8E4B-4D63-84BC-F331E6EBB388}">
      <dsp:nvSpPr>
        <dsp:cNvPr id="0" name=""/>
        <dsp:cNvSpPr/>
      </dsp:nvSpPr>
      <dsp:spPr>
        <a:xfrm>
          <a:off x="0" y="3291453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4A9F1-98A1-4DF6-ACE8-47D026A84A56}">
      <dsp:nvSpPr>
        <dsp:cNvPr id="0" name=""/>
        <dsp:cNvSpPr/>
      </dsp:nvSpPr>
      <dsp:spPr>
        <a:xfrm>
          <a:off x="0" y="3291453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Ожирение</a:t>
          </a:r>
          <a:endParaRPr lang="en-US" sz="1800" kern="1200"/>
        </a:p>
      </dsp:txBody>
      <dsp:txXfrm>
        <a:off x="0" y="3291453"/>
        <a:ext cx="4543425" cy="657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2ED5E-85DF-4655-8BAE-92C309C434B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EF4A9-113B-4270-91F4-CEC33E5B7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EF4A9-113B-4270-91F4-CEC33E5B7BC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5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A9466-7206-50CE-D979-51E427E23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D6A8-0A6A-57C3-10EF-DBE6AA4C4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8" y="1122363"/>
            <a:ext cx="9698182" cy="1715087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12F8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E2F669-3AB6-967C-1909-C0B88260C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18" y="2973975"/>
            <a:ext cx="9698182" cy="79446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12F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33259-EC0D-3CF3-C181-7285DF58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0FF29-14AA-F0E4-7FC3-8FD463DD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Общество специалистов по сердечной недостаточности</a:t>
            </a:r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EA111-AAA2-3944-C49C-168C107F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 dirty="0"/>
          </a:p>
        </p:txBody>
      </p:sp>
      <p:pic>
        <p:nvPicPr>
          <p:cNvPr id="9" name="Рисунок 8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3F940CB3-0A1E-8819-F6CA-611D8306FC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57" y="59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1C185-A25B-4D51-CE42-08230E7E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A378C-23B6-3AEC-56FE-10B43098D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39A77-51D8-F5CC-8D4E-4A412D9A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5F90B-6FCF-A703-2AB3-2362C7F3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8EF55-69E0-3EBE-93D8-8EF9F713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01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A6DC96-9AD3-9765-B11A-E63FD7B2B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DE18F7-6D74-2251-8C7A-DD8B1C741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C2947-B76D-78AE-7600-F726B024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AF9AC-59FD-187E-BA52-4CC20498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84DE1-A9D9-B5A3-205B-C53846FE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483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39EB0F2-515E-CDAE-FA00-7A8702A2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6505-8A8B-439E-98F7-2AECC6E52EE5}" type="datetimeFigureOut">
              <a:rPr lang="ru-RU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A6128A5-4167-6E27-7988-B4EC1293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5248916-7437-78E3-A21E-44521070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166DD-74B3-46AD-8FF5-FFD4E500C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75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246FB-A133-451D-49D2-FACB3CCD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FF21C-B2C5-7428-33DF-9789F224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ADE8F-6ECE-7B5B-3A49-76A2A3D3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C50FF-5174-8184-E6DB-E1F1F36D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Общество специалистов по сердечной недостаточности</a:t>
            </a:r>
            <a:endParaRPr lang="ru-UA" dirty="0"/>
          </a:p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CD974-1A35-E9A6-2671-2C4A9123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  <p:pic>
        <p:nvPicPr>
          <p:cNvPr id="8" name="Рисунок 7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497C11CC-951A-FD06-21DF-F9373B7F6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331" y="47543"/>
            <a:ext cx="761010" cy="7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366EB-A1D8-8540-0099-DFAA86D1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CD96D-41EB-997E-D544-C33DF2E6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3BCA-5E51-D75B-A71D-4DBB5AE1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FB34D-1E5B-ED4B-8F80-6B18F08A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96825-8D10-473A-CCCC-7E4E629D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  <p:pic>
        <p:nvPicPr>
          <p:cNvPr id="7" name="Рисунок 6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2F573CB3-B1F8-FBDE-3FBE-FF1CC07CB5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57" y="59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985FE-F256-1265-5706-D36B617F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FAF13-1B52-52D5-5459-B36D3987C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8B074-C965-8941-4A8E-81B7E0269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9D728-CC11-96C2-8BBB-981D57F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E0BEC-E56B-A01F-0A4A-CC6D51AF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Общество специалистов по сердечной недостаточности</a:t>
            </a:r>
            <a:endParaRPr lang="ru-UA" dirty="0"/>
          </a:p>
          <a:p>
            <a:endParaRPr lang="ru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B98CE-C66F-2726-E892-2CDFA5E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  <p:pic>
        <p:nvPicPr>
          <p:cNvPr id="8" name="Рисунок 7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6174329E-5A35-55B3-00E1-0463B3B57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57" y="59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5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AA31E-D48A-F3C5-E1AA-2D2F30DF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47B76-955A-80BD-86A1-E53A30D00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15C83-3B7A-A7AB-CC7F-379A3FF3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E54F3-10AB-7158-9575-8F0DD1C3D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9EAE21-A8B0-593E-5605-93B4A602B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7FE3CB-A850-DACF-39E1-7F5B4431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E59608-7292-811A-CCA5-6D4BF267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86A9AC-423E-D327-ADB0-EE6EC856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  <p:pic>
        <p:nvPicPr>
          <p:cNvPr id="10" name="Рисунок 9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197AF7EF-0898-DB2B-132A-B9B8E3F23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57" y="59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0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8D7FB-1ED6-55BA-BA65-8E0163A7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26C60F-B8B1-5211-4CB6-EF45917A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640925-6F49-FCA7-90CE-F44DEAD1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Общество специалистов по сердечной недостаточности</a:t>
            </a:r>
            <a:endParaRPr lang="ru-UA" dirty="0"/>
          </a:p>
          <a:p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2B4506-E644-FCDE-4616-7300A7A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  <p:pic>
        <p:nvPicPr>
          <p:cNvPr id="6" name="Рисунок 5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A29E32F0-5165-20F8-3C0B-6106498D4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331" y="81934"/>
            <a:ext cx="761010" cy="7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3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8E6527-2078-1C63-CB76-869450C1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4DB6BB-5729-D734-4DA0-F781459C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E19E8F-8A1D-3D80-336F-0D9D737B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  <p:pic>
        <p:nvPicPr>
          <p:cNvPr id="5" name="Рисунок 4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41D78725-F087-38EE-FBF5-759650CEA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57" y="59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8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388A8-B61D-B355-BB90-50E89A8B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C8530-2231-0D6E-1FA8-0B439BDC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5BB523-C526-742B-1044-6B3EFBEE1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BDE30-288C-1A80-47A3-862D5BAB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C2C93-F410-CD13-CAC9-599AB8C8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8AE1B-DE16-F521-A18E-6516731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  <p:pic>
        <p:nvPicPr>
          <p:cNvPr id="8" name="Рисунок 7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6294080-5DE9-F84E-DABA-23FDCFDB4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12" y="136525"/>
            <a:ext cx="800594" cy="8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8385D-162D-08D2-C32E-81C9A35A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078623-2AC6-B299-F78A-36D88011F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22A0E6-A968-FA8A-08DB-CBFF3159C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41BE6-6C5D-505B-0662-B801ACBB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E7546-D2BF-BCBE-7AF8-0F47DE33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DF4E8-0801-6270-96BE-6207E760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  <p:pic>
        <p:nvPicPr>
          <p:cNvPr id="8" name="Рисунок 7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4BF2106E-AA38-581F-E536-6C40EB6FB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57" y="59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6FF23F-C4D2-A0C4-E539-BDB6F07B69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71C-7C04-CF92-A412-090B811A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333661"/>
            <a:ext cx="10515600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716D2E-59B9-AAFA-ACB3-52F2320C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F7584-E32B-1E22-C595-D0BA908D6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CE5D0-6A61-46D3-BEE7-86D822EA1665}" type="datetimeFigureOut">
              <a:rPr lang="ru-UA" smtClean="0"/>
              <a:t>05/08/2024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5830-F4FB-D666-6AB7-596404C2A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76A87-C76B-5748-24E9-EFE0FA8E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75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media/blood-pressure-bloodstream-cardiology-coronary-disease-drug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heartfailurematter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oercommons.org/courseware/lesson/56444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oercommons.org/courseware/lesson/56444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hyperlink" Target="http://www.flickr.com/photos/nateerlin/376111434/" TargetMode="External"/><Relationship Id="rId3" Type="http://schemas.openxmlformats.org/officeDocument/2006/relationships/hyperlink" Target="https://thekeep.eiu.edu/healthst_undergrad_campaign_images/19/" TargetMode="External"/><Relationship Id="rId7" Type="http://schemas.openxmlformats.org/officeDocument/2006/relationships/diagramData" Target="../diagrams/data2.xml"/><Relationship Id="rId12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11" Type="http://schemas.microsoft.com/office/2007/relationships/diagramDrawing" Target="../diagrams/drawing2.xml"/><Relationship Id="rId5" Type="http://schemas.openxmlformats.org/officeDocument/2006/relationships/hyperlink" Target="https://www.frontiersin.org/articles/10.3389/fphar.2020.00872/full" TargetMode="External"/><Relationship Id="rId10" Type="http://schemas.openxmlformats.org/officeDocument/2006/relationships/diagramColors" Target="../diagrams/colors2.xml"/><Relationship Id="rId4" Type="http://schemas.openxmlformats.org/officeDocument/2006/relationships/image" Target="../media/image13.jp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258F2-157F-51EA-5732-01B4B1E0A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Жизнь с сердечной недостаточностью</a:t>
            </a:r>
            <a:endParaRPr lang="ru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5449E3-FD29-48D1-30F6-0E46834C8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Общество Специалистов по Сердечной Недостаточности </a:t>
            </a:r>
          </a:p>
        </p:txBody>
      </p:sp>
      <p:pic>
        <p:nvPicPr>
          <p:cNvPr id="4" name="Picture 6" descr="G:\HFA images\Leaf.png">
            <a:extLst>
              <a:ext uri="{FF2B5EF4-FFF2-40B4-BE49-F238E27FC236}">
                <a16:creationId xmlns:a16="http://schemas.microsoft.com/office/drawing/2014/main" id="{E5AAB6C5-42E5-F1C2-EA48-F1E3D489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7" y="5109211"/>
            <a:ext cx="2016686" cy="1497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164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E009F2D4-158A-FBA8-6C2E-B0E94C79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" y="184652"/>
            <a:ext cx="9860464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i="1" dirty="0"/>
              <a:t/>
            </a:r>
            <a:br>
              <a:rPr lang="ru-RU" altLang="ru-RU" sz="3600" i="1" dirty="0"/>
            </a:br>
            <a:r>
              <a:rPr lang="ru-RU" altLang="ru-RU" sz="3600" dirty="0"/>
              <a:t>Диагностика сердечной недостаточности</a:t>
            </a:r>
            <a:r>
              <a:rPr lang="ru-RU" altLang="ru-RU" sz="3600" i="1" dirty="0"/>
              <a:t/>
            </a:r>
            <a:br>
              <a:rPr lang="ru-RU" altLang="ru-RU" sz="3600" i="1" dirty="0"/>
            </a:br>
            <a:endParaRPr lang="ru-RU" altLang="ru-RU" sz="3600" dirty="0"/>
          </a:p>
        </p:txBody>
      </p:sp>
      <p:sp>
        <p:nvSpPr>
          <p:cNvPr id="44035" name="Содержимое 3">
            <a:extLst>
              <a:ext uri="{FF2B5EF4-FFF2-40B4-BE49-F238E27FC236}">
                <a16:creationId xmlns:a16="http://schemas.microsoft.com/office/drawing/2014/main" id="{303AEEBD-0CC0-BADA-3A20-FB97E8FD9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442" y="1844799"/>
            <a:ext cx="4040188" cy="42687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/>
              <a:t>Врач подробно расспросит Вас об истории вашего заболевания и жалобах. После этого он проведет физическое обследование (измерит давление, послушает сердце и легкие, смотрит состояние кожи и подкожно- жировой клетчатки и т. д.). </a:t>
            </a:r>
          </a:p>
          <a:p>
            <a:pPr eaLnBrk="1" hangingPunct="1"/>
            <a:endParaRPr lang="ru-RU" altLang="ru-RU" sz="2000" dirty="0"/>
          </a:p>
          <a:p>
            <a:pPr eaLnBrk="1" hangingPunct="1"/>
            <a:r>
              <a:rPr lang="ru-RU" altLang="ru-RU" sz="2000" dirty="0"/>
              <a:t>Затем будут назначены инструментальные и лабораторные исследования.</a:t>
            </a:r>
          </a:p>
        </p:txBody>
      </p:sp>
      <p:sp>
        <p:nvSpPr>
          <p:cNvPr id="7" name="Содержимое 6">
            <a:extLst>
              <a:ext uri="{FF2B5EF4-FFF2-40B4-BE49-F238E27FC236}">
                <a16:creationId xmlns:a16="http://schemas.microsoft.com/office/drawing/2014/main" id="{C35F6470-4E92-157F-F4CF-7B64CE60D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844799"/>
            <a:ext cx="5915492" cy="4268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C00000"/>
                </a:solidFill>
              </a:rPr>
              <a:t>Электрокардиограмма (ЭКГ</a:t>
            </a:r>
            <a:r>
              <a:rPr lang="ru-RU" sz="2000" b="1" i="1" dirty="0">
                <a:solidFill>
                  <a:schemeClr val="accent3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Это исследование поможет определить наличие у вас нарушений ритма сердца и наличие ишемических повреждений сердечной мышцы.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 err="1">
                <a:solidFill>
                  <a:srgbClr val="C00000"/>
                </a:solidFill>
              </a:rPr>
              <a:t>Эхокардиография</a:t>
            </a:r>
            <a:r>
              <a:rPr lang="ru-RU" sz="2000" b="1" i="1" dirty="0">
                <a:solidFill>
                  <a:srgbClr val="C00000"/>
                </a:solidFill>
              </a:rPr>
              <a:t>(</a:t>
            </a:r>
            <a:r>
              <a:rPr lang="ru-RU" sz="2000" b="1" i="1" dirty="0" err="1">
                <a:solidFill>
                  <a:srgbClr val="C00000"/>
                </a:solidFill>
              </a:rPr>
              <a:t>ЭхоКГ</a:t>
            </a:r>
            <a:r>
              <a:rPr lang="ru-RU" sz="2000" b="1" i="1" dirty="0">
                <a:solidFill>
                  <a:srgbClr val="C0000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Это метод ультразвукового исследования сердца. Он позволяет выявлять структурные нарушения сердечной мышцы и состояние клапанов сердца. Также с помощью этого метода определяют размеры камер сердца и скорость потоков крови между камерами.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000" dirty="0"/>
          </a:p>
        </p:txBody>
      </p:sp>
      <p:pic>
        <p:nvPicPr>
          <p:cNvPr id="3" name="Рисунок 2" descr="Электрокардиограмма">
            <a:extLst>
              <a:ext uri="{FF2B5EF4-FFF2-40B4-BE49-F238E27FC236}">
                <a16:creationId xmlns:a16="http://schemas.microsoft.com/office/drawing/2014/main" id="{FAF2A31D-3095-4246-53A6-578D3DCDF4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89" y="744413"/>
            <a:ext cx="1809570" cy="1213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:a16="http://schemas.microsoft.com/office/drawing/2014/main" id="{14BE4300-AE04-EA24-1C93-77977ED7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988840"/>
            <a:ext cx="386556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Заголовок 1">
            <a:extLst>
              <a:ext uri="{FF2B5EF4-FFF2-40B4-BE49-F238E27FC236}">
                <a16:creationId xmlns:a16="http://schemas.microsoft.com/office/drawing/2014/main" id="{38555518-026E-B90B-8689-FE1D71CE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26" y="0"/>
            <a:ext cx="9641521" cy="1325563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Исследования при сердечной недостаточности</a:t>
            </a:r>
          </a:p>
        </p:txBody>
      </p:sp>
      <p:sp>
        <p:nvSpPr>
          <p:cNvPr id="45060" name="Содержимое 3">
            <a:extLst>
              <a:ext uri="{FF2B5EF4-FFF2-40B4-BE49-F238E27FC236}">
                <a16:creationId xmlns:a16="http://schemas.microsoft.com/office/drawing/2014/main" id="{33958ADA-EE9C-BCB9-9D28-690BBFABF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826" y="1831042"/>
            <a:ext cx="5110163" cy="53578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/>
              <a:t>Проба с физической нагрузкой</a:t>
            </a:r>
          </a:p>
          <a:p>
            <a:pPr eaLnBrk="1" hangingPunct="1"/>
            <a:r>
              <a:rPr lang="ru-RU" altLang="ru-RU" sz="1800" dirty="0"/>
              <a:t>Это электрокардиографическое исследование на фоне контролируемой физической нагрузки. В качестве физической нагрузки используется бег на специальной дорожке (</a:t>
            </a:r>
            <a:r>
              <a:rPr lang="ru-RU" altLang="ru-RU" sz="1800" dirty="0" err="1"/>
              <a:t>тредмил</a:t>
            </a:r>
            <a:r>
              <a:rPr lang="ru-RU" altLang="ru-RU" sz="1800" dirty="0"/>
              <a:t>) или велосипед. С помощью этого исследования выявляются скрытые нарушения кровоснабжения миокарда, которые не проявляются в покое.</a:t>
            </a:r>
          </a:p>
        </p:txBody>
      </p:sp>
      <p:sp>
        <p:nvSpPr>
          <p:cNvPr id="14341" name="Содержимое 5">
            <a:extLst>
              <a:ext uri="{FF2B5EF4-FFF2-40B4-BE49-F238E27FC236}">
                <a16:creationId xmlns:a16="http://schemas.microsoft.com/office/drawing/2014/main" id="{5D2E060C-5F64-E7C1-11D9-8FF47E8D8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1750" y="1988840"/>
            <a:ext cx="5414009" cy="44116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/>
              <a:t>Лабораторные исследований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/>
              <a:t>Липидный профиль </a:t>
            </a:r>
            <a:r>
              <a:rPr lang="ru-RU" sz="1800" dirty="0"/>
              <a:t>- поможет определить количество «плохого» холестерина  липопротеидов низкой плотности (ЛПНП) и «хорошего» холестерина липопротеидов высокой плотности (ЛПВП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b="1" dirty="0"/>
              <a:t>Общий анализ крови – </a:t>
            </a:r>
            <a:r>
              <a:rPr lang="ru-RU" sz="1800" dirty="0"/>
              <a:t>он позволит выявить наличие анемии.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b="1" dirty="0"/>
              <a:t>Биохимический анализ крови –</a:t>
            </a:r>
            <a:r>
              <a:rPr lang="ru-RU" sz="1800" dirty="0"/>
              <a:t>по нему можно определить наличие нарушения функции печени и почек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>
                <a:solidFill>
                  <a:srgbClr val="263238"/>
                </a:solidFill>
                <a:latin typeface="TTNormsPro"/>
              </a:rPr>
              <a:t>Уровень мозгового натрийуретического пептида крови поможет вашему лечащему врачу убедиться в наличии у вас сердечной недостаточности</a:t>
            </a:r>
            <a:r>
              <a:rPr lang="ru-RU" sz="18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инструмент, в помещении, искусство">
            <a:extLst>
              <a:ext uri="{FF2B5EF4-FFF2-40B4-BE49-F238E27FC236}">
                <a16:creationId xmlns:a16="http://schemas.microsoft.com/office/drawing/2014/main" id="{A88A7350-308F-64CC-35BF-24804C86B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2BAD4-E915-5BE3-475F-5F66E087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ru-RU" sz="5200">
                <a:solidFill>
                  <a:srgbClr val="FFFFFF"/>
                </a:solidFill>
              </a:rPr>
              <a:t>Лечение сердечной недостаточности</a:t>
            </a:r>
            <a:endParaRPr lang="en-US" sz="5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2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4 элемента лечения сердечной недостаточности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376D5B9-1D16-56C7-CC17-9DB55B833AED}"/>
              </a:ext>
            </a:extLst>
          </p:cNvPr>
          <p:cNvGrpSpPr/>
          <p:nvPr/>
        </p:nvGrpSpPr>
        <p:grpSpPr>
          <a:xfrm>
            <a:off x="397086" y="1463040"/>
            <a:ext cx="9375564" cy="4379730"/>
            <a:chOff x="2015476" y="2205358"/>
            <a:chExt cx="6591314" cy="3591692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4253427-EFD1-6E43-AFAF-052371FB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340" y="2205358"/>
              <a:ext cx="1536680" cy="1042230"/>
            </a:xfrm>
            <a:custGeom>
              <a:avLst/>
              <a:gdLst>
                <a:gd name="T0" fmla="*/ 0 w 267"/>
                <a:gd name="T1" fmla="*/ 232 h 232"/>
                <a:gd name="T2" fmla="*/ 135 w 267"/>
                <a:gd name="T3" fmla="*/ 0 h 232"/>
                <a:gd name="T4" fmla="*/ 267 w 267"/>
                <a:gd name="T5" fmla="*/ 232 h 232"/>
                <a:gd name="T6" fmla="*/ 0 w 267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32">
                  <a:moveTo>
                    <a:pt x="0" y="232"/>
                  </a:moveTo>
                  <a:lnTo>
                    <a:pt x="135" y="0"/>
                  </a:lnTo>
                  <a:lnTo>
                    <a:pt x="267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accent1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sz="14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Диета</a:t>
              </a:r>
              <a:endParaRPr lang="zh-CN" altLang="en-US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8B45CE9-9445-1140-997E-16D8262D8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038" y="3467719"/>
              <a:ext cx="2373987" cy="518787"/>
            </a:xfrm>
            <a:custGeom>
              <a:avLst/>
              <a:gdLst>
                <a:gd name="T0" fmla="*/ 0 w 451"/>
                <a:gd name="T1" fmla="*/ 109 h 109"/>
                <a:gd name="T2" fmla="*/ 64 w 451"/>
                <a:gd name="T3" fmla="*/ 0 h 109"/>
                <a:gd name="T4" fmla="*/ 387 w 451"/>
                <a:gd name="T5" fmla="*/ 0 h 109"/>
                <a:gd name="T6" fmla="*/ 451 w 451"/>
                <a:gd name="T7" fmla="*/ 109 h 109"/>
                <a:gd name="T8" fmla="*/ 0 w 45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09">
                  <a:moveTo>
                    <a:pt x="0" y="109"/>
                  </a:moveTo>
                  <a:lnTo>
                    <a:pt x="64" y="0"/>
                  </a:lnTo>
                  <a:lnTo>
                    <a:pt x="387" y="0"/>
                  </a:lnTo>
                  <a:lnTo>
                    <a:pt x="451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2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sz="1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Упражнения</a:t>
              </a:r>
              <a:endParaRPr lang="zh-CN" altLang="en-US" sz="1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F9AA6C4-8DF3-3A40-AF39-6C9D57957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004" y="4119234"/>
              <a:ext cx="2973957" cy="485178"/>
            </a:xfrm>
            <a:custGeom>
              <a:avLst/>
              <a:gdLst>
                <a:gd name="T0" fmla="*/ 0 w 633"/>
                <a:gd name="T1" fmla="*/ 108 h 108"/>
                <a:gd name="T2" fmla="*/ 62 w 633"/>
                <a:gd name="T3" fmla="*/ 0 h 108"/>
                <a:gd name="T4" fmla="*/ 570 w 633"/>
                <a:gd name="T5" fmla="*/ 0 h 108"/>
                <a:gd name="T6" fmla="*/ 633 w 633"/>
                <a:gd name="T7" fmla="*/ 108 h 108"/>
                <a:gd name="T8" fmla="*/ 0 w 633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8">
                  <a:moveTo>
                    <a:pt x="0" y="108"/>
                  </a:moveTo>
                  <a:lnTo>
                    <a:pt x="62" y="0"/>
                  </a:lnTo>
                  <a:lnTo>
                    <a:pt x="570" y="0"/>
                  </a:lnTo>
                  <a:lnTo>
                    <a:pt x="633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1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Медикаменты</a:t>
              </a:r>
              <a:endParaRPr lang="zh-CN" altLang="en-US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779E0FA4-476E-4748-828E-888EEF690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83" y="4891802"/>
              <a:ext cx="4567507" cy="905248"/>
            </a:xfrm>
            <a:custGeom>
              <a:avLst/>
              <a:gdLst>
                <a:gd name="T0" fmla="*/ 0 w 912"/>
                <a:gd name="T1" fmla="*/ 192 h 192"/>
                <a:gd name="T2" fmla="*/ 111 w 912"/>
                <a:gd name="T3" fmla="*/ 0 h 192"/>
                <a:gd name="T4" fmla="*/ 801 w 912"/>
                <a:gd name="T5" fmla="*/ 0 h 192"/>
                <a:gd name="T6" fmla="*/ 912 w 912"/>
                <a:gd name="T7" fmla="*/ 192 h 192"/>
                <a:gd name="T8" fmla="*/ 0 w 91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192">
                  <a:moveTo>
                    <a:pt x="0" y="192"/>
                  </a:moveTo>
                  <a:lnTo>
                    <a:pt x="111" y="0"/>
                  </a:lnTo>
                  <a:lnTo>
                    <a:pt x="801" y="0"/>
                  </a:lnTo>
                  <a:lnTo>
                    <a:pt x="912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2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</a:rPr>
                <a:t>Мероприятия по изменению образа жизни</a:t>
              </a: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887C9421-1E38-E449-833B-544C7EC7A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339" y="3247589"/>
              <a:ext cx="1325254" cy="220128"/>
            </a:xfrm>
            <a:custGeom>
              <a:avLst/>
              <a:gdLst>
                <a:gd name="T0" fmla="*/ 0 w 295"/>
                <a:gd name="T1" fmla="*/ 0 h 49"/>
                <a:gd name="T2" fmla="*/ 206 w 295"/>
                <a:gd name="T3" fmla="*/ 0 h 49"/>
                <a:gd name="T4" fmla="*/ 295 w 295"/>
                <a:gd name="T5" fmla="*/ 49 h 49"/>
                <a:gd name="T6" fmla="*/ 90 w 295"/>
                <a:gd name="T7" fmla="*/ 49 h 49"/>
                <a:gd name="T8" fmla="*/ 0 w 29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9">
                  <a:moveTo>
                    <a:pt x="0" y="0"/>
                  </a:moveTo>
                  <a:lnTo>
                    <a:pt x="206" y="0"/>
                  </a:lnTo>
                  <a:lnTo>
                    <a:pt x="295" y="49"/>
                  </a:lnTo>
                  <a:lnTo>
                    <a:pt x="9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4CE898C7-D520-A14C-9E71-37495CA92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039" y="3957387"/>
              <a:ext cx="2156344" cy="224619"/>
            </a:xfrm>
            <a:custGeom>
              <a:avLst/>
              <a:gdLst>
                <a:gd name="T0" fmla="*/ 0 w 480"/>
                <a:gd name="T1" fmla="*/ 0 h 50"/>
                <a:gd name="T2" fmla="*/ 333 w 480"/>
                <a:gd name="T3" fmla="*/ 0 h 50"/>
                <a:gd name="T4" fmla="*/ 480 w 480"/>
                <a:gd name="T5" fmla="*/ 50 h 50"/>
                <a:gd name="T6" fmla="*/ 146 w 480"/>
                <a:gd name="T7" fmla="*/ 50 h 50"/>
                <a:gd name="T8" fmla="*/ 0 w 48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0">
                  <a:moveTo>
                    <a:pt x="0" y="0"/>
                  </a:moveTo>
                  <a:lnTo>
                    <a:pt x="333" y="0"/>
                  </a:lnTo>
                  <a:lnTo>
                    <a:pt x="480" y="50"/>
                  </a:lnTo>
                  <a:lnTo>
                    <a:pt x="1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3F59445E-C967-5147-82EA-D8A1BC3C5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726" y="4667184"/>
              <a:ext cx="2973957" cy="224619"/>
            </a:xfrm>
            <a:custGeom>
              <a:avLst/>
              <a:gdLst>
                <a:gd name="T0" fmla="*/ 0 w 662"/>
                <a:gd name="T1" fmla="*/ 0 h 50"/>
                <a:gd name="T2" fmla="*/ 461 w 662"/>
                <a:gd name="T3" fmla="*/ 0 h 50"/>
                <a:gd name="T4" fmla="*/ 662 w 662"/>
                <a:gd name="T5" fmla="*/ 50 h 50"/>
                <a:gd name="T6" fmla="*/ 201 w 662"/>
                <a:gd name="T7" fmla="*/ 50 h 50"/>
                <a:gd name="T8" fmla="*/ 0 w 66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50">
                  <a:moveTo>
                    <a:pt x="0" y="0"/>
                  </a:moveTo>
                  <a:lnTo>
                    <a:pt x="461" y="0"/>
                  </a:lnTo>
                  <a:lnTo>
                    <a:pt x="662" y="50"/>
                  </a:lnTo>
                  <a:lnTo>
                    <a:pt x="20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DBA0812-8430-67E2-3106-8E185068C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5476" y="2365929"/>
              <a:ext cx="263682" cy="345038"/>
            </a:xfrm>
            <a:custGeom>
              <a:avLst/>
              <a:gdLst>
                <a:gd name="T0" fmla="*/ 95 w 114"/>
                <a:gd name="T1" fmla="*/ 99 h 149"/>
                <a:gd name="T2" fmla="*/ 93 w 114"/>
                <a:gd name="T3" fmla="*/ 98 h 149"/>
                <a:gd name="T4" fmla="*/ 89 w 114"/>
                <a:gd name="T5" fmla="*/ 96 h 149"/>
                <a:gd name="T6" fmla="*/ 74 w 114"/>
                <a:gd name="T7" fmla="*/ 85 h 149"/>
                <a:gd name="T8" fmla="*/ 90 w 114"/>
                <a:gd name="T9" fmla="*/ 58 h 149"/>
                <a:gd name="T10" fmla="*/ 57 w 114"/>
                <a:gd name="T11" fmla="*/ 1 h 149"/>
                <a:gd name="T12" fmla="*/ 19 w 114"/>
                <a:gd name="T13" fmla="*/ 41 h 149"/>
                <a:gd name="T14" fmla="*/ 42 w 114"/>
                <a:gd name="T15" fmla="*/ 87 h 149"/>
                <a:gd name="T16" fmla="*/ 25 w 114"/>
                <a:gd name="T17" fmla="*/ 96 h 149"/>
                <a:gd name="T18" fmla="*/ 21 w 114"/>
                <a:gd name="T19" fmla="*/ 98 h 149"/>
                <a:gd name="T20" fmla="*/ 19 w 114"/>
                <a:gd name="T21" fmla="*/ 99 h 149"/>
                <a:gd name="T22" fmla="*/ 0 w 114"/>
                <a:gd name="T23" fmla="*/ 123 h 149"/>
                <a:gd name="T24" fmla="*/ 1 w 114"/>
                <a:gd name="T25" fmla="*/ 149 h 149"/>
                <a:gd name="T26" fmla="*/ 113 w 114"/>
                <a:gd name="T27" fmla="*/ 149 h 149"/>
                <a:gd name="T28" fmla="*/ 114 w 114"/>
                <a:gd name="T29" fmla="*/ 147 h 149"/>
                <a:gd name="T30" fmla="*/ 95 w 114"/>
                <a:gd name="T31" fmla="*/ 99 h 149"/>
                <a:gd name="T32" fmla="*/ 82 w 114"/>
                <a:gd name="T33" fmla="*/ 28 h 149"/>
                <a:gd name="T34" fmla="*/ 30 w 114"/>
                <a:gd name="T35" fmla="*/ 26 h 149"/>
                <a:gd name="T36" fmla="*/ 40 w 114"/>
                <a:gd name="T37" fmla="*/ 74 h 149"/>
                <a:gd name="T38" fmla="*/ 33 w 114"/>
                <a:gd name="T39" fmla="*/ 61 h 149"/>
                <a:gd name="T40" fmla="*/ 43 w 114"/>
                <a:gd name="T41" fmla="*/ 25 h 149"/>
                <a:gd name="T42" fmla="*/ 62 w 114"/>
                <a:gd name="T43" fmla="*/ 42 h 149"/>
                <a:gd name="T44" fmla="*/ 50 w 114"/>
                <a:gd name="T45" fmla="*/ 29 h 149"/>
                <a:gd name="T46" fmla="*/ 77 w 114"/>
                <a:gd name="T47" fmla="*/ 43 h 149"/>
                <a:gd name="T48" fmla="*/ 80 w 114"/>
                <a:gd name="T49" fmla="*/ 47 h 149"/>
                <a:gd name="T50" fmla="*/ 67 w 114"/>
                <a:gd name="T51" fmla="*/ 68 h 149"/>
                <a:gd name="T52" fmla="*/ 56 w 114"/>
                <a:gd name="T53" fmla="*/ 70 h 149"/>
                <a:gd name="T54" fmla="*/ 67 w 114"/>
                <a:gd name="T55" fmla="*/ 70 h 149"/>
                <a:gd name="T56" fmla="*/ 81 w 114"/>
                <a:gd name="T57" fmla="*/ 50 h 149"/>
                <a:gd name="T58" fmla="*/ 82 w 114"/>
                <a:gd name="T59" fmla="*/ 57 h 149"/>
                <a:gd name="T60" fmla="*/ 73 w 114"/>
                <a:gd name="T61" fmla="*/ 74 h 149"/>
                <a:gd name="T62" fmla="*/ 73 w 114"/>
                <a:gd name="T63" fmla="*/ 74 h 149"/>
                <a:gd name="T64" fmla="*/ 57 w 114"/>
                <a:gd name="T65" fmla="*/ 85 h 149"/>
                <a:gd name="T66" fmla="*/ 42 w 114"/>
                <a:gd name="T67" fmla="*/ 76 h 149"/>
                <a:gd name="T68" fmla="*/ 79 w 114"/>
                <a:gd name="T69" fmla="*/ 99 h 149"/>
                <a:gd name="T70" fmla="*/ 57 w 114"/>
                <a:gd name="T71" fmla="*/ 113 h 149"/>
                <a:gd name="T72" fmla="*/ 36 w 114"/>
                <a:gd name="T73" fmla="*/ 100 h 149"/>
                <a:gd name="T74" fmla="*/ 41 w 114"/>
                <a:gd name="T75" fmla="*/ 93 h 149"/>
                <a:gd name="T76" fmla="*/ 42 w 114"/>
                <a:gd name="T77" fmla="*/ 92 h 149"/>
                <a:gd name="T78" fmla="*/ 42 w 114"/>
                <a:gd name="T79" fmla="*/ 91 h 149"/>
                <a:gd name="T80" fmla="*/ 43 w 114"/>
                <a:gd name="T81" fmla="*/ 86 h 149"/>
                <a:gd name="T82" fmla="*/ 53 w 114"/>
                <a:gd name="T83" fmla="*/ 86 h 149"/>
                <a:gd name="T84" fmla="*/ 57 w 114"/>
                <a:gd name="T85" fmla="*/ 87 h 149"/>
                <a:gd name="T86" fmla="*/ 73 w 114"/>
                <a:gd name="T87" fmla="*/ 76 h 149"/>
                <a:gd name="T88" fmla="*/ 74 w 114"/>
                <a:gd name="T89" fmla="*/ 92 h 149"/>
                <a:gd name="T90" fmla="*/ 74 w 114"/>
                <a:gd name="T91" fmla="*/ 92 h 149"/>
                <a:gd name="T92" fmla="*/ 75 w 114"/>
                <a:gd name="T93" fmla="*/ 93 h 149"/>
                <a:gd name="T94" fmla="*/ 82 w 114"/>
                <a:gd name="T95" fmla="*/ 9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149">
                  <a:moveTo>
                    <a:pt x="95" y="99"/>
                  </a:moveTo>
                  <a:cubicBezTo>
                    <a:pt x="95" y="99"/>
                    <a:pt x="95" y="99"/>
                    <a:pt x="95" y="99"/>
                  </a:cubicBezTo>
                  <a:cubicBezTo>
                    <a:pt x="95" y="99"/>
                    <a:pt x="94" y="98"/>
                    <a:pt x="94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2" y="97"/>
                    <a:pt x="90" y="97"/>
                    <a:pt x="89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4" y="94"/>
                    <a:pt x="80" y="93"/>
                    <a:pt x="75" y="92"/>
                  </a:cubicBezTo>
                  <a:cubicBezTo>
                    <a:pt x="75" y="90"/>
                    <a:pt x="74" y="88"/>
                    <a:pt x="74" y="85"/>
                  </a:cubicBezTo>
                  <a:cubicBezTo>
                    <a:pt x="79" y="85"/>
                    <a:pt x="93" y="81"/>
                    <a:pt x="92" y="79"/>
                  </a:cubicBezTo>
                  <a:cubicBezTo>
                    <a:pt x="87" y="74"/>
                    <a:pt x="89" y="64"/>
                    <a:pt x="90" y="58"/>
                  </a:cubicBezTo>
                  <a:cubicBezTo>
                    <a:pt x="92" y="44"/>
                    <a:pt x="94" y="38"/>
                    <a:pt x="89" y="22"/>
                  </a:cubicBezTo>
                  <a:cubicBezTo>
                    <a:pt x="85" y="11"/>
                    <a:pt x="72" y="0"/>
                    <a:pt x="57" y="1"/>
                  </a:cubicBezTo>
                  <a:cubicBezTo>
                    <a:pt x="51" y="1"/>
                    <a:pt x="46" y="3"/>
                    <a:pt x="40" y="7"/>
                  </a:cubicBezTo>
                  <a:cubicBezTo>
                    <a:pt x="27" y="9"/>
                    <a:pt x="18" y="20"/>
                    <a:pt x="19" y="41"/>
                  </a:cubicBezTo>
                  <a:cubicBezTo>
                    <a:pt x="20" y="52"/>
                    <a:pt x="29" y="65"/>
                    <a:pt x="21" y="79"/>
                  </a:cubicBezTo>
                  <a:cubicBezTo>
                    <a:pt x="19" y="81"/>
                    <a:pt x="34" y="88"/>
                    <a:pt x="42" y="87"/>
                  </a:cubicBezTo>
                  <a:cubicBezTo>
                    <a:pt x="42" y="89"/>
                    <a:pt x="41" y="90"/>
                    <a:pt x="41" y="91"/>
                  </a:cubicBezTo>
                  <a:cubicBezTo>
                    <a:pt x="35" y="92"/>
                    <a:pt x="30" y="94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4" y="97"/>
                    <a:pt x="22" y="97"/>
                    <a:pt x="21" y="98"/>
                  </a:cubicBezTo>
                  <a:cubicBezTo>
                    <a:pt x="21" y="98"/>
                    <a:pt x="21" y="98"/>
                    <a:pt x="20" y="98"/>
                  </a:cubicBezTo>
                  <a:cubicBezTo>
                    <a:pt x="20" y="98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7" y="105"/>
                    <a:pt x="0" y="114"/>
                    <a:pt x="0" y="12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49"/>
                    <a:pt x="113" y="148"/>
                    <a:pt x="113" y="148"/>
                  </a:cubicBezTo>
                  <a:cubicBezTo>
                    <a:pt x="113" y="147"/>
                    <a:pt x="114" y="147"/>
                    <a:pt x="114" y="147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4" y="114"/>
                    <a:pt x="107" y="105"/>
                    <a:pt x="95" y="99"/>
                  </a:cubicBezTo>
                  <a:close/>
                  <a:moveTo>
                    <a:pt x="59" y="7"/>
                  </a:moveTo>
                  <a:cubicBezTo>
                    <a:pt x="70" y="8"/>
                    <a:pt x="78" y="17"/>
                    <a:pt x="82" y="28"/>
                  </a:cubicBezTo>
                  <a:cubicBezTo>
                    <a:pt x="77" y="20"/>
                    <a:pt x="69" y="14"/>
                    <a:pt x="59" y="12"/>
                  </a:cubicBezTo>
                  <a:cubicBezTo>
                    <a:pt x="47" y="11"/>
                    <a:pt x="36" y="17"/>
                    <a:pt x="30" y="26"/>
                  </a:cubicBezTo>
                  <a:cubicBezTo>
                    <a:pt x="34" y="13"/>
                    <a:pt x="46" y="5"/>
                    <a:pt x="59" y="7"/>
                  </a:cubicBezTo>
                  <a:close/>
                  <a:moveTo>
                    <a:pt x="40" y="74"/>
                  </a:moveTo>
                  <a:cubicBezTo>
                    <a:pt x="40" y="73"/>
                    <a:pt x="40" y="73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2" y="56"/>
                    <a:pt x="32" y="52"/>
                    <a:pt x="33" y="47"/>
                  </a:cubicBezTo>
                  <a:cubicBezTo>
                    <a:pt x="34" y="39"/>
                    <a:pt x="37" y="32"/>
                    <a:pt x="43" y="25"/>
                  </a:cubicBezTo>
                  <a:cubicBezTo>
                    <a:pt x="44" y="28"/>
                    <a:pt x="46" y="30"/>
                    <a:pt x="48" y="33"/>
                  </a:cubicBezTo>
                  <a:cubicBezTo>
                    <a:pt x="51" y="37"/>
                    <a:pt x="56" y="41"/>
                    <a:pt x="62" y="42"/>
                  </a:cubicBezTo>
                  <a:cubicBezTo>
                    <a:pt x="59" y="40"/>
                    <a:pt x="55" y="37"/>
                    <a:pt x="52" y="32"/>
                  </a:cubicBezTo>
                  <a:cubicBezTo>
                    <a:pt x="52" y="31"/>
                    <a:pt x="51" y="30"/>
                    <a:pt x="50" y="29"/>
                  </a:cubicBezTo>
                  <a:cubicBezTo>
                    <a:pt x="51" y="30"/>
                    <a:pt x="52" y="31"/>
                    <a:pt x="53" y="32"/>
                  </a:cubicBezTo>
                  <a:cubicBezTo>
                    <a:pt x="62" y="39"/>
                    <a:pt x="73" y="42"/>
                    <a:pt x="77" y="43"/>
                  </a:cubicBezTo>
                  <a:cubicBezTo>
                    <a:pt x="72" y="40"/>
                    <a:pt x="68" y="37"/>
                    <a:pt x="64" y="33"/>
                  </a:cubicBezTo>
                  <a:cubicBezTo>
                    <a:pt x="70" y="36"/>
                    <a:pt x="75" y="39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56"/>
                    <a:pt x="74" y="64"/>
                    <a:pt x="67" y="68"/>
                  </a:cubicBezTo>
                  <a:cubicBezTo>
                    <a:pt x="66" y="66"/>
                    <a:pt x="64" y="65"/>
                    <a:pt x="62" y="65"/>
                  </a:cubicBezTo>
                  <a:cubicBezTo>
                    <a:pt x="59" y="65"/>
                    <a:pt x="56" y="67"/>
                    <a:pt x="56" y="70"/>
                  </a:cubicBezTo>
                  <a:cubicBezTo>
                    <a:pt x="56" y="72"/>
                    <a:pt x="59" y="74"/>
                    <a:pt x="62" y="74"/>
                  </a:cubicBezTo>
                  <a:cubicBezTo>
                    <a:pt x="65" y="74"/>
                    <a:pt x="67" y="72"/>
                    <a:pt x="67" y="7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75" y="65"/>
                    <a:pt x="80" y="58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2" y="52"/>
                    <a:pt x="82" y="54"/>
                    <a:pt x="82" y="57"/>
                  </a:cubicBezTo>
                  <a:cubicBezTo>
                    <a:pt x="81" y="62"/>
                    <a:pt x="78" y="68"/>
                    <a:pt x="74" y="73"/>
                  </a:cubicBezTo>
                  <a:cubicBezTo>
                    <a:pt x="74" y="73"/>
                    <a:pt x="74" y="73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68" y="80"/>
                    <a:pt x="63" y="84"/>
                    <a:pt x="59" y="85"/>
                  </a:cubicBezTo>
                  <a:cubicBezTo>
                    <a:pt x="58" y="85"/>
                    <a:pt x="58" y="86"/>
                    <a:pt x="57" y="85"/>
                  </a:cubicBezTo>
                  <a:cubicBezTo>
                    <a:pt x="57" y="85"/>
                    <a:pt x="56" y="85"/>
                    <a:pt x="56" y="85"/>
                  </a:cubicBezTo>
                  <a:cubicBezTo>
                    <a:pt x="52" y="85"/>
                    <a:pt x="47" y="81"/>
                    <a:pt x="42" y="76"/>
                  </a:cubicBezTo>
                  <a:cubicBezTo>
                    <a:pt x="42" y="75"/>
                    <a:pt x="41" y="74"/>
                    <a:pt x="40" y="74"/>
                  </a:cubicBezTo>
                  <a:close/>
                  <a:moveTo>
                    <a:pt x="79" y="99"/>
                  </a:moveTo>
                  <a:cubicBezTo>
                    <a:pt x="78" y="99"/>
                    <a:pt x="78" y="99"/>
                    <a:pt x="78" y="100"/>
                  </a:cubicBezTo>
                  <a:cubicBezTo>
                    <a:pt x="72" y="106"/>
                    <a:pt x="65" y="113"/>
                    <a:pt x="57" y="113"/>
                  </a:cubicBezTo>
                  <a:cubicBezTo>
                    <a:pt x="50" y="113"/>
                    <a:pt x="43" y="107"/>
                    <a:pt x="37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8"/>
                    <a:pt x="33" y="97"/>
                    <a:pt x="32" y="95"/>
                  </a:cubicBezTo>
                  <a:cubicBezTo>
                    <a:pt x="35" y="94"/>
                    <a:pt x="38" y="94"/>
                    <a:pt x="41" y="93"/>
                  </a:cubicBezTo>
                  <a:cubicBezTo>
                    <a:pt x="41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3" y="90"/>
                    <a:pt x="43" y="88"/>
                    <a:pt x="43" y="86"/>
                  </a:cubicBezTo>
                  <a:cubicBezTo>
                    <a:pt x="43" y="83"/>
                    <a:pt x="43" y="80"/>
                    <a:pt x="42" y="78"/>
                  </a:cubicBezTo>
                  <a:cubicBezTo>
                    <a:pt x="46" y="81"/>
                    <a:pt x="50" y="84"/>
                    <a:pt x="53" y="86"/>
                  </a:cubicBezTo>
                  <a:cubicBezTo>
                    <a:pt x="55" y="86"/>
                    <a:pt x="56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9" y="87"/>
                    <a:pt x="61" y="86"/>
                    <a:pt x="62" y="85"/>
                  </a:cubicBezTo>
                  <a:cubicBezTo>
                    <a:pt x="66" y="83"/>
                    <a:pt x="69" y="80"/>
                    <a:pt x="73" y="76"/>
                  </a:cubicBezTo>
                  <a:cubicBezTo>
                    <a:pt x="73" y="79"/>
                    <a:pt x="73" y="85"/>
                    <a:pt x="73" y="85"/>
                  </a:cubicBezTo>
                  <a:cubicBezTo>
                    <a:pt x="73" y="85"/>
                    <a:pt x="73" y="90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5" y="93"/>
                    <a:pt x="75" y="93"/>
                  </a:cubicBezTo>
                  <a:cubicBezTo>
                    <a:pt x="75" y="93"/>
                    <a:pt x="75" y="94"/>
                    <a:pt x="76" y="94"/>
                  </a:cubicBezTo>
                  <a:cubicBezTo>
                    <a:pt x="78" y="94"/>
                    <a:pt x="80" y="94"/>
                    <a:pt x="82" y="95"/>
                  </a:cubicBezTo>
                  <a:cubicBezTo>
                    <a:pt x="81" y="96"/>
                    <a:pt x="80" y="98"/>
                    <a:pt x="79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E08296-FF91-EB89-91FF-26D46377D3A1}"/>
              </a:ext>
            </a:extLst>
          </p:cNvPr>
          <p:cNvSpPr txBox="1"/>
          <p:nvPr/>
        </p:nvSpPr>
        <p:spPr>
          <a:xfrm>
            <a:off x="819817" y="1640192"/>
            <a:ext cx="3550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Все элементы лечения одинаково важны</a:t>
            </a:r>
          </a:p>
        </p:txBody>
      </p:sp>
    </p:spTree>
    <p:extLst>
      <p:ext uri="{BB962C8B-B14F-4D97-AF65-F5344CB8AC3E}">
        <p14:creationId xmlns:p14="http://schemas.microsoft.com/office/powerpoint/2010/main" val="93037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Ваша роль в борьбе с болезнью </a:t>
            </a:r>
            <a:endParaRPr lang="en-UA" dirty="0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22434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478" y="3521073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47591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1216" y="2252707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2582" y="3436947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175" y="475919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0851576" y="351506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03FB148F-A780-EA40-9D2F-4BB4713BB6E8}"/>
              </a:ext>
            </a:extLst>
          </p:cNvPr>
          <p:cNvSpPr>
            <a:spLocks noEditPoints="1"/>
          </p:cNvSpPr>
          <p:nvPr/>
        </p:nvSpPr>
        <p:spPr bwMode="auto">
          <a:xfrm>
            <a:off x="1239409" y="3611951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830010" y="4828510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1265001" y="48315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1260591" y="23248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1749895" y="2142213"/>
            <a:ext cx="450271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ru-RU" dirty="0">
                <a:cs typeface="Arial" charset="0"/>
              </a:rPr>
              <a:t>Не используйте препараты, о которых вы узнали из рекламы или со слов знакомых. Они могут нанести существенный урон не только вашему кошельку, но и здоровью.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1764577" y="3494063"/>
            <a:ext cx="4406912" cy="1497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dirty="0"/>
              <a:t>Постарайтесь максимально понять причины и следствия вашего Заболевания и методы лечения.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1749500" y="4657778"/>
            <a:ext cx="4629137" cy="11422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dirty="0"/>
              <a:t>Вы и ваш врач, а также медицинская сестра должны стать партнерами в деле борьбы за ваше здоровье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A9912-1858-9D42-BE00-FEECE9D87FDF}"/>
              </a:ext>
            </a:extLst>
          </p:cNvPr>
          <p:cNvSpPr txBox="1"/>
          <p:nvPr/>
        </p:nvSpPr>
        <p:spPr>
          <a:xfrm>
            <a:off x="6148012" y="2211652"/>
            <a:ext cx="448763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ru-RU" dirty="0"/>
              <a:t>Не стесняйтесь выяснять все возникающие у вас вопросы и опасения у медицинской сестры и врача.</a:t>
            </a:r>
          </a:p>
          <a:p>
            <a:pPr algn="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6700287" y="3436947"/>
            <a:ext cx="385463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ru-RU" dirty="0"/>
              <a:t> Перед каждым посещением врача составьте список вопросов, которые Вы хотели бы задать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7006590" y="4728087"/>
            <a:ext cx="336229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ru-RU" dirty="0"/>
              <a:t>Взвешивайтесь каждый день и записывайте вес ежедневно</a:t>
            </a: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4DBA0812-8430-67E2-3106-8E185068CDE2}"/>
              </a:ext>
            </a:extLst>
          </p:cNvPr>
          <p:cNvSpPr>
            <a:spLocks noEditPoints="1"/>
          </p:cNvSpPr>
          <p:nvPr/>
        </p:nvSpPr>
        <p:spPr bwMode="auto">
          <a:xfrm>
            <a:off x="10874118" y="22527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7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2" grpId="0"/>
          <p:bldP spid="53" grpId="0"/>
          <p:bldP spid="54" grpId="0"/>
          <p:bldP spid="55" grpId="0"/>
          <p:bldP spid="56" grpId="0"/>
          <p:bldP spid="57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2" grpId="0"/>
          <p:bldP spid="53" grpId="0"/>
          <p:bldP spid="54" grpId="0"/>
          <p:bldP spid="55" grpId="0"/>
          <p:bldP spid="56" grpId="0"/>
          <p:bldP spid="57" grpId="0"/>
          <p:bldP spid="3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44" name="Rectangle 1743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FF22D-B223-0EB4-7FF2-E9D59703FA4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400" b="1">
                <a:latin typeface="+mj-lt"/>
                <a:ea typeface="+mj-ea"/>
                <a:cs typeface="+mj-cs"/>
              </a:rPr>
              <a:t>ВАЖНО!</a:t>
            </a:r>
          </a:p>
        </p:txBody>
      </p:sp>
      <p:sp>
        <p:nvSpPr>
          <p:cNvPr id="1744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Прямоугольник 4">
            <a:extLst>
              <a:ext uri="{FF2B5EF4-FFF2-40B4-BE49-F238E27FC236}">
                <a16:creationId xmlns:a16="http://schemas.microsoft.com/office/drawing/2014/main" id="{C039A161-722A-3EE3-7FDB-A50F558C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Сообщайте</a:t>
            </a:r>
            <a:r>
              <a:rPr lang="en-US" sz="1700" dirty="0"/>
              <a:t> </a:t>
            </a:r>
            <a:r>
              <a:rPr lang="en-US" sz="1700" dirty="0" err="1"/>
              <a:t>врачу</a:t>
            </a:r>
            <a:r>
              <a:rPr lang="en-US" sz="1700" dirty="0"/>
              <a:t> </a:t>
            </a:r>
            <a:r>
              <a:rPr lang="en-US" sz="1700" dirty="0" err="1"/>
              <a:t>об</a:t>
            </a:r>
            <a:r>
              <a:rPr lang="en-US" sz="1700" dirty="0"/>
              <a:t> </a:t>
            </a:r>
            <a:r>
              <a:rPr lang="en-US" sz="1700" dirty="0" err="1"/>
              <a:t>изменении</a:t>
            </a:r>
            <a:r>
              <a:rPr lang="en-US" sz="1700" dirty="0"/>
              <a:t> </a:t>
            </a:r>
            <a:r>
              <a:rPr lang="en-US" sz="1700" dirty="0" err="1"/>
              <a:t>веса</a:t>
            </a:r>
            <a:r>
              <a:rPr lang="en-US" sz="1700" dirty="0"/>
              <a:t> </a:t>
            </a:r>
            <a:r>
              <a:rPr lang="en-US" sz="1700" dirty="0" err="1"/>
              <a:t>более</a:t>
            </a:r>
            <a:r>
              <a:rPr lang="en-US" sz="1700" dirty="0"/>
              <a:t> </a:t>
            </a:r>
            <a:r>
              <a:rPr lang="en-US" sz="1700" dirty="0" err="1"/>
              <a:t>чем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килограмм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Спросите</a:t>
            </a:r>
            <a:r>
              <a:rPr lang="en-US" sz="1700" dirty="0"/>
              <a:t> у </a:t>
            </a:r>
            <a:r>
              <a:rPr lang="en-US" sz="1700" dirty="0" err="1"/>
              <a:t>врача</a:t>
            </a:r>
            <a:r>
              <a:rPr lang="en-US" sz="1700" dirty="0"/>
              <a:t> </a:t>
            </a:r>
            <a:r>
              <a:rPr lang="en-US" sz="1700" dirty="0" err="1"/>
              <a:t>сколько</a:t>
            </a:r>
            <a:r>
              <a:rPr lang="en-US" sz="1700" dirty="0"/>
              <a:t> </a:t>
            </a:r>
            <a:r>
              <a:rPr lang="en-US" sz="1700" dirty="0" err="1"/>
              <a:t>соли</a:t>
            </a:r>
            <a:r>
              <a:rPr lang="en-US" sz="1700" dirty="0"/>
              <a:t> </a:t>
            </a:r>
            <a:r>
              <a:rPr lang="en-US" sz="1700" dirty="0" err="1"/>
              <a:t>вам</a:t>
            </a:r>
            <a:r>
              <a:rPr lang="en-US" sz="1700" dirty="0"/>
              <a:t> </a:t>
            </a:r>
            <a:r>
              <a:rPr lang="en-US" sz="1700" dirty="0" err="1"/>
              <a:t>нужно</a:t>
            </a:r>
            <a:r>
              <a:rPr lang="en-US" sz="1700" dirty="0"/>
              <a:t> </a:t>
            </a:r>
            <a:r>
              <a:rPr lang="en-US" sz="1700" dirty="0" err="1"/>
              <a:t>употреблять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Следуйте</a:t>
            </a:r>
            <a:r>
              <a:rPr lang="en-US" sz="1700" dirty="0"/>
              <a:t> </a:t>
            </a:r>
            <a:r>
              <a:rPr lang="en-US" sz="1700" dirty="0" err="1"/>
              <a:t>плану</a:t>
            </a:r>
            <a:r>
              <a:rPr lang="en-US" sz="1700" dirty="0"/>
              <a:t> </a:t>
            </a:r>
            <a:r>
              <a:rPr lang="en-US" sz="1700" dirty="0" err="1"/>
              <a:t>тренировок</a:t>
            </a:r>
            <a:r>
              <a:rPr lang="en-US" sz="1700" dirty="0"/>
              <a:t>, </a:t>
            </a:r>
            <a:r>
              <a:rPr lang="en-US" sz="1700" dirty="0" err="1"/>
              <a:t>одобренных</a:t>
            </a:r>
            <a:r>
              <a:rPr lang="en-US" sz="1700" dirty="0"/>
              <a:t> </a:t>
            </a:r>
            <a:r>
              <a:rPr lang="en-US" sz="1700" dirty="0" err="1"/>
              <a:t>вашим</a:t>
            </a:r>
            <a:r>
              <a:rPr lang="en-US" sz="1700" dirty="0"/>
              <a:t> </a:t>
            </a:r>
            <a:r>
              <a:rPr lang="en-US" sz="1700" dirty="0" err="1"/>
              <a:t>лечащим</a:t>
            </a:r>
            <a:r>
              <a:rPr lang="en-US" sz="1700" dirty="0"/>
              <a:t> </a:t>
            </a:r>
            <a:r>
              <a:rPr lang="en-US" sz="1700" dirty="0" err="1"/>
              <a:t>врачом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Принимайте</a:t>
            </a:r>
            <a:r>
              <a:rPr lang="en-US" sz="1700" dirty="0"/>
              <a:t> </a:t>
            </a:r>
            <a:r>
              <a:rPr lang="en-US" sz="1700" dirty="0" err="1"/>
              <a:t>медикаменты</a:t>
            </a:r>
            <a:r>
              <a:rPr lang="en-US" sz="1700" dirty="0"/>
              <a:t> </a:t>
            </a:r>
            <a:r>
              <a:rPr lang="en-US" sz="1700" dirty="0" err="1"/>
              <a:t>так</a:t>
            </a:r>
            <a:r>
              <a:rPr lang="en-US" sz="1700" dirty="0"/>
              <a:t>, </a:t>
            </a:r>
            <a:r>
              <a:rPr lang="en-US" sz="1700" dirty="0" err="1"/>
              <a:t>как</a:t>
            </a:r>
            <a:r>
              <a:rPr lang="en-US" sz="1700" dirty="0"/>
              <a:t> </a:t>
            </a:r>
            <a:r>
              <a:rPr lang="en-US" sz="1700" dirty="0" err="1"/>
              <a:t>прописано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Следите</a:t>
            </a:r>
            <a:r>
              <a:rPr lang="en-US" sz="1700" dirty="0"/>
              <a:t> </a:t>
            </a:r>
            <a:r>
              <a:rPr lang="en-US" sz="1700" dirty="0" err="1"/>
              <a:t>за</a:t>
            </a:r>
            <a:r>
              <a:rPr lang="en-US" sz="1700" dirty="0"/>
              <a:t> </a:t>
            </a:r>
            <a:r>
              <a:rPr lang="en-US" sz="1700" dirty="0" err="1"/>
              <a:t>симптомами</a:t>
            </a:r>
            <a:r>
              <a:rPr lang="en-US" sz="1700" dirty="0"/>
              <a:t> и </a:t>
            </a:r>
            <a:r>
              <a:rPr lang="en-US" sz="1700" dirty="0" err="1"/>
              <a:t>сообщайте</a:t>
            </a:r>
            <a:r>
              <a:rPr lang="en-US" sz="1700" dirty="0"/>
              <a:t> </a:t>
            </a:r>
            <a:r>
              <a:rPr lang="en-US" sz="1700" dirty="0" err="1"/>
              <a:t>врачу</a:t>
            </a:r>
            <a:r>
              <a:rPr lang="en-US" sz="1700" dirty="0"/>
              <a:t> </a:t>
            </a:r>
            <a:r>
              <a:rPr lang="en-US" sz="1700" dirty="0" err="1"/>
              <a:t>об</a:t>
            </a:r>
            <a:r>
              <a:rPr lang="en-US" sz="1700" dirty="0"/>
              <a:t> </a:t>
            </a:r>
            <a:r>
              <a:rPr lang="en-US" sz="1700" dirty="0" err="1"/>
              <a:t>изменении</a:t>
            </a:r>
            <a:r>
              <a:rPr lang="en-US" sz="1700" dirty="0"/>
              <a:t> </a:t>
            </a:r>
            <a:r>
              <a:rPr lang="en-US" sz="1700" dirty="0" err="1"/>
              <a:t>состояния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Бросьте</a:t>
            </a:r>
            <a:r>
              <a:rPr lang="en-US" sz="1700" dirty="0"/>
              <a:t> </a:t>
            </a:r>
            <a:r>
              <a:rPr lang="en-US" sz="1700" dirty="0" err="1"/>
              <a:t>курить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Постарайтесь</a:t>
            </a:r>
            <a:r>
              <a:rPr lang="en-US" sz="1700" dirty="0"/>
              <a:t> </a:t>
            </a:r>
            <a:r>
              <a:rPr lang="en-US" sz="1700" dirty="0" err="1"/>
              <a:t>питаться</a:t>
            </a:r>
            <a:r>
              <a:rPr lang="en-US" sz="1700" dirty="0"/>
              <a:t> </a:t>
            </a:r>
            <a:r>
              <a:rPr lang="en-US" sz="1700" dirty="0" err="1"/>
              <a:t>сбалансировано</a:t>
            </a:r>
            <a:r>
              <a:rPr lang="en-US" sz="1700" dirty="0"/>
              <a:t>, </a:t>
            </a:r>
            <a:r>
              <a:rPr lang="en-US" sz="1700" dirty="0" err="1"/>
              <a:t>включая</a:t>
            </a:r>
            <a:r>
              <a:rPr lang="en-US" sz="1700" dirty="0"/>
              <a:t> в </a:t>
            </a:r>
            <a:r>
              <a:rPr lang="en-US" sz="1700" dirty="0" err="1"/>
              <a:t>рацион</a:t>
            </a:r>
            <a:r>
              <a:rPr lang="en-US" sz="1700" dirty="0"/>
              <a:t> </a:t>
            </a:r>
            <a:r>
              <a:rPr lang="en-US" sz="1700" dirty="0" err="1"/>
              <a:t>фрукты</a:t>
            </a:r>
            <a:r>
              <a:rPr lang="en-US" sz="1700" dirty="0"/>
              <a:t> и </a:t>
            </a:r>
            <a:r>
              <a:rPr lang="en-US" sz="1700" dirty="0" err="1"/>
              <a:t>овощи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Возможно</a:t>
            </a:r>
            <a:r>
              <a:rPr lang="en-US" sz="1700" dirty="0"/>
              <a:t> </a:t>
            </a:r>
            <a:r>
              <a:rPr lang="en-US" sz="1700" dirty="0" err="1"/>
              <a:t>ваше</a:t>
            </a:r>
            <a:r>
              <a:rPr lang="en-US" sz="1700" dirty="0"/>
              <a:t> </a:t>
            </a:r>
            <a:r>
              <a:rPr lang="en-US" sz="1700" dirty="0" err="1"/>
              <a:t>состояние</a:t>
            </a:r>
            <a:r>
              <a:rPr lang="en-US" sz="1700" dirty="0"/>
              <a:t> </a:t>
            </a:r>
            <a:r>
              <a:rPr lang="en-US" sz="1700" dirty="0" err="1"/>
              <a:t>потребует</a:t>
            </a:r>
            <a:r>
              <a:rPr lang="en-US" sz="1700" dirty="0"/>
              <a:t> </a:t>
            </a:r>
            <a:r>
              <a:rPr lang="en-US" sz="1700" dirty="0" err="1"/>
              <a:t>назначения</a:t>
            </a:r>
            <a:r>
              <a:rPr lang="en-US" sz="1700" dirty="0"/>
              <a:t> </a:t>
            </a:r>
            <a:r>
              <a:rPr lang="en-US" sz="1700" dirty="0" err="1"/>
              <a:t>лечебного</a:t>
            </a:r>
            <a:r>
              <a:rPr lang="en-US" sz="1700" dirty="0"/>
              <a:t> </a:t>
            </a:r>
            <a:r>
              <a:rPr lang="en-US" sz="1700" dirty="0" err="1"/>
              <a:t>питания</a:t>
            </a:r>
            <a:r>
              <a:rPr lang="en-US" sz="1700" dirty="0"/>
              <a:t>, </a:t>
            </a:r>
            <a:r>
              <a:rPr lang="en-US" sz="1700" dirty="0" err="1"/>
              <a:t>обсудите</a:t>
            </a:r>
            <a:r>
              <a:rPr lang="en-US" sz="1700" dirty="0"/>
              <a:t> с </a:t>
            </a:r>
            <a:r>
              <a:rPr lang="en-US" sz="1700" dirty="0" err="1"/>
              <a:t>врачом</a:t>
            </a:r>
            <a:r>
              <a:rPr lang="en-US" sz="1700" dirty="0"/>
              <a:t> </a:t>
            </a:r>
            <a:r>
              <a:rPr lang="en-US" sz="1700" dirty="0" err="1"/>
              <a:t>необходимость</a:t>
            </a:r>
            <a:r>
              <a:rPr lang="en-US" sz="1700" dirty="0"/>
              <a:t> </a:t>
            </a:r>
            <a:r>
              <a:rPr lang="en-US" sz="1700" dirty="0" err="1"/>
              <a:t>такого</a:t>
            </a:r>
            <a:r>
              <a:rPr lang="en-US" sz="1700" dirty="0"/>
              <a:t> </a:t>
            </a:r>
            <a:r>
              <a:rPr lang="en-US" sz="1700" dirty="0" err="1"/>
              <a:t>назначения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Уменьшите</a:t>
            </a:r>
            <a:r>
              <a:rPr lang="en-US" sz="1700" dirty="0"/>
              <a:t> </a:t>
            </a:r>
            <a:r>
              <a:rPr lang="en-US" sz="1700" dirty="0" err="1"/>
              <a:t>прием</a:t>
            </a:r>
            <a:r>
              <a:rPr lang="en-US" sz="1700" dirty="0"/>
              <a:t> </a:t>
            </a:r>
            <a:r>
              <a:rPr lang="en-US" sz="1700" dirty="0" err="1"/>
              <a:t>алкоголя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Спите</a:t>
            </a:r>
            <a:r>
              <a:rPr lang="en-US" sz="1700" dirty="0"/>
              <a:t> </a:t>
            </a:r>
            <a:r>
              <a:rPr lang="en-US" sz="1700" dirty="0" err="1"/>
              <a:t>не</a:t>
            </a:r>
            <a:r>
              <a:rPr lang="en-US" sz="1700" dirty="0"/>
              <a:t> </a:t>
            </a:r>
            <a:r>
              <a:rPr lang="en-US" sz="1700" dirty="0" err="1"/>
              <a:t>менее</a:t>
            </a:r>
            <a:r>
              <a:rPr lang="en-US" sz="1700" dirty="0"/>
              <a:t> 8 </a:t>
            </a:r>
            <a:r>
              <a:rPr lang="en-US" sz="1700" dirty="0" err="1"/>
              <a:t>часов</a:t>
            </a:r>
            <a:r>
              <a:rPr lang="en-US" sz="1700" dirty="0"/>
              <a:t> </a:t>
            </a:r>
            <a:r>
              <a:rPr lang="en-US" sz="1700" dirty="0" err="1"/>
              <a:t>ежедневно</a:t>
            </a:r>
            <a:endParaRPr lang="en-US" sz="1700" dirty="0"/>
          </a:p>
        </p:txBody>
      </p:sp>
      <p:pic>
        <p:nvPicPr>
          <p:cNvPr id="3" name="Рисунок 2" descr="Запись сведений о встрече в бумажный планировщик">
            <a:extLst>
              <a:ext uri="{FF2B5EF4-FFF2-40B4-BE49-F238E27FC236}">
                <a16:creationId xmlns:a16="http://schemas.microsoft.com/office/drawing/2014/main" id="{D2024777-5BBE-5B64-3B6E-092F31183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61" name="Rectangle 4916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49163" name="Freeform: Shape 49162">
            <a:extLst>
              <a:ext uri="{FF2B5EF4-FFF2-40B4-BE49-F238E27FC236}">
                <a16:creationId xmlns:a16="http://schemas.microsoft.com/office/drawing/2014/main" id="{F2F014E7-B612-4079-894D-4697468C5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6334" y="493190"/>
            <a:ext cx="3619330" cy="318091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165" name="Freeform: Shape 49164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178336-E9D4-4E89-BBE7-94A92064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398" y="3739768"/>
            <a:ext cx="9165204" cy="14244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Мероприятия по изменению образа жизни</a:t>
            </a:r>
          </a:p>
        </p:txBody>
      </p:sp>
      <p:pic>
        <p:nvPicPr>
          <p:cNvPr id="49156" name="Picture 6">
            <a:extLst>
              <a:ext uri="{FF2B5EF4-FFF2-40B4-BE49-F238E27FC236}">
                <a16:creationId xmlns:a16="http://schemas.microsoft.com/office/drawing/2014/main" id="{3A8F8D6A-7396-3345-022B-C4ECFCA8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237" y="1196594"/>
            <a:ext cx="1200395" cy="17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>
            <a:extLst>
              <a:ext uri="{FF2B5EF4-FFF2-40B4-BE49-F238E27FC236}">
                <a16:creationId xmlns:a16="http://schemas.microsoft.com/office/drawing/2014/main" id="{72CDAC96-6E00-10D2-9068-BA4B548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25413"/>
            <a:ext cx="1117473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Ведите дневник самоконтроля пациента с сердечной недостаточностью</a:t>
            </a:r>
          </a:p>
        </p:txBody>
      </p:sp>
      <p:pic>
        <p:nvPicPr>
          <p:cNvPr id="50179" name="Объект 1">
            <a:extLst>
              <a:ext uri="{FF2B5EF4-FFF2-40B4-BE49-F238E27FC236}">
                <a16:creationId xmlns:a16="http://schemas.microsoft.com/office/drawing/2014/main" id="{623651FA-7E67-A6FE-7942-E3837E38C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268413"/>
            <a:ext cx="7562850" cy="52959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5">
            <a:extLst>
              <a:ext uri="{FF2B5EF4-FFF2-40B4-BE49-F238E27FC236}">
                <a16:creationId xmlns:a16="http://schemas.microsoft.com/office/drawing/2014/main" id="{488825CC-778D-EBAE-8581-582A94BA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58" y="0"/>
            <a:ext cx="8818245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Контроль веса</a:t>
            </a:r>
          </a:p>
        </p:txBody>
      </p:sp>
      <p:sp>
        <p:nvSpPr>
          <p:cNvPr id="51203" name="Текст 8">
            <a:extLst>
              <a:ext uri="{FF2B5EF4-FFF2-40B4-BE49-F238E27FC236}">
                <a16:creationId xmlns:a16="http://schemas.microsoft.com/office/drawing/2014/main" id="{E4D524FF-7911-1ACF-CD86-7CAA627A8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494" y="1598215"/>
            <a:ext cx="4040187" cy="639762"/>
          </a:xfrm>
        </p:spPr>
        <p:txBody>
          <a:bodyPr>
            <a:noAutofit/>
          </a:bodyPr>
          <a:lstStyle/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Почему следует взвешиваться каждый день?</a:t>
            </a:r>
          </a:p>
        </p:txBody>
      </p:sp>
      <p:sp>
        <p:nvSpPr>
          <p:cNvPr id="51204" name="Содержимое 6">
            <a:extLst>
              <a:ext uri="{FF2B5EF4-FFF2-40B4-BE49-F238E27FC236}">
                <a16:creationId xmlns:a16="http://schemas.microsoft.com/office/drawing/2014/main" id="{A2B65488-1C7D-0027-8B21-026BEE541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155" y="2336801"/>
            <a:ext cx="4248150" cy="36845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1800" dirty="0">
                <a:cs typeface="Arial" panose="020B0604020202020204" pitchFamily="34" charset="0"/>
              </a:rPr>
              <a:t>У пациентов с сердечной недостаточностью жидкость может накапливаться в подкожно-жировой клетчатке и брюшной полости. </a:t>
            </a:r>
          </a:p>
          <a:p>
            <a:pPr eaLnBrk="1" hangingPunct="1"/>
            <a:r>
              <a:rPr lang="ru-RU" altLang="ru-RU" sz="1800" dirty="0">
                <a:cs typeface="Arial" panose="020B0604020202020204" pitchFamily="34" charset="0"/>
              </a:rPr>
              <a:t>Появление отеков говорит о том, что в вашем состоянии наступили негативные изменения. При этом Ваш вес может увеличиваться очень быстро. </a:t>
            </a:r>
          </a:p>
          <a:p>
            <a:pPr eaLnBrk="1" hangingPunct="1"/>
            <a:r>
              <a:rPr lang="ru-RU" altLang="ru-RU" sz="1800" dirty="0">
                <a:cs typeface="Arial" panose="020B0604020202020204" pitchFamily="34" charset="0"/>
              </a:rPr>
              <a:t>Если Вы будете взвешиваться ежедневно, то сможете отследить изменения достаточно рано, для того, чтобы ваш врач смог усилить терапию.</a:t>
            </a:r>
          </a:p>
          <a:p>
            <a:pPr eaLnBrk="1" hangingPunct="1"/>
            <a:r>
              <a:rPr lang="ru-RU" alt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Это поможет избежать госпитализации</a:t>
            </a:r>
          </a:p>
        </p:txBody>
      </p:sp>
      <p:sp>
        <p:nvSpPr>
          <p:cNvPr id="51205" name="Текст 9">
            <a:extLst>
              <a:ext uri="{FF2B5EF4-FFF2-40B4-BE49-F238E27FC236}">
                <a16:creationId xmlns:a16="http://schemas.microsoft.com/office/drawing/2014/main" id="{022DE62D-F7BF-E1F3-DB8A-2A45AA122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213225" cy="63976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Для того, чтобы ваши взвешивания были достоверными:</a:t>
            </a:r>
          </a:p>
        </p:txBody>
      </p:sp>
      <p:pic>
        <p:nvPicPr>
          <p:cNvPr id="51206" name="Picture 2">
            <a:extLst>
              <a:ext uri="{FF2B5EF4-FFF2-40B4-BE49-F238E27FC236}">
                <a16:creationId xmlns:a16="http://schemas.microsoft.com/office/drawing/2014/main" id="{78441BCA-8F9B-6DE9-917A-4276BBADA4E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4411664"/>
            <a:ext cx="1562100" cy="1609725"/>
          </a:xfr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82CE5A-8BAE-22EC-258E-68D6BBC97352}"/>
              </a:ext>
            </a:extLst>
          </p:cNvPr>
          <p:cNvSpPr/>
          <p:nvPr/>
        </p:nvSpPr>
        <p:spPr>
          <a:xfrm>
            <a:off x="6169026" y="2277269"/>
            <a:ext cx="40005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Взвешивайтесь каждое утро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В одной и той же одежде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После мочеиспускания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Перед едой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На одних и тех же весах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Записывайте полученные цифры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в календарь или дневник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>
            <a:extLst>
              <a:ext uri="{FF2B5EF4-FFF2-40B4-BE49-F238E27FC236}">
                <a16:creationId xmlns:a16="http://schemas.microsoft.com/office/drawing/2014/main" id="{97692E5D-190C-27BE-23B3-10E9A48A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96551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Диета для больных</a:t>
            </a:r>
            <a:br>
              <a:rPr lang="ru-RU" sz="3600" dirty="0"/>
            </a:br>
            <a:r>
              <a:rPr lang="ru-RU" sz="3600" dirty="0"/>
              <a:t>сердечной недостаточностью</a:t>
            </a:r>
          </a:p>
        </p:txBody>
      </p:sp>
      <p:sp>
        <p:nvSpPr>
          <p:cNvPr id="20483" name="Содержимое 7">
            <a:extLst>
              <a:ext uri="{FF2B5EF4-FFF2-40B4-BE49-F238E27FC236}">
                <a16:creationId xmlns:a16="http://schemas.microsoft.com/office/drawing/2014/main" id="{E2CD2BB2-FDB1-6E79-79C1-F3C644407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Пища должна быть калорийной, легко усваиваться, с достаточным содержанием витаминов, белка.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Ограничение потребления жидкости менее 1,5 литров необходимо при декомпенсации сердечной недостаточности.  В обычных ситуациях не рекомендуется употреблять более 2 литров жидкости в сутки.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 Употребление алкоголя строго запрещено больным с алкогольной </a:t>
            </a:r>
            <a:r>
              <a:rPr lang="ru-RU" sz="1800" dirty="0" err="1"/>
              <a:t>кардиопатией</a:t>
            </a:r>
            <a:r>
              <a:rPr lang="ru-RU" sz="1800" dirty="0"/>
              <a:t>. Остальным можно употреблять небольшие дозы алкоголя (например, бокал вина или 50 мл более крепких напитков).</a:t>
            </a:r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F755AD2E-7BCA-F18C-3E43-FCC972D440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568" y="2214564"/>
            <a:ext cx="3700462" cy="28162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7F99AF-4C82-A2A9-B7BE-DC4A7BA3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84" y="106680"/>
            <a:ext cx="1093576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Проверьте ваши знания о сердечной недостаточности</a:t>
            </a:r>
          </a:p>
        </p:txBody>
      </p:sp>
      <p:sp>
        <p:nvSpPr>
          <p:cNvPr id="35843" name="Содержимое 3">
            <a:extLst>
              <a:ext uri="{FF2B5EF4-FFF2-40B4-BE49-F238E27FC236}">
                <a16:creationId xmlns:a16="http://schemas.microsoft.com/office/drawing/2014/main" id="{88B9A752-C8D1-CD8A-2503-ED3782A8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87500"/>
            <a:ext cx="11161240" cy="52705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50000"/>
              </a:lnSpc>
              <a:buNone/>
            </a:pPr>
            <a:r>
              <a:rPr lang="en-US" altLang="ru-RU" sz="1800" dirty="0"/>
              <a:t>1. </a:t>
            </a:r>
            <a:r>
              <a:rPr lang="ru-RU" altLang="ru-RU" sz="1800" dirty="0"/>
              <a:t>Должны ли вы связаться с врачом или медицинской сестрой при наборе веса более чем 1 кг в неделю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Да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Нет</a:t>
            </a:r>
            <a:endParaRPr lang="en-US" altLang="ru-RU" sz="18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ru-RU" sz="1800" dirty="0"/>
              <a:t>2. </a:t>
            </a:r>
            <a:r>
              <a:rPr lang="ru-RU" altLang="ru-RU" sz="1800" dirty="0"/>
              <a:t>Потребление какого пищевого ингредиента вы должны ограничить в связи с тем, он может вызвать задержку жидкости в вашем организме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Сахар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Соль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Масло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Перец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en-US" altLang="ru-RU" sz="1800" dirty="0"/>
              <a:t>3. </a:t>
            </a:r>
            <a:r>
              <a:rPr lang="ru-RU" altLang="ru-RU" sz="1800" dirty="0"/>
              <a:t>Нерегулярный прием медикаментов не способен серьезно ухудшить течение сердечной недостаточности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Верно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Неверно</a:t>
            </a:r>
          </a:p>
          <a:p>
            <a:pPr eaLnBrk="1" hangingPunct="1">
              <a:lnSpc>
                <a:spcPct val="50000"/>
              </a:lnSpc>
            </a:pPr>
            <a:r>
              <a:rPr lang="en-US" altLang="ru-RU" sz="1800" dirty="0"/>
              <a:t>4. </a:t>
            </a:r>
            <a:r>
              <a:rPr lang="ru-RU" altLang="ru-RU" sz="1800" dirty="0"/>
              <a:t>При занятиях спортом следует избегать поднятия тяжестей и нагрузок высокой интенсивности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Да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Нет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en-US" altLang="ru-RU" sz="1800" dirty="0"/>
              <a:t>5. </a:t>
            </a:r>
            <a:r>
              <a:rPr lang="ru-RU" altLang="ru-RU" sz="1800" dirty="0"/>
              <a:t>Может ли стресс, который вы испытываете влиять на течение сердечной недостаточности</a:t>
            </a:r>
            <a:r>
              <a:rPr lang="en-US" altLang="ru-RU" sz="1800" dirty="0"/>
              <a:t>?</a:t>
            </a:r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Да</a:t>
            </a:r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Нет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>
            <a:extLst>
              <a:ext uri="{FF2B5EF4-FFF2-40B4-BE49-F238E27FC236}">
                <a16:creationId xmlns:a16="http://schemas.microsoft.com/office/drawing/2014/main" id="{6852E117-AE0E-E980-636E-80A7AA5D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82" y="561975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Употребление поваренной соли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83AEE501-040F-0F41-9F2D-20662340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1600201"/>
            <a:ext cx="9609221" cy="4900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Организм человека нуждается в очень небольшом количестве натрия.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 Соль – основной источник натрия.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Употребление слишком большого количества соли (хлорида натрия) не полезно для любого человека, но при сердечной недостаточности употребление большого количества натрия может привести к ухудшению состояния.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Если Вы употребляете с пищей много соли, в Вашем организме задерживается жидкость (вода), затрудняя работу сердца и вызывая отеки. Большинство людей потребляют больше натрия, чем требуется: около 6000 мг в день, что примерно соответствует 3 чайным ложкам поваренной соли.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Если врач не рекомендовал более строгие ограничения, Ваша суточная норма натрия должна составлять </a:t>
            </a:r>
            <a:r>
              <a:rPr lang="ru-RU" sz="2000" b="1" i="1" dirty="0">
                <a:solidFill>
                  <a:srgbClr val="C00000"/>
                </a:solidFill>
                <a:latin typeface="+mj-lt"/>
              </a:rPr>
              <a:t>не более 5 г в сутки</a:t>
            </a:r>
          </a:p>
          <a:p>
            <a:pPr algn="l"/>
            <a:r>
              <a:rPr lang="ru-RU" sz="2000" dirty="0">
                <a:solidFill>
                  <a:srgbClr val="00687D"/>
                </a:solidFill>
                <a:latin typeface="AGPresquire-Roman"/>
              </a:rPr>
              <a:t>Уточните у доктора требуется ли вам снизить потребление соли.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3252" name="Picture 6">
            <a:extLst>
              <a:ext uri="{FF2B5EF4-FFF2-40B4-BE49-F238E27FC236}">
                <a16:creationId xmlns:a16="http://schemas.microsoft.com/office/drawing/2014/main" id="{B0EB25C2-6CEA-E2EE-C5F1-B8B0BA7BC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600201"/>
            <a:ext cx="9413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AutoShape 2">
            <a:extLst>
              <a:ext uri="{FF2B5EF4-FFF2-40B4-BE49-F238E27FC236}">
                <a16:creationId xmlns:a16="http://schemas.microsoft.com/office/drawing/2014/main" id="{6CC49359-7F09-DB68-BC06-7F993E3059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53564" y="285751"/>
            <a:ext cx="16182975" cy="1016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F4997C2C-5EA0-2821-7236-38768D55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72" y="617244"/>
            <a:ext cx="11294456" cy="295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Как защититься от избыточного потребления соли?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ADBAE1E-F437-7338-A41D-35CA0BA2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05" y="1764506"/>
            <a:ext cx="8291264" cy="33289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/>
              <a:t>Для определения количества натрия в продуктах используйте указания на упаковке и список продуктов с данными о содержании в них соли.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/>
              <a:t>Не досаливайте пищу.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/>
              <a:t>Не держите солонку на столе.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FF0000"/>
                </a:solidFill>
              </a:rPr>
              <a:t>Уменьшите в рационе количество готовых блюд, включая: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dirty="0"/>
              <a:t>	•консервированные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dirty="0"/>
              <a:t>	• промышленно приготовленные замороженные блюда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dirty="0"/>
              <a:t>	• копченые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dirty="0"/>
              <a:t>	</a:t>
            </a:r>
          </a:p>
        </p:txBody>
      </p:sp>
      <p:grpSp>
        <p:nvGrpSpPr>
          <p:cNvPr id="54276" name="Группа 6">
            <a:extLst>
              <a:ext uri="{FF2B5EF4-FFF2-40B4-BE49-F238E27FC236}">
                <a16:creationId xmlns:a16="http://schemas.microsoft.com/office/drawing/2014/main" id="{061B9C44-FEB7-603E-C1B8-E164B773510A}"/>
              </a:ext>
            </a:extLst>
          </p:cNvPr>
          <p:cNvGrpSpPr>
            <a:grpSpLocks/>
          </p:cNvGrpSpPr>
          <p:nvPr/>
        </p:nvGrpSpPr>
        <p:grpSpPr bwMode="auto">
          <a:xfrm>
            <a:off x="7167564" y="4429125"/>
            <a:ext cx="2071687" cy="2000250"/>
            <a:chOff x="6786578" y="4500570"/>
            <a:chExt cx="2071670" cy="2000264"/>
          </a:xfrm>
        </p:grpSpPr>
        <p:pic>
          <p:nvPicPr>
            <p:cNvPr id="54277" name="Picture 3">
              <a:extLst>
                <a:ext uri="{FF2B5EF4-FFF2-40B4-BE49-F238E27FC236}">
                  <a16:creationId xmlns:a16="http://schemas.microsoft.com/office/drawing/2014/main" id="{B668830F-5A0D-5529-22C2-38C53D5B3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4643446"/>
              <a:ext cx="91440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Знак запрета 5">
              <a:extLst>
                <a:ext uri="{FF2B5EF4-FFF2-40B4-BE49-F238E27FC236}">
                  <a16:creationId xmlns:a16="http://schemas.microsoft.com/office/drawing/2014/main" id="{69467091-A8E3-DCD3-6126-08A8B3FF804B}"/>
                </a:ext>
              </a:extLst>
            </p:cNvPr>
            <p:cNvSpPr/>
            <p:nvPr/>
          </p:nvSpPr>
          <p:spPr>
            <a:xfrm>
              <a:off x="6786578" y="4500570"/>
              <a:ext cx="2071670" cy="2000264"/>
            </a:xfrm>
            <a:prstGeom prst="noSmoking">
              <a:avLst>
                <a:gd name="adj" fmla="val 716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310" name="Rectangle 5530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Заголовок 1">
            <a:extLst>
              <a:ext uri="{FF2B5EF4-FFF2-40B4-BE49-F238E27FC236}">
                <a16:creationId xmlns:a16="http://schemas.microsoft.com/office/drawing/2014/main" id="{4214DC39-B1F9-D0A8-99BE-FC68A41B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13695"/>
                </a:solidFill>
              </a:rPr>
              <a:t>Физические нагрузки</a:t>
            </a:r>
          </a:p>
        </p:txBody>
      </p:sp>
      <p:sp>
        <p:nvSpPr>
          <p:cNvPr id="23556" name="Содержимое 2">
            <a:extLst>
              <a:ext uri="{FF2B5EF4-FFF2-40B4-BE49-F238E27FC236}">
                <a16:creationId xmlns:a16="http://schemas.microsoft.com/office/drawing/2014/main" id="{62615AE6-54E4-A9EF-5E5E-4106FCCE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600" dirty="0"/>
              <a:t>Физические нагрузки позволят улучшить Ваше самочувствие!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600" dirty="0"/>
              <a:t>Положительное действие физических нагрузок</a:t>
            </a:r>
          </a:p>
          <a:p>
            <a:pPr>
              <a:defRPr/>
            </a:pPr>
            <a:r>
              <a:rPr lang="ru-RU" sz="2600" dirty="0"/>
              <a:t>Расширяют периферические сосуды, облегчая работу сердца.</a:t>
            </a:r>
          </a:p>
          <a:p>
            <a:pPr>
              <a:defRPr/>
            </a:pPr>
            <a:r>
              <a:rPr lang="ru-RU" sz="2600" dirty="0"/>
              <a:t> Улучшают кровоснабжение мышц.</a:t>
            </a:r>
          </a:p>
          <a:p>
            <a:pPr>
              <a:defRPr/>
            </a:pPr>
            <a:r>
              <a:rPr lang="ru-RU" sz="2600" dirty="0"/>
              <a:t> Уменьшают тревожность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/>
              <a:t>Улучшают сон</a:t>
            </a:r>
          </a:p>
        </p:txBody>
      </p:sp>
      <p:sp>
        <p:nvSpPr>
          <p:cNvPr id="55312" name="Oval 553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Мужчина помогает женщины с серыми волосами осуществлять тренировку">
            <a:extLst>
              <a:ext uri="{FF2B5EF4-FFF2-40B4-BE49-F238E27FC236}">
                <a16:creationId xmlns:a16="http://schemas.microsoft.com/office/drawing/2014/main" id="{C13412B3-91D9-B239-632A-423C7B2F6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44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55314" name="Arc 553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Мужчина-мужчина, держащий в руках мяч для занятий йогой">
            <a:extLst>
              <a:ext uri="{FF2B5EF4-FFF2-40B4-BE49-F238E27FC236}">
                <a16:creationId xmlns:a16="http://schemas.microsoft.com/office/drawing/2014/main" id="{BB96E00E-9945-686A-5B13-34CB74139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>
            <a:extLst>
              <a:ext uri="{FF2B5EF4-FFF2-40B4-BE49-F238E27FC236}">
                <a16:creationId xmlns:a16="http://schemas.microsoft.com/office/drawing/2014/main" id="{59D31E0D-91BA-3E7E-4A66-D8FD90CD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84" y="609054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/>
              <a:t>Физические нагрузки</a:t>
            </a:r>
          </a:p>
        </p:txBody>
      </p:sp>
      <p:sp>
        <p:nvSpPr>
          <p:cNvPr id="56323" name="Содержимое 2">
            <a:extLst>
              <a:ext uri="{FF2B5EF4-FFF2-40B4-BE49-F238E27FC236}">
                <a16:creationId xmlns:a16="http://schemas.microsoft.com/office/drawing/2014/main" id="{8E9343B6-C0AC-64D1-E527-B5FA58C3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13" y="2621509"/>
            <a:ext cx="4465638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/>
              <a:t>Виды нагрузок, их продолжительность и интенсивность подбираются врачом в зависимости от выраженности сердечной недостаточности и некоторых других факторов. При физических нагрузках следуйте этим рекомендациям: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/>
              <a:t>	• Сами задавайте темп –нагрузки (упражнения) не должны утомлять Вас.</a:t>
            </a:r>
          </a:p>
          <a:p>
            <a:pPr marL="0" indent="0" eaLnBrk="1" hangingPunct="1">
              <a:buNone/>
            </a:pPr>
            <a:r>
              <a:rPr lang="ru-RU" altLang="ru-RU" sz="1800" dirty="0"/>
              <a:t>лучше избегать :</a:t>
            </a:r>
          </a:p>
          <a:p>
            <a:pPr eaLnBrk="1" hangingPunct="1"/>
            <a:r>
              <a:rPr lang="ru-RU" altLang="ru-RU" sz="1800" dirty="0"/>
              <a:t>подъема грузов; 	 	</a:t>
            </a:r>
          </a:p>
          <a:p>
            <a:pPr eaLnBrk="1" hangingPunct="1"/>
            <a:r>
              <a:rPr lang="ru-RU" altLang="ru-RU" sz="1800" dirty="0"/>
              <a:t>выраженных нагрузок, например бега </a:t>
            </a:r>
          </a:p>
        </p:txBody>
      </p:sp>
      <p:sp>
        <p:nvSpPr>
          <p:cNvPr id="27652" name="Текст 4">
            <a:extLst>
              <a:ext uri="{FF2B5EF4-FFF2-40B4-BE49-F238E27FC236}">
                <a16:creationId xmlns:a16="http://schemas.microsoft.com/office/drawing/2014/main" id="{8EB781BD-DF69-B05D-9B10-2D1F9F682AA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4822825" cy="7826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/>
              <a:t>Продолжительность и интенсивность физических нагрузок. </a:t>
            </a:r>
          </a:p>
        </p:txBody>
      </p:sp>
      <p:sp>
        <p:nvSpPr>
          <p:cNvPr id="56325" name="Текст 5">
            <a:extLst>
              <a:ext uri="{FF2B5EF4-FFF2-40B4-BE49-F238E27FC236}">
                <a16:creationId xmlns:a16="http://schemas.microsoft.com/office/drawing/2014/main" id="{7BE335AA-4373-8274-F7D9-BCD1365709D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99247" y="1590675"/>
            <a:ext cx="4071937" cy="639763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Какие нагрузки полезны?</a:t>
            </a:r>
          </a:p>
        </p:txBody>
      </p:sp>
      <p:sp>
        <p:nvSpPr>
          <p:cNvPr id="56326" name="Содержимое 6">
            <a:extLst>
              <a:ext uri="{FF2B5EF4-FFF2-40B4-BE49-F238E27FC236}">
                <a16:creationId xmlns:a16="http://schemas.microsoft.com/office/drawing/2014/main" id="{D76F5CF9-EEA1-4112-A951-39AE62ADD36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76731" y="2099221"/>
            <a:ext cx="4881075" cy="414972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endParaRPr lang="ru-RU" altLang="ru-RU" sz="2000" dirty="0"/>
          </a:p>
          <a:p>
            <a:pPr>
              <a:lnSpc>
                <a:spcPct val="100000"/>
              </a:lnSpc>
              <a:buNone/>
            </a:pPr>
            <a:r>
              <a:rPr lang="ru-RU" sz="2000" dirty="0"/>
              <a:t>Основной вид физической нагрузки при сердечной недостаточности – это аэробные физические  нагрузки: </a:t>
            </a:r>
          </a:p>
          <a:p>
            <a:pPr>
              <a:lnSpc>
                <a:spcPct val="100000"/>
              </a:lnSpc>
              <a:buNone/>
            </a:pPr>
            <a:r>
              <a:rPr lang="ru-RU" sz="2000" dirty="0"/>
              <a:t>    Ходьба, занятия на велотренажере.</a:t>
            </a:r>
          </a:p>
          <a:p>
            <a:pPr>
              <a:lnSpc>
                <a:spcPct val="100000"/>
              </a:lnSpc>
              <a:buNone/>
            </a:pPr>
            <a:r>
              <a:rPr lang="ru-RU" sz="2000" dirty="0"/>
              <a:t> Этот тип упражнений укрепляет сердце и легкие и улучшает способность организма использовать кислород. Перед началом аэробных упражнений и в конце занятия применяются упражнения на гибкость, которые включают медленное растягивание мышц и движения в суставах.</a:t>
            </a:r>
            <a:endParaRPr lang="ru-RU" altLang="ru-RU" sz="20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663C3DC-0004-6613-45AA-B659D0DD33E7}"/>
              </a:ext>
            </a:extLst>
          </p:cNvPr>
          <p:cNvGrpSpPr/>
          <p:nvPr/>
        </p:nvGrpSpPr>
        <p:grpSpPr>
          <a:xfrm>
            <a:off x="2463080" y="4956314"/>
            <a:ext cx="1123268" cy="907771"/>
            <a:chOff x="2705101" y="4037013"/>
            <a:chExt cx="2238375" cy="2070100"/>
          </a:xfrm>
        </p:grpSpPr>
        <p:pic>
          <p:nvPicPr>
            <p:cNvPr id="57347" name="Picture 3">
              <a:extLst>
                <a:ext uri="{FF2B5EF4-FFF2-40B4-BE49-F238E27FC236}">
                  <a16:creationId xmlns:a16="http://schemas.microsoft.com/office/drawing/2014/main" id="{145D8941-40C7-191D-EE36-ACCDE6833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1" y="4402139"/>
              <a:ext cx="2238375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Знак запрета 3">
              <a:extLst>
                <a:ext uri="{FF2B5EF4-FFF2-40B4-BE49-F238E27FC236}">
                  <a16:creationId xmlns:a16="http://schemas.microsoft.com/office/drawing/2014/main" id="{EA7E4B48-14B2-B847-F292-998926AEFDD9}"/>
                </a:ext>
              </a:extLst>
            </p:cNvPr>
            <p:cNvSpPr/>
            <p:nvPr/>
          </p:nvSpPr>
          <p:spPr>
            <a:xfrm>
              <a:off x="2728914" y="4037013"/>
              <a:ext cx="2143125" cy="2070100"/>
            </a:xfrm>
            <a:prstGeom prst="noSmoking">
              <a:avLst>
                <a:gd name="adj" fmla="val 59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946C05DA-CF99-152B-66F8-A15F3E39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2161" y="2744937"/>
            <a:ext cx="1479839" cy="10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97" name="Rectangle 58390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1" name="Содержимое 2">
            <a:extLst>
              <a:ext uri="{FF2B5EF4-FFF2-40B4-BE49-F238E27FC236}">
                <a16:creationId xmlns:a16="http://schemas.microsoft.com/office/drawing/2014/main" id="{C5747B30-EADC-2BD4-BA8D-DBCCA47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86" y="328258"/>
            <a:ext cx="7664703" cy="3535083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Никогда не делайте физические упражнения на полный желудок.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Избегайте жары и холода.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Летом лучше заниматься в утренние часы, зимой перенесите занятия в помещение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 Не занимайтесь упражнениями с поднятием тяжестей, избегайте контактных и соревновательных видов спорта.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Старайтесь заниматься в одно и то же время суток. Сделайте тренировки частью своего рутинного распорядка.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Ваше дыхание несколько ускорится во время тренировок. Если Вы почувствовали дискомфорт, прервитесь на короткое время, а затем возобновите занятия в более медленном темпе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Не делайте упражнения, которые вызывают боль в груди, головокружение, чувство дурноты или затрудненное дыхание. При появлении этих симптомов немедленно прервите упражнения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Не принимайте горячий душ сразу после упражнений. Сначала Вы должны остыть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Выделите время на дневной отдых</a:t>
            </a:r>
          </a:p>
        </p:txBody>
      </p:sp>
      <p:pic>
        <p:nvPicPr>
          <p:cNvPr id="58373" name="Picture 58372" descr="Секундомер с размытым течением времени">
            <a:extLst>
              <a:ext uri="{FF2B5EF4-FFF2-40B4-BE49-F238E27FC236}">
                <a16:creationId xmlns:a16="http://schemas.microsoft.com/office/drawing/2014/main" id="{180B7F8D-9833-E263-C5BD-FE91C916E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1" b="3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58398" name="Rectangle 5839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99" name="Rectangle 5839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5F6B6C9-C492-DB36-F8C3-5BF6DD790E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439" y="1500188"/>
            <a:ext cx="1685925" cy="1295400"/>
          </a:xfrm>
          <a:noFill/>
        </p:spPr>
      </p:pic>
      <p:sp>
        <p:nvSpPr>
          <p:cNvPr id="59395" name="Прямоугольник 5">
            <a:extLst>
              <a:ext uri="{FF2B5EF4-FFF2-40B4-BE49-F238E27FC236}">
                <a16:creationId xmlns:a16="http://schemas.microsoft.com/office/drawing/2014/main" id="{1CE3C024-E06D-33FC-ACE4-2A886C9C4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671638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Arial" panose="020B0604020202020204" pitchFamily="34" charset="0"/>
              </a:rPr>
              <a:t>Во время нагрузок следите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Arial" panose="020B0604020202020204" pitchFamily="34" charset="0"/>
              </a:rPr>
              <a:t>за своим пульсом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CFD80-4533-6302-6DBA-514BD7587ACF}"/>
              </a:ext>
            </a:extLst>
          </p:cNvPr>
          <p:cNvSpPr txBox="1"/>
          <p:nvPr/>
        </p:nvSpPr>
        <p:spPr>
          <a:xfrm>
            <a:off x="812223" y="2640012"/>
            <a:ext cx="3500438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  <a:latin typeface="+mn-lt"/>
                <a:cs typeface="Arial" charset="0"/>
              </a:rPr>
              <a:t>Чем выше нагрузка,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  <a:latin typeface="+mn-lt"/>
                <a:cs typeface="Arial" charset="0"/>
              </a:rPr>
              <a:t>тем чаще бьется Ваше сердце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Спросите у врача, каков безопасный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диапазон колебаний Вашего пульса.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Чтобы нагрузки были безопасными,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следите за своим пульсом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и старайтесь, чтобы он находился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в безопасном диапазоне.</a:t>
            </a:r>
          </a:p>
        </p:txBody>
      </p:sp>
      <p:sp>
        <p:nvSpPr>
          <p:cNvPr id="29701" name="Прямоугольник 7">
            <a:extLst>
              <a:ext uri="{FF2B5EF4-FFF2-40B4-BE49-F238E27FC236}">
                <a16:creationId xmlns:a16="http://schemas.microsoft.com/office/drawing/2014/main" id="{74CF2F57-3F2C-AACF-BD7D-B2053582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470" y="2224880"/>
            <a:ext cx="40719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Разместите указательный и средний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палец на внутренней стороне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запястья и слегка прижмите их.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Подсчитайте пульс в течение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15 секунд, а затем умножьте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полученную цифру на 4.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Это и будет частота сокращений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Вашего сердца за 1 минуту.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Если у Вас имеется мерцательная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аритмия, то данный метод подсчета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пульса использовать нельзя,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посоветуйтесь с врачом о том, как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контролировать частоту сердечных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сокращений в этом случае.</a:t>
            </a:r>
          </a:p>
        </p:txBody>
      </p:sp>
      <p:pic>
        <p:nvPicPr>
          <p:cNvPr id="59398" name="Picture 3">
            <a:extLst>
              <a:ext uri="{FF2B5EF4-FFF2-40B4-BE49-F238E27FC236}">
                <a16:creationId xmlns:a16="http://schemas.microsoft.com/office/drawing/2014/main" id="{C704379F-1D90-A04A-DEF9-712ACD26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571750"/>
            <a:ext cx="1047750" cy="1123950"/>
          </a:xfrm>
          <a:prstGeom prst="rect">
            <a:avLst/>
          </a:prstGeom>
          <a:solidFill>
            <a:schemeClr val="bg2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3FA80E0D-08BA-E165-6E16-8760BB55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654295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Важность отдыха</a:t>
            </a:r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D16FC7C9-8785-4A76-5389-D0ED2A10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60" y="1646308"/>
            <a:ext cx="6304149" cy="3258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dirty="0"/>
              <a:t>•Люди, страдающие сердечной недостаточностью, нуждаются в отдыхе в течение дня. Прилягте на короткое время, приподняв ноги, или хотя бы, прерывайте выполнение ваших обычных дневных дел на 15–30 минут несколько раз в течение дня.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dirty="0"/>
              <a:t>    Это даст Вам и Вашему сердцу необходимую передышку.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dirty="0"/>
              <a:t>• Возможно Вам понадобится чередовать отдых и активность в течение дня.</a:t>
            </a:r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5AD5CA2F-F0E0-563E-20C9-C44A4FE7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69" y="2707434"/>
            <a:ext cx="30861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54" name="Rectangle 6144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D5C3399-E3D8-1F37-E1FD-E5ECCCBA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Медикаментозное лечение сердечной недостаточности</a:t>
            </a:r>
          </a:p>
        </p:txBody>
      </p:sp>
      <p:sp>
        <p:nvSpPr>
          <p:cNvPr id="614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5" name="Picture 2" descr="Изображение выглядит как лекарственное средство, Фармацевтический препарат, Отпускаемый по рецепту препарат, пилюля&#10;&#10;Автоматически созданное описание">
            <a:extLst>
              <a:ext uri="{FF2B5EF4-FFF2-40B4-BE49-F238E27FC236}">
                <a16:creationId xmlns:a16="http://schemas.microsoft.com/office/drawing/2014/main" id="{2FA433BA-B2B2-6134-3638-25E03225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9078" y="320040"/>
            <a:ext cx="3552299" cy="59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28D7C70D-4504-D80C-660A-646A80C8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4" y="274638"/>
            <a:ext cx="864393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/>
              <a:t>Медикаментозное лечение хронической</a:t>
            </a:r>
            <a:br>
              <a:rPr lang="ru-RU" sz="3600"/>
            </a:br>
            <a:r>
              <a:rPr lang="ru-RU" sz="3600"/>
              <a:t>сердечной недостаточности</a:t>
            </a:r>
            <a:endParaRPr lang="ru-RU" sz="3600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F798FBD-E429-FEB6-07D6-13C07000B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415" y="1742705"/>
            <a:ext cx="9922884" cy="474122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Общие правила лечения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• Не пропускайте прием препаратов, если Вы хорошо себя чувствуете!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• Для того чтобы сохранить хорошее самочувствие при сердечной недостаточности, большинство препаратов надо принимать постоянно!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• Прекращение приема лекарств может принести вред Вашему здоровью!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Если Вы все-таки пропустили прием препарата, вслед за этим никогда не принимайте две дозы сразу!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+mn-cs"/>
              </a:rPr>
              <a:t> Не экономьте и не растягивайте прием препаратов на более долгий срок,  уменьшая дозу. Вы должны принимать дозы, которые оказывают наибольший эффект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+mn-cs"/>
              </a:rPr>
              <a:t>Ведите «Дневник самоконтроля пациента с сердечной недостаточностью».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+mn-cs"/>
              </a:rPr>
              <a:t>Внесите в «Дневник» полный перечень препаратов,  которые Вы принимаете, с указанием доз и времени приема.</a:t>
            </a:r>
          </a:p>
          <a:p>
            <a:pPr eaLnBrk="1" hangingPunct="1"/>
            <a:r>
              <a:rPr lang="ru-RU" altLang="ru-RU" sz="2000" dirty="0"/>
              <a:t>Всегда держите этот «Дневник пациента»  при себе. Если врач меняет лечение, не забудьте внести изменения в «Дневник». Большинство препаратов надо принимать постоянно!</a:t>
            </a:r>
          </a:p>
          <a:p>
            <a:pPr eaLnBrk="1" hangingPunct="1">
              <a:defRPr/>
            </a:pPr>
            <a:endParaRPr lang="ru-RU" sz="2000" dirty="0">
              <a:latin typeface="+mn-lt"/>
              <a:cs typeface="+mn-cs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4923C5C-AD97-F74B-57B9-FDFDC883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85" y="163368"/>
            <a:ext cx="8229600" cy="83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Заключительный тест</a:t>
            </a:r>
          </a:p>
        </p:txBody>
      </p:sp>
      <p:sp>
        <p:nvSpPr>
          <p:cNvPr id="90115" name="Содержимое 3">
            <a:extLst>
              <a:ext uri="{FF2B5EF4-FFF2-40B4-BE49-F238E27FC236}">
                <a16:creationId xmlns:a16="http://schemas.microsoft.com/office/drawing/2014/main" id="{4CFFF740-DB59-0D98-9207-2057FBB8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3" y="1414401"/>
            <a:ext cx="11281558" cy="5054600"/>
          </a:xfrm>
        </p:spPr>
        <p:txBody>
          <a:bodyPr>
            <a:noAutofit/>
          </a:bodyPr>
          <a:lstStyle/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Должны ли вы связаться с врачом или медицинской сестрой при наборе веса более 1 кг неделю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Да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Нет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Потребление какого пищевого ингредиента вы должны ограничить в связи с тем, он может вызвать задержку жидкости в вашем организме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Сахар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Соль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3. </a:t>
            </a:r>
            <a:r>
              <a:rPr lang="ru-RU" altLang="ru-RU" sz="1600" dirty="0"/>
              <a:t>Масло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4. </a:t>
            </a:r>
            <a:r>
              <a:rPr lang="ru-RU" altLang="ru-RU" sz="1600" dirty="0"/>
              <a:t>Перец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3. </a:t>
            </a:r>
            <a:r>
              <a:rPr lang="ru-RU" altLang="ru-RU" sz="1600" dirty="0"/>
              <a:t>Нерегулярный прием медикаментов не способен серьезно ухудшить течение сердечной недостаточности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Верно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 </a:t>
            </a:r>
            <a:r>
              <a:rPr lang="ru-RU" altLang="ru-RU" sz="1600" dirty="0"/>
              <a:t>. Неверно</a:t>
            </a:r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4. </a:t>
            </a:r>
            <a:r>
              <a:rPr lang="ru-RU" altLang="ru-RU" sz="1600" dirty="0"/>
              <a:t>При занятиях спортом следует избегать поднятия тяжестей и нагрузок высокой интенсивности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Да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Нет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5. </a:t>
            </a:r>
            <a:r>
              <a:rPr lang="ru-RU" altLang="ru-RU" sz="1600" dirty="0"/>
              <a:t>Может ли стресс, который вы испытываете, влиять на течение сердечной недостаточности</a:t>
            </a:r>
            <a:r>
              <a:rPr lang="en-US" altLang="ru-RU" sz="1600" dirty="0"/>
              <a:t>?</a:t>
            </a:r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Да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Нет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3">
            <a:extLst>
              <a:ext uri="{FF2B5EF4-FFF2-40B4-BE49-F238E27FC236}">
                <a16:creationId xmlns:a16="http://schemas.microsoft.com/office/drawing/2014/main" id="{FC805FB4-131E-C437-02D7-F309A5D04DE6}"/>
              </a:ext>
            </a:extLst>
          </p:cNvPr>
          <p:cNvSpPr txBox="1">
            <a:spLocks/>
          </p:cNvSpPr>
          <p:nvPr/>
        </p:nvSpPr>
        <p:spPr>
          <a:xfrm>
            <a:off x="695400" y="1600201"/>
            <a:ext cx="1094521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Сердечная недостаточность – это заболевание, в основе которого лежит острое или хроническое повреждение сердечной мышцы (миокарда), в результате которого эффективность работы сердца снижается. 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Это приводит к серьезным изменениям внутренней среды организма и постепенному нарушению работы многих органов и систем, так как они испытывают  хроническое кислородное голодание.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400" dirty="0"/>
              <a:t>      Это приводит к появлению </a:t>
            </a:r>
            <a:r>
              <a:rPr lang="ru-RU" sz="2400" dirty="0">
                <a:solidFill>
                  <a:srgbClr val="C00000"/>
                </a:solidFill>
              </a:rPr>
              <a:t>клинических признаков (симптомов) </a:t>
            </a:r>
            <a:r>
              <a:rPr lang="ru-RU" sz="2400" dirty="0"/>
              <a:t>сердечной недостаточности: 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Слабость и утомляемость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Одышка.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Ночное удушье.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Сердцебиение.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Равномерные отеки нижних конечностей, которые усиливаются к вечеру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3206245-7192-69AB-88B4-22BD1FD2B378}"/>
              </a:ext>
            </a:extLst>
          </p:cNvPr>
          <p:cNvSpPr txBox="1">
            <a:spLocks/>
          </p:cNvSpPr>
          <p:nvPr/>
        </p:nvSpPr>
        <p:spPr>
          <a:xfrm>
            <a:off x="1055439" y="84624"/>
            <a:ext cx="10585176" cy="10476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Что такое сердечная недостаточность?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">
            <a:extLst>
              <a:ext uri="{FF2B5EF4-FFF2-40B4-BE49-F238E27FC236}">
                <a16:creationId xmlns:a16="http://schemas.microsoft.com/office/drawing/2014/main" id="{7500FE21-2149-7B21-2D10-F511BDBA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9" y="476672"/>
            <a:ext cx="10515600" cy="4476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/>
              <a:t>Пользуйтесь интернетом для получения знаний о своем состоянии</a:t>
            </a:r>
          </a:p>
        </p:txBody>
      </p:sp>
      <p:sp>
        <p:nvSpPr>
          <p:cNvPr id="34820" name="Содержимое 3">
            <a:extLst>
              <a:ext uri="{FF2B5EF4-FFF2-40B4-BE49-F238E27FC236}">
                <a16:creationId xmlns:a16="http://schemas.microsoft.com/office/drawing/2014/main" id="{28055014-4EFF-2385-B282-67EC32B1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700" y="1428750"/>
            <a:ext cx="9988599" cy="495257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/>
              <a:t>Уважаемые друзья, теперь российским пациентам, страдающим сердечной недостаточностью доступен уникальный источник информации, которым пользуются пациенты в Англии, Германии, Франции и Испании</a:t>
            </a:r>
          </a:p>
          <a:p>
            <a:pPr eaLnBrk="1" hangingPunct="1"/>
            <a:r>
              <a:rPr lang="ru-RU" altLang="ru-RU" sz="2000" dirty="0"/>
              <a:t>Общество Специалистов по Сердечной Недостаточности России перевело и адаптировало общеевропейский сайт для пациентов. </a:t>
            </a:r>
          </a:p>
          <a:p>
            <a:pPr eaLnBrk="1" hangingPunct="1"/>
            <a:r>
              <a:rPr lang="en-US" altLang="ru-RU" sz="2000" dirty="0">
                <a:hlinkClick r:id="rId2"/>
              </a:rPr>
              <a:t>www.heartfailurematters.org</a:t>
            </a:r>
            <a:r>
              <a:rPr lang="en-US" altLang="ru-RU" sz="2000" dirty="0"/>
              <a:t>,</a:t>
            </a:r>
            <a:endParaRPr lang="ru-RU" altLang="ru-RU" sz="2000" dirty="0"/>
          </a:p>
          <a:p>
            <a:pPr eaLnBrk="1" hangingPunct="1"/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2000" dirty="0"/>
          </a:p>
          <a:p>
            <a:pPr eaLnBrk="1" hangingPunct="1"/>
            <a:r>
              <a:rPr lang="ru-RU" altLang="ru-RU" sz="2000" dirty="0"/>
              <a:t>Это уникальный источник информации, которым пользуются более 10 млн. европейских пациентов.</a:t>
            </a:r>
          </a:p>
          <a:p>
            <a:pPr eaLnBrk="1" hangingPunct="1"/>
            <a:r>
              <a:rPr lang="ru-RU" altLang="ru-RU" sz="2000" dirty="0"/>
              <a:t>Если вы «не дружите» с интернетом, не стесняйтесь попросить ваших детей и внуков зайти на сайт и показать вам как им пользоваться. Поверьте, это совсем не сложно!!</a:t>
            </a:r>
          </a:p>
        </p:txBody>
      </p:sp>
      <p:pic>
        <p:nvPicPr>
          <p:cNvPr id="34818" name="Picture 3" descr="G:\HFA images\HFM-site-logo.png">
            <a:extLst>
              <a:ext uri="{FF2B5EF4-FFF2-40B4-BE49-F238E27FC236}">
                <a16:creationId xmlns:a16="http://schemas.microsoft.com/office/drawing/2014/main" id="{FF6CCC33-B60A-7F63-5FB2-B255A443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579018"/>
            <a:ext cx="2600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9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Заголовок 5">
            <a:extLst>
              <a:ext uri="{FF2B5EF4-FFF2-40B4-BE49-F238E27FC236}">
                <a16:creationId xmlns:a16="http://schemas.microsoft.com/office/drawing/2014/main" id="{32902F68-08FA-14C9-5BFA-9674CA93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/>
              <a:t>Как устроена система кровообращения</a:t>
            </a:r>
          </a:p>
        </p:txBody>
      </p:sp>
      <p:graphicFrame>
        <p:nvGraphicFramePr>
          <p:cNvPr id="39944" name="Содержимое 7">
            <a:extLst>
              <a:ext uri="{FF2B5EF4-FFF2-40B4-BE49-F238E27FC236}">
                <a16:creationId xmlns:a16="http://schemas.microsoft.com/office/drawing/2014/main" id="{8F7518A7-7DCE-1615-0631-DCCF94E0FCC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83832" y="1831917"/>
          <a:ext cx="712879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909795-B355-489B-96C5-2CADB32623C4}"/>
              </a:ext>
            </a:extLst>
          </p:cNvPr>
          <p:cNvSpPr txBox="1"/>
          <p:nvPr/>
        </p:nvSpPr>
        <p:spPr>
          <a:xfrm>
            <a:off x="3239616" y="6858000"/>
            <a:ext cx="5712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7" tooltip="https://oercommons.org/courseware/lesson/56444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8" tooltip="https://creativecommons.org/licenses/by-nc-sa/3.0/"/>
              </a:rPr>
              <a:t>CC BY-SA-NC</a:t>
            </a:r>
            <a:endParaRPr lang="ru-RU" sz="90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7B7FAB5-78CB-D745-62B9-448079A0CF56}"/>
              </a:ext>
            </a:extLst>
          </p:cNvPr>
          <p:cNvGrpSpPr/>
          <p:nvPr/>
        </p:nvGrpSpPr>
        <p:grpSpPr>
          <a:xfrm>
            <a:off x="-87061" y="941783"/>
            <a:ext cx="8176019" cy="5831578"/>
            <a:chOff x="-87061" y="941783"/>
            <a:chExt cx="8176019" cy="5831578"/>
          </a:xfrm>
        </p:grpSpPr>
        <p:pic>
          <p:nvPicPr>
            <p:cNvPr id="7" name="Рисунок 6" descr="Изображение выглядит как снимок экрана, Графи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259ADA6-449B-ACB4-1856-9771C040C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tretch>
              <a:fillRect/>
            </a:stretch>
          </p:blipFill>
          <p:spPr>
            <a:xfrm>
              <a:off x="-87061" y="941783"/>
              <a:ext cx="5186838" cy="583157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677C74D-F4F2-9629-5CF8-AF72F63F395B}"/>
                </a:ext>
              </a:extLst>
            </p:cNvPr>
            <p:cNvSpPr txBox="1"/>
            <p:nvPr/>
          </p:nvSpPr>
          <p:spPr>
            <a:xfrm>
              <a:off x="2075792" y="1168099"/>
              <a:ext cx="856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голова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F30A01-CCC5-7EAC-EFB7-7B27EC78BD19}"/>
                </a:ext>
              </a:extLst>
            </p:cNvPr>
            <p:cNvSpPr txBox="1"/>
            <p:nvPr/>
          </p:nvSpPr>
          <p:spPr>
            <a:xfrm>
              <a:off x="2075792" y="1898477"/>
              <a:ext cx="7841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1"/>
                  </a:solidFill>
                </a:rPr>
                <a:t>легкие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747954-CBD6-0A3D-529E-92ADCAFCB29F}"/>
                </a:ext>
              </a:extLst>
            </p:cNvPr>
            <p:cNvSpPr txBox="1"/>
            <p:nvPr/>
          </p:nvSpPr>
          <p:spPr>
            <a:xfrm>
              <a:off x="1186755" y="3822920"/>
              <a:ext cx="8915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печень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CFC4B4-94CE-DC9C-667A-8DA09F2C932B}"/>
                </a:ext>
              </a:extLst>
            </p:cNvPr>
            <p:cNvSpPr txBox="1"/>
            <p:nvPr/>
          </p:nvSpPr>
          <p:spPr>
            <a:xfrm>
              <a:off x="2804810" y="3685530"/>
              <a:ext cx="8939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сердце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96C1F3-1687-4DDE-78FB-D6FBB4ED135B}"/>
                </a:ext>
              </a:extLst>
            </p:cNvPr>
            <p:cNvSpPr txBox="1"/>
            <p:nvPr/>
          </p:nvSpPr>
          <p:spPr>
            <a:xfrm>
              <a:off x="2611616" y="4467887"/>
              <a:ext cx="108715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1"/>
                  </a:solidFill>
                </a:rPr>
                <a:t>кишечник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F4A58A-D8B7-292C-F851-6CD6C718783A}"/>
                </a:ext>
              </a:extLst>
            </p:cNvPr>
            <p:cNvSpPr txBox="1"/>
            <p:nvPr/>
          </p:nvSpPr>
          <p:spPr>
            <a:xfrm>
              <a:off x="1500422" y="5065903"/>
              <a:ext cx="17391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Остальное тело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79DC8E-1AB1-3482-4594-D04924B19892}"/>
                </a:ext>
              </a:extLst>
            </p:cNvPr>
            <p:cNvSpPr txBox="1"/>
            <p:nvPr/>
          </p:nvSpPr>
          <p:spPr>
            <a:xfrm>
              <a:off x="1078706" y="5928334"/>
              <a:ext cx="7010252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Венозная кровь, содержащая большое количество углекислого газа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8F2BCD-E256-DED1-642A-4809B355CDCB}"/>
                </a:ext>
              </a:extLst>
            </p:cNvPr>
            <p:cNvSpPr txBox="1"/>
            <p:nvPr/>
          </p:nvSpPr>
          <p:spPr>
            <a:xfrm>
              <a:off x="1137151" y="6236436"/>
              <a:ext cx="6893362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Артериальная кровь, содержащая большое количество кислорода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Текст 11">
            <a:extLst>
              <a:ext uri="{FF2B5EF4-FFF2-40B4-BE49-F238E27FC236}">
                <a16:creationId xmlns:a16="http://schemas.microsoft.com/office/drawing/2014/main" id="{AB8EC549-B6D5-F2A5-F486-159E4B4A99FF}"/>
              </a:ext>
            </a:extLst>
          </p:cNvPr>
          <p:cNvSpPr txBox="1">
            <a:spLocks/>
          </p:cNvSpPr>
          <p:nvPr/>
        </p:nvSpPr>
        <p:spPr bwMode="auto">
          <a:xfrm>
            <a:off x="929641" y="357188"/>
            <a:ext cx="48291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bg1"/>
                </a:solidFill>
              </a:rPr>
              <a:t>Наиболее частые причины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сердечной недостаточности?</a:t>
            </a:r>
          </a:p>
        </p:txBody>
      </p:sp>
      <p:sp>
        <p:nvSpPr>
          <p:cNvPr id="37892" name="Текст 13">
            <a:extLst>
              <a:ext uri="{FF2B5EF4-FFF2-40B4-BE49-F238E27FC236}">
                <a16:creationId xmlns:a16="http://schemas.microsoft.com/office/drawing/2014/main" id="{950B4FD4-E27F-81C3-06DB-010755EB3DED}"/>
              </a:ext>
            </a:extLst>
          </p:cNvPr>
          <p:cNvSpPr txBox="1">
            <a:spLocks/>
          </p:cNvSpPr>
          <p:nvPr/>
        </p:nvSpPr>
        <p:spPr bwMode="auto">
          <a:xfrm>
            <a:off x="7096125" y="454343"/>
            <a:ext cx="31146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bg1"/>
                </a:solidFill>
              </a:rPr>
              <a:t>Что происходит?</a:t>
            </a:r>
          </a:p>
        </p:txBody>
      </p:sp>
      <p:sp>
        <p:nvSpPr>
          <p:cNvPr id="37893" name="Содержимое 14">
            <a:extLst>
              <a:ext uri="{FF2B5EF4-FFF2-40B4-BE49-F238E27FC236}">
                <a16:creationId xmlns:a16="http://schemas.microsoft.com/office/drawing/2014/main" id="{A1020A4B-069E-102B-3C77-0FD7E40CE082}"/>
              </a:ext>
            </a:extLst>
          </p:cNvPr>
          <p:cNvSpPr txBox="1">
            <a:spLocks/>
          </p:cNvSpPr>
          <p:nvPr/>
        </p:nvSpPr>
        <p:spPr bwMode="auto">
          <a:xfrm>
            <a:off x="6433186" y="1960563"/>
            <a:ext cx="4074794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/>
              <a:t>Все эти факторы приводят к тому, что сердце увеличивается в размерах, плохо сокращается и хуже перекачивает кровь.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16" name="Рисунок 15" descr="Изображение выглядит как текст, Реклама в Интернете, Рекламный проспек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DADE6D6-AFA4-3D41-A3CD-1E78D768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9348" t="40922" b="38119"/>
          <a:stretch/>
        </p:blipFill>
        <p:spPr>
          <a:xfrm>
            <a:off x="14287" y="3936207"/>
            <a:ext cx="1072515" cy="6122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Реклама в Интернете, Рекламный проспек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9E830D6-7557-3837-062A-99FDB1534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5497" t="64363" r="66192" b="17362"/>
          <a:stretch/>
        </p:blipFill>
        <p:spPr>
          <a:xfrm>
            <a:off x="14287" y="1984303"/>
            <a:ext cx="1028700" cy="57751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Реклама в Интернете, Рекламный проспек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260435E-F4AA-B87F-0808-7CE304E5A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62834" t="16588" r="19126" b="59287"/>
          <a:stretch/>
        </p:blipFill>
        <p:spPr>
          <a:xfrm>
            <a:off x="0" y="5238203"/>
            <a:ext cx="1013458" cy="7623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диаграмма">
            <a:extLst>
              <a:ext uri="{FF2B5EF4-FFF2-40B4-BE49-F238E27FC236}">
                <a16:creationId xmlns:a16="http://schemas.microsoft.com/office/drawing/2014/main" id="{D630ED40-4F6B-CB24-8D8C-41AD61413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25000" r="67916" b="42384"/>
          <a:stretch/>
        </p:blipFill>
        <p:spPr>
          <a:xfrm>
            <a:off x="4676775" y="3052621"/>
            <a:ext cx="1028700" cy="7527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184C38-72DA-D3DA-EC16-14451C20B20D}"/>
              </a:ext>
            </a:extLst>
          </p:cNvPr>
          <p:cNvSpPr txBox="1"/>
          <p:nvPr/>
        </p:nvSpPr>
        <p:spPr>
          <a:xfrm>
            <a:off x="0" y="7646316"/>
            <a:ext cx="248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5" tooltip="https://www.frontiersin.org/articles/10.3389/fphar.2020.00872/full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6" tooltip="https://creativecommons.org/licenses/by/3.0/"/>
              </a:rPr>
              <a:t>CC BY</a:t>
            </a:r>
            <a:endParaRPr lang="ru-RU" sz="900"/>
          </a:p>
        </p:txBody>
      </p:sp>
      <p:graphicFrame>
        <p:nvGraphicFramePr>
          <p:cNvPr id="37895" name="Содержимое 7">
            <a:extLst>
              <a:ext uri="{FF2B5EF4-FFF2-40B4-BE49-F238E27FC236}">
                <a16:creationId xmlns:a16="http://schemas.microsoft.com/office/drawing/2014/main" id="{2DB8746A-55B7-6A9C-4288-E4B2E4111A0C}"/>
              </a:ext>
            </a:extLst>
          </p:cNvPr>
          <p:cNvGraphicFramePr/>
          <p:nvPr/>
        </p:nvGraphicFramePr>
        <p:xfrm>
          <a:off x="1072515" y="1960563"/>
          <a:ext cx="454342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5" name="Рисунок 24" descr="Изображение выглядит как зарисовка, рисунок, Стеклянная буты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58E3161-450A-5BC4-1231-3EDE6C008FD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4900749" y="4673054"/>
            <a:ext cx="774248" cy="1238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5">
            <a:extLst>
              <a:ext uri="{FF2B5EF4-FFF2-40B4-BE49-F238E27FC236}">
                <a16:creationId xmlns:a16="http://schemas.microsoft.com/office/drawing/2014/main" id="{E4FCA307-6A75-670F-DE2E-A1DFDD74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528558"/>
            <a:ext cx="10515600" cy="447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/>
              <a:t>Что такое сердечная недостаточность?</a:t>
            </a:r>
            <a:br>
              <a:rPr lang="ru-RU" altLang="ru-RU" sz="3200" dirty="0"/>
            </a:br>
            <a:endParaRPr lang="ru-RU" altLang="ru-RU" sz="3200" dirty="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36FED83C-A556-E541-EF9E-465885FE2C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094" y="2084388"/>
            <a:ext cx="1238250" cy="1695450"/>
          </a:xfrm>
          <a:noFill/>
        </p:spPr>
      </p:pic>
      <p:sp>
        <p:nvSpPr>
          <p:cNvPr id="38916" name="Содержимое 7">
            <a:extLst>
              <a:ext uri="{FF2B5EF4-FFF2-40B4-BE49-F238E27FC236}">
                <a16:creationId xmlns:a16="http://schemas.microsoft.com/office/drawing/2014/main" id="{0AE24BC6-2F82-119B-66DA-E9F224EB3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0314" y="1789430"/>
            <a:ext cx="8181686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/>
              <a:t>При </a:t>
            </a:r>
            <a:r>
              <a:rPr lang="ru-RU" altLang="ru-RU" sz="2400" i="1" dirty="0">
                <a:solidFill>
                  <a:srgbClr val="C00000"/>
                </a:solidFill>
              </a:rPr>
              <a:t>сердечной недостаточности </a:t>
            </a:r>
            <a:r>
              <a:rPr lang="ru-RU" altLang="ru-RU" sz="2400" dirty="0"/>
              <a:t>левому желудочку приходится выталкивать кровь в аорту с большим усилием.</a:t>
            </a:r>
          </a:p>
          <a:p>
            <a:pPr eaLnBrk="1" hangingPunct="1"/>
            <a:r>
              <a:rPr lang="ru-RU" altLang="ru-RU" sz="2400" dirty="0"/>
              <a:t>Постепенно он растягивается, его стенки становятся более тонкими, а сердце приобретает форму яблока.</a:t>
            </a:r>
          </a:p>
          <a:p>
            <a:pPr eaLnBrk="1" hangingPunct="1"/>
            <a:r>
              <a:rPr lang="ru-RU" altLang="ru-RU" sz="2400" dirty="0"/>
              <a:t>После этого  левый желудочек не может эффективно сокращаться и выталкивать кровь в аорту. </a:t>
            </a:r>
            <a:r>
              <a:rPr lang="ru-RU" altLang="ru-RU" sz="2400" b="1" i="1" dirty="0">
                <a:solidFill>
                  <a:srgbClr val="C00000"/>
                </a:solidFill>
              </a:rPr>
              <a:t>Симптомы сердечной недостаточности нарастают.</a:t>
            </a:r>
          </a:p>
        </p:txBody>
      </p:sp>
      <p:pic>
        <p:nvPicPr>
          <p:cNvPr id="38917" name="Picture 3">
            <a:extLst>
              <a:ext uri="{FF2B5EF4-FFF2-40B4-BE49-F238E27FC236}">
                <a16:creationId xmlns:a16="http://schemas.microsoft.com/office/drawing/2014/main" id="{73D14926-0C22-DC39-D035-F8252545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94" y="4561872"/>
            <a:ext cx="17716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0">
            <a:extLst>
              <a:ext uri="{FF2B5EF4-FFF2-40B4-BE49-F238E27FC236}">
                <a16:creationId xmlns:a16="http://schemas.microsoft.com/office/drawing/2014/main" id="{1380653D-1F81-64CA-0041-4A293C65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768" y="1604486"/>
            <a:ext cx="204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Здоровое сердце</a:t>
            </a:r>
          </a:p>
        </p:txBody>
      </p:sp>
      <p:sp>
        <p:nvSpPr>
          <p:cNvPr id="38919" name="TextBox 11">
            <a:extLst>
              <a:ext uri="{FF2B5EF4-FFF2-40B4-BE49-F238E27FC236}">
                <a16:creationId xmlns:a16="http://schemas.microsoft.com/office/drawing/2014/main" id="{F0523E54-B22C-B189-ACDE-731F303C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522" y="4048443"/>
            <a:ext cx="192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Больное сердце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4">
            <a:extLst>
              <a:ext uri="{FF2B5EF4-FFF2-40B4-BE49-F238E27FC236}">
                <a16:creationId xmlns:a16="http://schemas.microsoft.com/office/drawing/2014/main" id="{6919F2AA-8B33-8567-BAD2-3D84BE95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</a:rPr>
              <a:t>Клинические проявления  хронической сердечной недостаточности</a:t>
            </a:r>
          </a:p>
        </p:txBody>
      </p:sp>
      <p:sp>
        <p:nvSpPr>
          <p:cNvPr id="40963" name="Содержимое 5">
            <a:extLst>
              <a:ext uri="{FF2B5EF4-FFF2-40B4-BE49-F238E27FC236}">
                <a16:creationId xmlns:a16="http://schemas.microsoft.com/office/drawing/2014/main" id="{3090DD73-2259-65F7-A06A-6567159E72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323" y="1831975"/>
            <a:ext cx="8229600" cy="50260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>
                <a:solidFill>
                  <a:srgbClr val="C00000"/>
                </a:solidFill>
              </a:rPr>
              <a:t>Слабость и Утомляемость</a:t>
            </a:r>
          </a:p>
          <a:p>
            <a:pPr lvl="1" eaLnBrk="1" hangingPunct="1"/>
            <a:r>
              <a:rPr lang="ru-RU" altLang="ru-RU" dirty="0"/>
              <a:t>Поскольку при сердечной недостаточности мышцы не получают достаточного количества крови и кислорода, больные даже после полноценного ночного сна могут чувствовать себя утомленными.</a:t>
            </a:r>
          </a:p>
          <a:p>
            <a:pPr lvl="1" eaLnBrk="1" hangingPunct="1"/>
            <a:r>
              <a:rPr lang="ru-RU" altLang="ru-RU" dirty="0"/>
              <a:t>Нагрузки, которые раньше переносились хорошо, теперь вызывают чувство усталости (желание посидеть или полежать).</a:t>
            </a:r>
          </a:p>
          <a:p>
            <a:pPr lvl="1" eaLnBrk="1" hangingPunct="1"/>
            <a:r>
              <a:rPr lang="ru-RU" altLang="ru-RU" dirty="0"/>
              <a:t>Требуется дополнительный дневной отдых.</a:t>
            </a:r>
          </a:p>
        </p:txBody>
      </p:sp>
      <p:pic>
        <p:nvPicPr>
          <p:cNvPr id="40964" name="Picture 5">
            <a:extLst>
              <a:ext uri="{FF2B5EF4-FFF2-40B4-BE49-F238E27FC236}">
                <a16:creationId xmlns:a16="http://schemas.microsoft.com/office/drawing/2014/main" id="{26E14E4C-234B-51A1-D5BC-C39AD149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23" y="4584384"/>
            <a:ext cx="230028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Графика, графическая вставка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42E9EBD1-0AFE-361E-14C1-1A50AFCD5D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57" y="594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7" descr="C:\Users\julia\AppData\Local\Temp\msohtmlclip1\01\clip_image007.jpg">
            <a:extLst>
              <a:ext uri="{FF2B5EF4-FFF2-40B4-BE49-F238E27FC236}">
                <a16:creationId xmlns:a16="http://schemas.microsoft.com/office/drawing/2014/main" id="{8D4DB213-1F5F-910B-A265-4D04EF96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9" y="3257550"/>
            <a:ext cx="1143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id="{27AA8E13-E7A3-DBD4-4743-C650821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38" y="-36264"/>
            <a:ext cx="11159792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/>
              <a:t>Врач определяет тяжесть вашего состояния</a:t>
            </a:r>
            <a:br>
              <a:rPr lang="ru-RU" altLang="ru-RU" sz="2800" dirty="0"/>
            </a:br>
            <a:r>
              <a:rPr lang="ru-RU" altLang="ru-RU" sz="2800" dirty="0"/>
              <a:t>в зависимости от состояния сердечной мышцы и выраженности симптомов.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D176004-8206-5167-1615-0EDFDB6AB0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1384" y="2072482"/>
            <a:ext cx="9392716" cy="45259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При </a:t>
            </a:r>
            <a:r>
              <a:rPr lang="en-US" sz="4300" dirty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функциональном классе сердечной недостаточности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800" dirty="0"/>
              <a:t>Вы практически можете не иметь жалоб, кроме незначительной слабости и сердцебиения.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При </a:t>
            </a:r>
            <a:r>
              <a:rPr lang="en-US" sz="4300" dirty="0">
                <a:solidFill>
                  <a:schemeClr val="accent4">
                    <a:lumMod val="75000"/>
                  </a:schemeClr>
                </a:solidFill>
              </a:rPr>
              <a:t>II </a:t>
            </a: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функциональном классе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	сердечной недостаточности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Одышка может возникать только при больших нагрузках. Вы начинаете испытывать некоторые ограничения в физической активности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При </a:t>
            </a:r>
            <a:r>
              <a:rPr lang="en-US" sz="4300" dirty="0">
                <a:solidFill>
                  <a:schemeClr val="accent4">
                    <a:lumMod val="75000"/>
                  </a:schemeClr>
                </a:solidFill>
              </a:rPr>
              <a:t>III </a:t>
            </a: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функциональном классе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	сердечной недостаточности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одышка может появляться при небольших обычных нагрузках, например, ходьбе или одевании. Однако вы хорошо чувствуете себя в покое.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200" dirty="0">
                <a:solidFill>
                  <a:schemeClr val="accent4">
                    <a:lumMod val="75000"/>
                  </a:schemeClr>
                </a:solidFill>
              </a:rPr>
              <a:t>При </a:t>
            </a:r>
            <a:r>
              <a:rPr lang="en-US" sz="4200" dirty="0">
                <a:solidFill>
                  <a:schemeClr val="accent4">
                    <a:lumMod val="75000"/>
                  </a:schemeClr>
                </a:solidFill>
              </a:rPr>
              <a:t>IV </a:t>
            </a:r>
            <a:r>
              <a:rPr lang="ru-RU" sz="4200" dirty="0">
                <a:solidFill>
                  <a:schemeClr val="accent4">
                    <a:lumMod val="75000"/>
                  </a:schemeClr>
                </a:solidFill>
              </a:rPr>
              <a:t>функциональном классе сердечной недостаточности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Вы можете чувствовать одышку и сердцебиение даже в покое, любая физическая активность вызывает дискомфорт</a:t>
            </a:r>
          </a:p>
        </p:txBody>
      </p:sp>
      <p:pic>
        <p:nvPicPr>
          <p:cNvPr id="41989" name="Рисунок 8" descr="C:\Users\julia\AppData\Local\Temp\msohtmlclip1\01\clip_image008.jpg">
            <a:extLst>
              <a:ext uri="{FF2B5EF4-FFF2-40B4-BE49-F238E27FC236}">
                <a16:creationId xmlns:a16="http://schemas.microsoft.com/office/drawing/2014/main" id="{74156065-8991-A60F-E036-F1241C35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9" y="1715418"/>
            <a:ext cx="1214437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Рисунок 9" descr="C:\Users\julia\AppData\Local\Temp\msohtmlclip1\01\clip_image009.jpg">
            <a:extLst>
              <a:ext uri="{FF2B5EF4-FFF2-40B4-BE49-F238E27FC236}">
                <a16:creationId xmlns:a16="http://schemas.microsoft.com/office/drawing/2014/main" id="{AB8227D0-11FE-9235-81C0-D24AB17A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9" y="5065752"/>
            <a:ext cx="1631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4F47594B-C0BE-5B60-46B6-805606F2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103188"/>
            <a:ext cx="11778915" cy="10638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/>
              <a:t>Другие симптомы сердечной недостаточности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B6D53EB6-FE6C-2F5E-952D-81A9C69EE0E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0282" y="1382295"/>
            <a:ext cx="1663328" cy="1360905"/>
          </a:xfrm>
          <a:noFill/>
        </p:spPr>
      </p:pic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702462B7-EFA2-6110-2847-F01DFA3593F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52173" y="1525003"/>
            <a:ext cx="11927305" cy="5857875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sz="2600" b="1" dirty="0">
                <a:solidFill>
                  <a:srgbClr val="C00000"/>
                </a:solidFill>
              </a:rPr>
              <a:t>Отеки</a:t>
            </a:r>
          </a:p>
          <a:p>
            <a:pPr>
              <a:defRPr/>
            </a:pPr>
            <a:r>
              <a:rPr lang="ru-RU" sz="2000" dirty="0"/>
              <a:t>В этих местах обычно скапливается жидкость, вызывая появление отеков.</a:t>
            </a:r>
          </a:p>
          <a:p>
            <a:pPr>
              <a:defRPr/>
            </a:pPr>
            <a:r>
              <a:rPr lang="ru-RU" sz="2000" dirty="0"/>
              <a:t>Отеки обычно усиливаются в конце дня.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ВАЖНО!  </a:t>
            </a:r>
            <a:r>
              <a:rPr lang="ru-RU" sz="2000" dirty="0"/>
              <a:t>Избыточное накопление  жидкости в  организме при сердечной недостаточности 	оценивают по увеличению массы тела. 	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Увеличению массы тела на 1 кг соответствует задержка 1 литра жидкости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 ! Пациент с сердечной недостаточностью должен взвешиваться каждый день и записывать свой вес. 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>
                <a:solidFill>
                  <a:srgbClr val="C00000"/>
                </a:solidFill>
              </a:rPr>
              <a:t>Сердцебиение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Появляется ощущение сердцебиения – сердце «выскакивает из груди».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Пульс становится частым, слабого наполнения, возможно неритмичным.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Становится трудно его подсчитать.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2124</Words>
  <Application>Microsoft Office PowerPoint</Application>
  <PresentationFormat>Широкоэкранный</PresentationFormat>
  <Paragraphs>275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AGPresquire-Roman</vt:lpstr>
      <vt:lpstr>Aptos</vt:lpstr>
      <vt:lpstr>Arial</vt:lpstr>
      <vt:lpstr>Calibri</vt:lpstr>
      <vt:lpstr>Calibri Light</vt:lpstr>
      <vt:lpstr>inpin heiti</vt:lpstr>
      <vt:lpstr>Meiryo</vt:lpstr>
      <vt:lpstr>TTNormsPro</vt:lpstr>
      <vt:lpstr>Wingdings</vt:lpstr>
      <vt:lpstr>Тема Office</vt:lpstr>
      <vt:lpstr>Жизнь с сердечной недостаточностью</vt:lpstr>
      <vt:lpstr>Проверьте ваши знания о сердечной недостаточности</vt:lpstr>
      <vt:lpstr>Презентация PowerPoint</vt:lpstr>
      <vt:lpstr>Как устроена система кровообращения</vt:lpstr>
      <vt:lpstr>Презентация PowerPoint</vt:lpstr>
      <vt:lpstr> Что такое сердечная недостаточность? </vt:lpstr>
      <vt:lpstr>Клинические проявления  хронической сердечной недостаточности</vt:lpstr>
      <vt:lpstr> Врач определяет тяжесть вашего состояния в зависимости от состояния сердечной мышцы и выраженности симптомов.</vt:lpstr>
      <vt:lpstr>Другие симптомы сердечной недостаточности</vt:lpstr>
      <vt:lpstr> Диагностика сердечной недостаточности </vt:lpstr>
      <vt:lpstr>Исследования при сердечной недостаточности</vt:lpstr>
      <vt:lpstr>Лечение сердечной недостаточности</vt:lpstr>
      <vt:lpstr>4 элемента лечения сердечной недостаточности </vt:lpstr>
      <vt:lpstr>Ваша роль в борьбе с болезнью </vt:lpstr>
      <vt:lpstr>Презентация PowerPoint</vt:lpstr>
      <vt:lpstr>Мероприятия по изменению образа жизни</vt:lpstr>
      <vt:lpstr>Ведите дневник самоконтроля пациента с сердечной недостаточностью</vt:lpstr>
      <vt:lpstr>Контроль веса</vt:lpstr>
      <vt:lpstr>Диета для больных сердечной недостаточностью</vt:lpstr>
      <vt:lpstr>Употребление поваренной соли </vt:lpstr>
      <vt:lpstr>Как защититься от избыточного потребления соли?</vt:lpstr>
      <vt:lpstr>Физические нагрузки</vt:lpstr>
      <vt:lpstr>Физические нагрузки</vt:lpstr>
      <vt:lpstr>Презентация PowerPoint</vt:lpstr>
      <vt:lpstr>Презентация PowerPoint</vt:lpstr>
      <vt:lpstr>Важность отдыха</vt:lpstr>
      <vt:lpstr>Медикаментозное лечение сердечной недостаточности</vt:lpstr>
      <vt:lpstr>Медикаментозное лечение хронической сердечной недостаточности</vt:lpstr>
      <vt:lpstr>Заключительный тест</vt:lpstr>
      <vt:lpstr>Пользуйтесь интернетом для получения знаний о своем состоянии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Амина</cp:lastModifiedBy>
  <cp:revision>10</cp:revision>
  <dcterms:created xsi:type="dcterms:W3CDTF">2023-02-07T08:15:25Z</dcterms:created>
  <dcterms:modified xsi:type="dcterms:W3CDTF">2024-05-08T08:30:31Z</dcterms:modified>
</cp:coreProperties>
</file>