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22"/>
  </p:notesMasterIdLst>
  <p:sldIdLst>
    <p:sldId id="278" r:id="rId2"/>
    <p:sldId id="281" r:id="rId3"/>
    <p:sldId id="314" r:id="rId4"/>
    <p:sldId id="279" r:id="rId5"/>
    <p:sldId id="283" r:id="rId6"/>
    <p:sldId id="291" r:id="rId7"/>
    <p:sldId id="284" r:id="rId8"/>
    <p:sldId id="285" r:id="rId9"/>
    <p:sldId id="286" r:id="rId10"/>
    <p:sldId id="287" r:id="rId11"/>
    <p:sldId id="289" r:id="rId12"/>
    <p:sldId id="290" r:id="rId13"/>
    <p:sldId id="309" r:id="rId14"/>
    <p:sldId id="310" r:id="rId15"/>
    <p:sldId id="301" r:id="rId16"/>
    <p:sldId id="304" r:id="rId17"/>
    <p:sldId id="305" r:id="rId18"/>
    <p:sldId id="306" r:id="rId19"/>
    <p:sldId id="307" r:id="rId20"/>
    <p:sldId id="28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BEE14-5F06-46D0-A1D0-0E26955818B3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4FDBE0-189E-40A1-BAB6-7A3C4C3F0B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972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4FDBE0-189E-40A1-BAB6-7A3C4C3F0B3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534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6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854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17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5325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977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6384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5300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51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09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49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47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5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12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671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1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142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tx1"/>
            </a:gs>
            <a:gs pos="100000">
              <a:schemeClr val="accent3">
                <a:lumMod val="20000"/>
                <a:lumOff val="8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0443B4-7578-4C00-A92B-5BC1C5B4BB70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04BC5C0-AC82-435F-9F85-1F8FA9974D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66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5460" y="2035006"/>
            <a:ext cx="809513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АНАЛИЗ 131 ФОРМЫ </a:t>
            </a:r>
            <a:r>
              <a:rPr lang="ru-RU" sz="6000" b="1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 </a:t>
            </a:r>
            <a:r>
              <a:rPr lang="ru-RU" sz="6000" b="1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2023 </a:t>
            </a:r>
            <a:r>
              <a:rPr lang="ru-RU" sz="6000" b="1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ГОД</a:t>
            </a:r>
            <a:endParaRPr lang="ru-RU" sz="60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61848" y="5085702"/>
            <a:ext cx="37894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Врач медицинской профилактики</a:t>
            </a:r>
          </a:p>
          <a:p>
            <a:pPr algn="ctr">
              <a:defRPr/>
            </a:pPr>
            <a:r>
              <a:rPr lang="ru-RU" altLang="ru-RU" sz="1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А.В.Цунцуева</a:t>
            </a: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ru-RU" altLang="ru-RU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Грозный</a:t>
            </a:r>
          </a:p>
          <a:p>
            <a:pPr algn="ctr">
              <a:defRPr/>
            </a:pPr>
            <a:r>
              <a:rPr lang="ru-RU" altLang="ru-RU" sz="1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год.</a:t>
            </a:r>
            <a:endParaRPr lang="ru-RU" altLang="ru-RU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5460" y="184638"/>
            <a:ext cx="79622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Arabic Typesetting" panose="03020402040406030203" pitchFamily="66" charset="-78"/>
              </a:rPr>
              <a:t>МИНИСТЕРСТВО ЗДРАВООХРАНЕНИЯ ЧЕЧЕНСКОЙ РЕСПУБЛИКИ                              РЕСПУБЛИКАНСКИЙ ЦЕНТР ОБЩЕСТВЕННОГО ЗДОРОВЬЯ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Arabic Typesetting" panose="03020402040406030203" pitchFamily="66" charset="-78"/>
              </a:rPr>
              <a:t>и МЕДИЦИНСКОЙ ПРОФИЛАКТИКИ</a:t>
            </a:r>
            <a:endParaRPr lang="ru-RU" sz="1400" dirty="0">
              <a:solidFill>
                <a:schemeClr val="bg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572" y="156905"/>
            <a:ext cx="741311" cy="719395"/>
          </a:xfrm>
          <a:prstGeom prst="rect">
            <a:avLst/>
          </a:prstGeom>
        </p:spPr>
      </p:pic>
      <p:pic>
        <p:nvPicPr>
          <p:cNvPr id="8" name="Рисунок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460" y="199172"/>
            <a:ext cx="730667" cy="70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6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818" y="193959"/>
            <a:ext cx="841476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Направленные на маммографию-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33 273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выявлено патологии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2 767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цитологическое исследование мазка с шейки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матки направлено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55 305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жен.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(т 2000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выявлено патологии-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2630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этом на консультацию к акушер-гинекологу направлены-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133 905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Выявлено потологии-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6 767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(т2000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таблице 2000 число женщин с выявленными патологическими отклонениями рамках 1 этапа диспансеризации составляет –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6 767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(3000тб)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8 550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жен.,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число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увеличивается на 2 этапе диспансеризации. Получается женщины прошли 2 этап  диспансеризации не проходя 1 этап диспансеризации.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656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9278" y="422031"/>
            <a:ext cx="836148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Выявленные патологические изменения при проведении </a:t>
            </a:r>
            <a:r>
              <a:rPr lang="ru-RU" sz="2800" b="1" dirty="0" err="1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эзофагогастродуоденоскопии</a:t>
            </a:r>
            <a:r>
              <a:rPr lang="ru-RU" sz="28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ru-RU" sz="2800" b="1" dirty="0" smtClean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рамках 1 этапа диспансеризации	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таблице (2000тб)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составляют –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1 446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чел, в таблице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(3000тб)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число лиц с выявленными медицинскими показаниями в рамках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этапа диспансеризации составляет –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1 691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</a:t>
            </a:r>
          </a:p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(5000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По МКБ  К 25,К 29- 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973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чел. К 29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-8 497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566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4107" y="268694"/>
            <a:ext cx="8431823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рамках первого этапа диспансеризации по результатам флюорографии легких или рентгенография легких, выявлено отклонений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16 888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 2000)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рамках 2 этапа диспансеризации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1 431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сл. (т 3000) число выявленных случаев курения табака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1 653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чел.(т4000) выявленных заболеваний органов дыхания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составляет по МКБ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J44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J47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967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 5000) в общем число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20 939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этом количество лиц направленных на спирометрию- 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8 451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Получается 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20 939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</a:t>
            </a:r>
            <a:r>
              <a:rPr lang="en-US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8 451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12 488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 . не прошли спирометрию . Метод спирометрии, как и метод дуплексного сканирования используются в недостаточном объеме, при наличии показаний и возможностей медицинских организаций.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348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73104"/>
            <a:ext cx="91439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Заболевания, </a:t>
            </a:r>
            <a:r>
              <a:rPr lang="ru-RU" sz="24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выявленны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проведении профилактического осмотра (диспансеризации):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                                                                                                                    В структуре выявленных заболеваний в ходе ПМО и ДОГВН лидирующие позиции занимают: (т 5000)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Болезни системы кровообращения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635 141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                                                    Из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них:                                                                                                                                                                          - Болезни, характеризующиеся повышенным кровяным давлением  -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56 141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                  - ИБС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2 747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                                                          - ЦВЗ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1005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чел.</a:t>
            </a: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Болезни органов пищеварения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210 272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Болезни органов дыхания –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118 623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Среди сердечно-сосудистых заболеваний, болезни, характеризующие повышением кровяного давления являются одним из наиболее распространенных заболеваний. </a:t>
            </a:r>
          </a:p>
        </p:txBody>
      </p:sp>
    </p:spTree>
    <p:extLst>
      <p:ext uri="{BB962C8B-B14F-4D97-AF65-F5344CB8AC3E}">
        <p14:creationId xmlns:p14="http://schemas.microsoft.com/office/powerpoint/2010/main" val="411406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6862" y="178023"/>
            <a:ext cx="8590084" cy="6735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Злокачественные новообразования выявлено –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591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чел., врачом онкологом осмотрено – всего лишь -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405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чел,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186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 не осмотрены врачом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онкологом.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структуре ЗНО первое место занимает рак молочной железы –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136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сл.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случаев выявлены на стадии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0-1 ст.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58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сл. на 2 ст.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втором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месте рак трахеи, бронхов и легких 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</a:t>
            </a:r>
            <a:r>
              <a:rPr lang="ru-RU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них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1-2ст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третьем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месте  рак шейки матки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сл.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сл. 0-1 ст,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сл.2 ст.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Рак 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ректосигмоидного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соединения 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35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сл.из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случаев на ранней стадии 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Взято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мазков на цитологическое исследование у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55 305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женщин(т2000) рак шейки матки выявлен 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женщин(т5000)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случая выявлены на 0-1 стадиях,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случая на 2 стадии.</a:t>
            </a:r>
          </a:p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Обращает на себя внимание недостаточное выявление ЗНО на ранних стадиях.</a:t>
            </a:r>
          </a:p>
        </p:txBody>
      </p:sp>
    </p:spTree>
    <p:extLst>
      <p:ext uri="{BB962C8B-B14F-4D97-AF65-F5344CB8AC3E}">
        <p14:creationId xmlns:p14="http://schemas.microsoft.com/office/powerpoint/2010/main" val="3343404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2011" y="251801"/>
            <a:ext cx="8760973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ледует отметить, что число прошедших ПМО и ДОГВН –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445 790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чел., при этом выявлено заболеваний в ходе ПМО и ДОГВН –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133 214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чел.(1000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«Д» наблюдение взято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39 179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 5000)</a:t>
            </a: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них: с впервые в жизни установленным диагнозом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39 598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 5000)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Разница между впервые в жизни установленным диагнозом и взятых на «Д» наблюдение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419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человек, почему эти люди не взяты на «Д» наблюдение тоже остается непонятным.                                                                                                                        Число лиц, прошедших полностью все мероприятия II-</a:t>
            </a: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этапа диспансеризации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81 677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чел, 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осмотрено врачом терапевтом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81 677</a:t>
            </a:r>
          </a:p>
          <a:p>
            <a:pPr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(т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3000) однако проведенных индивидуальных или групповых (школа для пациентов) углубленных профилактических консультирований для граждан всего лишь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44 825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240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9007" y="287324"/>
            <a:ext cx="8498469" cy="6281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проведенного анализа следует сделать выводы: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Форма статистической отчетности № 131/о, медицинскими организациями заполняется некачественно;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Цифры выявленных патологических отклонений из таблицы 2000(сведения о приемах (осмотрах), консультациях и иных медицинских вмешательствах, входящих в объем профилактического медицинского осмотра и первого этапа диспансеризации) – значительно высокие, достоверность данных цифр вызывает сомнение;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Цифры патологических отклонений из таблицы 2000 выявленных при осмотре, исследовании, иных медицинских мероприятиях в рамках первого   этапа диспансеризации, разнятся с цифрами таблицы 3000 (число лиц выявленными медицинскими показаниями в рамках первого этапа диспансеризации);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 Низкая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выявляемость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факторов риска хронических неинфекционных заболеваний;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 При наличии показаний и возможностей медицинских организаций, метод спирометрии, дуплексного сканирования, а также исследования в рамках второго этапа диспансеризации используются в недостаточном объеме;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 Низкая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выявляемость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ЗНО, всего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591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случаев. Мазков на цитологическое исследование из цервикального канала шейки матки взято у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55 305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женщин, рак шейки матки выявлен у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37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женщин. Недостаточное выявление ЗНО на ранних стадиях,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186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случаев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4936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330" y="464642"/>
            <a:ext cx="85176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 Процент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выявленых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заболеваний в ходе ПМО 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ДОГВН низкий. Следует усилить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работу по выявлению хронических неинфекционных заболеваний с первые в жизни установленным диагнозом;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 Отмечается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несоответствие проведенных врачами консультаций и выявленных заболеваний и патологических отклонений в рамках ПМО и ДОГВН;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9. Процент направленных на 2 этап диспансеризации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низкий,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хотя сумма выявленных патологических отклонений на первом этапе диспансеризации таблица 2000, значительно выше.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 Количество проведенных кратких индивидуальных и групповых углубленных профилактических консультирований низкое;</a:t>
            </a:r>
          </a:p>
          <a:p>
            <a:pPr algn="just">
              <a:lnSpc>
                <a:spcPct val="150000"/>
              </a:lnSpc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3595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456" y="246151"/>
            <a:ext cx="8750808" cy="6748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Рекомендовано: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Руководителям медицинских организаций подведомственных МЗ ЧР: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Усилить контроль за качеством проведения профилактического осмотра и   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диспансеризации определенных групп взрослого населения в вверенных им медицинских организациях;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Провести занятия с врачами терапевтами с подробным изучением приказов с последующей аттестацией: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Приказа МЗ РФ №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404н(515)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27.04.2021 года «Об утверждении порядка проведения профилактического осмотра и диспансеризации определенных групп взрослого населения», № 1207 от 10.11.2020г. «Об утверждении учетной формы медицинской документации 131/у «Карта учета профилактического медицинского осмотра (диспансеризации)», порядка ее ведения и формы отраслевой статистической отчетности 131/0. «Сведения о проведении профилактического медицинского осмотра и диспансеризации определенных групп взрослого населения», порядка ее заполнения и сроков представления», №168н от 15.03.2022 г. «Об утверждении Порядка проведения диспансерного наблюдения за взрослыми»;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Взять под личный контроль внутренний аудит качества заполнения и ведения  формы отраслевой статистической отчетности 131/0;</a:t>
            </a:r>
          </a:p>
          <a:p>
            <a:pPr algn="just"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усилить преемственность между врачами терапевтами и врачами         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специалистами включенных в перечень осмотров, проводимых в рамках профилактического осмотра и диспансеризации определенных групп взрослого населения.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8398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424" y="316523"/>
            <a:ext cx="8759600" cy="5775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Врачам терапевтам: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Изучить все нормативно-правовые документы;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 Проводить тщательный осмотр пациентов, проходящих 1 этап диспансеризации и профилактический осмотр, с описанием кожных покровов, пальпацией лимфатических узлов, щитовидной железы;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Проводить второй этап диспансеризации в полном объёме, направлять на второй этап диспансеризации всех, у кого выявлены заболевания;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Особое внимание уделить выявлению факторов риска ХНИЗ, БСК, ЗНО и      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диспансерному наблюдению больных;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Повысить уровень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выявляемости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ЗНО в том числе на 1-2ст;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Правильно оформлять заключения по результатам проведенного ПМО и  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диспансеризации;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Правильное заполнять отчетную форму № 131/0, а также проводить анализ данных и выявление проблемных аспектов с последующей работой по их устранению;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Проводить профилактическое консультирование (индивидуальное и   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групповое) с упором на факторы риска ХНИЗ;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- Усилить информационно - пропагандистскую работу среди прикрепленного   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населения по прохождению профилактического медицинского осмотра и   </a:t>
            </a:r>
          </a:p>
          <a:p>
            <a:pPr>
              <a:lnSpc>
                <a:spcPct val="107000"/>
              </a:lnSpc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диспансеризации определенных групп взрослого населения, профилактике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неинфекционных заболеваний и формированию здорового образа жизни;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841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9238"/>
            <a:ext cx="9144000" cy="6577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Анализ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выявляемости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хронических неинфекционных заболеваний и их факторов риска в рамках профилактического осмотра и диспансеризации определенных групп взрослого населения за 12 месяцев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2023г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Профилактический медицинский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осмотр (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далее-ПМО) и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диспансеризация определенных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групп взрослого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населения (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далее -ДОГВН), проводится согласно  приказам: приказ МЗ РФ №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404н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27.04.2021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года «Об утверждении порядка проведения профилактического осмотра и диспансеризации определенных групп взрослого населения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». 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МЗ РФ от 28.09.2023 г.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515н «О внесении изменений в порядок проведения профилактического медицинского осмотра и диспансеризации определенных групп взрослого населения,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утвержденным приказом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 РФ от 27.04.2021 г.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404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н»                               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2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09244" y="1207008"/>
            <a:ext cx="6947154" cy="355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</a:t>
            </a:r>
            <a:r>
              <a:rPr lang="ru-RU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lang="ru-RU" sz="6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5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МЗ РФ № 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1207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 10.11.2020г. «Об утверждении учетной формы медицинской документации 131/у «Карта учета профилактического медицинского осмотра (диспансеризации)», порядка ее ведения и формы отраслевой статистической отчетности 131/0. «Сведения о проведении профилактического медицинского осмотра и диспансеризации определенных групп взрослого населения», порядка ее заполнения и сроков представления»,                                             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Приказ 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МЗ ЧР от 11.01.2022г. № 6 «Об утверждении плана проведения профилактического медицинского осмотра и диспансеризации определенных групп взрослого населения».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40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7731" y="230510"/>
            <a:ext cx="8598877" cy="60878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Численность взрослого населения Чеченской Республики составляет -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908 979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году ПМО и ДОГВН подлежат – 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439 496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12 месяцев прошли ПМО и ДОГВН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445 790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(101%)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ПМО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125 713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 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ДОГВН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320 077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ru-RU" sz="1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прошедших мужского населения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ПМО-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59 268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ДОГВН-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143 057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                                                                      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женского населения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ПМО-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66 445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ДОГВН-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177 020.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1гр.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243 168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2гр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56 222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3А гр.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119 180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3Б гр.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27 220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Направлены на 2 этап диспансеризации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85 691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19%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197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5315" y="164269"/>
            <a:ext cx="8748346" cy="6622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Проведенный анализ распространенности факторов риска неинфекционных заболеваний у жителей Чеченской республики за 12 месяцев показал, что причиной многих неинфекционных заболеваний являются следующие факторы риска: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Гиперхолестеринемия –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10 109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.( 2000тб )                                                             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Гипергликемия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9 665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(2000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тб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                                                                                      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Курение –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653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чел.(4000 </a:t>
            </a:r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тб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                                                                                      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Нерациональное питание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9 454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Избыточная масса –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114 88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Ожирение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7 025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Низкая физическая активность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100 72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Риск пагубного потребления алкоголя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26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Отягощенная наследственность по сердечно-сосудистым заболеваниям инфаркт миокарда–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6 184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                            Отягощенная наследственность по сердечно-сосудистым заболеваниям мозговой инсульт –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4 344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              Отягощенная наследственность по злокачественным новообразованиям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колоректальной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области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1 300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Отягощенная наследственность по злокачественным новообразованиям других локализаций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2 587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Отягощенная наследственность по хроническим болезням нижних дыхательных путей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2 371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Отягощенная наследственность по сахарному диабету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3 751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Высокий (5% и более) или очень высокий (10% и более) абсолютный сердечно-сосудистый риск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5 122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                                                                  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Высокий (более 1 </a:t>
            </a:r>
            <a:r>
              <a:rPr lang="ru-RU" sz="16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ед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относительный сердечно-сосудистый риск –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1284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                    </a:t>
            </a:r>
          </a:p>
          <a:p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Старческая астения 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1 412чел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073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5706"/>
            <a:ext cx="9143999" cy="4190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определении уровня глюкозы натощак в рамках первого этапа диспансеризации, выявлено патологических отклонений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9 665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чел.(т 2000) при этом в таблице 4000 гипергликемия выявлена –</a:t>
            </a:r>
            <a:r>
              <a:rPr lang="ru-RU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4 204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разница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5 461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5000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таблице сахарный диабет выявлен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3 974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чел.,из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них впервые выявленный сахарный диабет составляет-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932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чел.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Следует отметить ,что  (4000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выявленные  патологии не направлены специалисту для того чтобы вывести диагноз и решить вопрос спускать эти патологии (5000тб) или оставить (4000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тб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7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7742" y="0"/>
            <a:ext cx="8558784" cy="645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Среди вышеперечисленных факторов риска, отметим 3 фактора, при которых мы можем направить пациента, учитывая возраст,  на  дуплексное сканирование брахеоцефальных артерий.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Гиперхолестеринемия, ожирение, повышенный уровень артериального давления.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 err="1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Гиперхолестеринемия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10 109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(4000 т)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Ожирение-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025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(4000 т) +избыточное масса тела (4000 т)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11 482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Высокое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51 468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(4000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Следует отметить, что в общем число факторов риска-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80 084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(4000).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Направленные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неврологу-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14 023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из них патологии выявлено у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5 989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(3000 т)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Факторы риска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80 084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патологии выявленные неврологом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5 989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в общем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86 073.</a:t>
            </a:r>
            <a:endParaRPr lang="ru-RU" sz="20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таких цифрах направленные на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ДСБА-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7 651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(3000 т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07000"/>
              </a:lnSpc>
              <a:spcAft>
                <a:spcPts val="600"/>
              </a:spcAft>
            </a:pP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01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031" y="75966"/>
            <a:ext cx="8405445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 анализа за 12 месяцев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видно, что в структуре факторов риска хронических неинфекционных заболеваний 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Первое место занимает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избыточная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масса тела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000" b="1" dirty="0" smtClean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втором месте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низкая физическая активность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Третье место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нерациональное питание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Четвертое место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ожирение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Последние места в рейтинге занимают такие факторы как: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риск потребления наркотических средств и психотропных веществ без назначения врача  и алкоголизм.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846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186" y="171450"/>
            <a:ext cx="853891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Сведения о приемах (осмотрах), консультациях и иных медицинских вмешательствах, входящих в объем профилактического медицинского осмотра и первого этапа диспансеризации</a:t>
            </a: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spcAft>
                <a:spcPts val="600"/>
              </a:spcAft>
            </a:pPr>
            <a:endParaRPr lang="ru-RU" sz="2400" b="1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результатам измерения АД в рамках первого этапа диспансеризации, количество выявленных паталогических отклонений составляет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51 468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(2000 </a:t>
            </a:r>
            <a:r>
              <a:rPr lang="ru-RU" sz="2000" b="1" dirty="0" err="1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тб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Всего выявленных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заболеваний, характеризующихся повышенным АД составляет –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56 141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(т.5000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азница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составляет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4 673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Впервые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выявленные заболевания составляет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16 058.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Взятые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Д-наблюдение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16 370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(т 5000) 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312</a:t>
            </a:r>
            <a:r>
              <a:rPr lang="ru-RU" sz="2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чел.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взяты на диспансерное </a:t>
            </a:r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наблюдение когда их не было и выявлено. </a:t>
            </a: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Остается </a:t>
            </a: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непонятным, по какой причине возникла такая разница. </a:t>
            </a:r>
            <a:endParaRPr lang="ru-RU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062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4028</TotalTime>
  <Words>1870</Words>
  <Application>Microsoft Office PowerPoint</Application>
  <PresentationFormat>Экран (4:3)</PresentationFormat>
  <Paragraphs>136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8" baseType="lpstr">
      <vt:lpstr>Arabic Typesetting</vt:lpstr>
      <vt:lpstr>Arial</vt:lpstr>
      <vt:lpstr>Calibri</vt:lpstr>
      <vt:lpstr>Century Gothic</vt:lpstr>
      <vt:lpstr>Times New Roman</vt:lpstr>
      <vt:lpstr>Verdana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Luiza PC</dc:creator>
  <cp:lastModifiedBy>777</cp:lastModifiedBy>
  <cp:revision>308</cp:revision>
  <dcterms:created xsi:type="dcterms:W3CDTF">2023-03-06T07:51:43Z</dcterms:created>
  <dcterms:modified xsi:type="dcterms:W3CDTF">2024-02-15T09:02:05Z</dcterms:modified>
</cp:coreProperties>
</file>