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3"/>
  </p:notesMasterIdLst>
  <p:sldIdLst>
    <p:sldId id="256" r:id="rId2"/>
    <p:sldId id="385" r:id="rId3"/>
    <p:sldId id="387" r:id="rId4"/>
    <p:sldId id="388" r:id="rId5"/>
    <p:sldId id="371" r:id="rId6"/>
    <p:sldId id="372" r:id="rId7"/>
    <p:sldId id="373" r:id="rId8"/>
    <p:sldId id="374" r:id="rId9"/>
    <p:sldId id="415" r:id="rId10"/>
    <p:sldId id="416" r:id="rId11"/>
    <p:sldId id="375" r:id="rId12"/>
    <p:sldId id="390" r:id="rId13"/>
    <p:sldId id="392" r:id="rId14"/>
    <p:sldId id="378" r:id="rId15"/>
    <p:sldId id="379" r:id="rId16"/>
    <p:sldId id="391" r:id="rId17"/>
    <p:sldId id="394" r:id="rId18"/>
    <p:sldId id="381" r:id="rId19"/>
    <p:sldId id="419" r:id="rId20"/>
    <p:sldId id="420" r:id="rId21"/>
    <p:sldId id="418" r:id="rId22"/>
    <p:sldId id="417" r:id="rId23"/>
    <p:sldId id="408" r:id="rId24"/>
    <p:sldId id="409" r:id="rId25"/>
    <p:sldId id="421" r:id="rId26"/>
    <p:sldId id="422" r:id="rId27"/>
    <p:sldId id="396" r:id="rId28"/>
    <p:sldId id="382" r:id="rId29"/>
    <p:sldId id="383" r:id="rId30"/>
    <p:sldId id="338" r:id="rId31"/>
    <p:sldId id="402" r:id="rId32"/>
    <p:sldId id="410" r:id="rId33"/>
    <p:sldId id="413" r:id="rId34"/>
    <p:sldId id="414" r:id="rId35"/>
    <p:sldId id="412" r:id="rId36"/>
    <p:sldId id="400" r:id="rId37"/>
    <p:sldId id="401" r:id="rId38"/>
    <p:sldId id="423" r:id="rId39"/>
    <p:sldId id="424" r:id="rId40"/>
    <p:sldId id="425" r:id="rId41"/>
    <p:sldId id="36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a PC" initials="LP" lastIdx="1" clrIdx="0">
    <p:extLst>
      <p:ext uri="{19B8F6BF-5375-455C-9EA6-DF929625EA0E}">
        <p15:presenceInfo xmlns:p15="http://schemas.microsoft.com/office/powerpoint/2012/main" userId="Luiza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6FF"/>
    <a:srgbClr val="D9E6FF"/>
    <a:srgbClr val="98B5D8"/>
    <a:srgbClr val="C1D6FF"/>
    <a:srgbClr val="D1E0FF"/>
    <a:srgbClr val="C2D3E8"/>
    <a:srgbClr val="F3F7FF"/>
    <a:srgbClr val="9FBFFF"/>
    <a:srgbClr val="6699FF"/>
    <a:srgbClr val="A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2691" autoAdjust="0"/>
  </p:normalViewPr>
  <p:slideViewPr>
    <p:cSldViewPr>
      <p:cViewPr varScale="1">
        <p:scale>
          <a:sx n="127" d="100"/>
          <a:sy n="127" d="100"/>
        </p:scale>
        <p:origin x="10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ACDB-8F45-4975-8E82-9459179DAB1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ED17-6B46-48F9-9435-7211C4C52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ED17-6B46-48F9-9435-7211C4C527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8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ED17-6B46-48F9-9435-7211C4C527E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5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6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48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4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19672" y="2276872"/>
            <a:ext cx="6624736" cy="3816424"/>
          </a:xfrm>
        </p:spPr>
        <p:txBody>
          <a:bodyPr anchor="t"/>
          <a:lstStyle>
            <a:lvl1pPr algn="l">
              <a:defRPr sz="4000" b="1" cap="none" baseline="0">
                <a:solidFill>
                  <a:srgbClr val="004386"/>
                </a:solidFill>
              </a:defRPr>
            </a:lvl1pPr>
          </a:lstStyle>
          <a:p>
            <a:r>
              <a:rPr lang="ru-RU" dirty="0" smtClean="0">
                <a:solidFill>
                  <a:schemeClr val="tx2"/>
                </a:solidFill>
              </a:rPr>
              <a:t>НАЗВАНИЕ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ТЕМЫ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651571" y="332656"/>
            <a:ext cx="5190301" cy="738664"/>
            <a:chOff x="2731691" y="639489"/>
            <a:chExt cx="5190301" cy="738664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3349992" y="639489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МИНИСТЕРСТВО </a:t>
              </a:r>
            </a:p>
            <a:p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ЗДРАВООХРАНЕНИЯ</a:t>
              </a:r>
            </a:p>
            <a:p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РОССИЙСКОЙ ФЕДЕРАЦИИ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Picture 4" descr="F:\MZ\НМФО\знак\unnamed (1)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91" y="665984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 userDrawn="1"/>
        </p:nvSpPr>
        <p:spPr>
          <a:xfrm>
            <a:off x="1573606" y="1079025"/>
            <a:ext cx="7576850" cy="45719"/>
          </a:xfrm>
          <a:prstGeom prst="rect">
            <a:avLst/>
          </a:prstGeom>
          <a:solidFill>
            <a:srgbClr val="00438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70414" y="2060848"/>
            <a:ext cx="6862026" cy="2296038"/>
          </a:xfrm>
        </p:spPr>
        <p:txBody>
          <a:bodyPr anchor="ctr" anchorCtr="0">
            <a:normAutofit/>
          </a:bodyPr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7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1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3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3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6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4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0" y="6688723"/>
            <a:ext cx="9144000" cy="180000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 userDrawn="1"/>
        </p:nvSpPr>
        <p:spPr>
          <a:xfrm>
            <a:off x="1753055" y="6688723"/>
            <a:ext cx="60658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kern="1200" spc="17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НЕПРЕРЫВНОЕ ОБРАЗОВАНИЕ СПЕЦИАЛИСТОВ ЗДРАВООХРАНЕНИЯ</a:t>
            </a:r>
            <a:endParaRPr lang="ru-RU" sz="1100" kern="1200" spc="170" baseline="0" dirty="0">
              <a:solidFill>
                <a:schemeClr val="bg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0" name="Picture 2" descr="C:\Users\zakharova_mm\Desktop\Н О С З\белая стрелка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66" y="6703512"/>
            <a:ext cx="3429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zakharova_mm\Desktop\Н О С З\белая стрелка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74" y="6703512"/>
            <a:ext cx="3429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46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vo.garant.ru/#/document/76805884/entry/0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972" y="1433957"/>
            <a:ext cx="7550027" cy="4299299"/>
          </a:xfr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Анализ организации и осуществления профилактики неинфекционных заболеваний и проведения мероприятий по формированию ЗОЖ в медицинских организациях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 smtClean="0">
                <a:solidFill>
                  <a:srgbClr val="336600"/>
                </a:solidFill>
              </a:rPr>
              <a:t/>
            </a:r>
            <a:br>
              <a:rPr lang="ru-RU" sz="3600" dirty="0" smtClean="0">
                <a:solidFill>
                  <a:srgbClr val="336600"/>
                </a:solidFill>
              </a:rPr>
            </a:br>
            <a:endParaRPr lang="ru-RU" sz="3600" dirty="0">
              <a:solidFill>
                <a:srgbClr val="33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0436" y="0"/>
            <a:ext cx="7573564" cy="105273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87724" y="190937"/>
            <a:ext cx="565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МИНИСТЕРСТВО ЗДРАВООХРАНЕНИЯ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ЧЕЧЕНСКОЙ РЕСПУБЛИКИ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392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72239"/>
            <a:ext cx="9143999" cy="185761"/>
          </a:xfrm>
          <a:prstGeom prst="rect">
            <a:avLst/>
          </a:prstGeom>
          <a:solidFill>
            <a:srgbClr val="00438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38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3000" y="5985965"/>
            <a:ext cx="67494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ГБУ «Республиканский центр общественного здоровья и медицинской профилактики»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018" y="736983"/>
            <a:ext cx="7200469" cy="5724644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rgbClr val="9FE6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2272F"/>
                </a:solidFill>
                <a:latin typeface="PT Serif"/>
              </a:rPr>
              <a:t>10. Гражданин проходит профилактический медицинский осмотр и диспансеризацию в медицинской организации, в которой он получает первичную медико-санитарную </a:t>
            </a:r>
            <a:r>
              <a:rPr lang="ru-RU" sz="2000" dirty="0">
                <a:solidFill>
                  <a:schemeClr val="bg1"/>
                </a:solidFill>
                <a:latin typeface="PT Serif"/>
              </a:rPr>
              <a:t>помощь, </a:t>
            </a:r>
            <a:r>
              <a:rPr lang="ru-RU" sz="2000" dirty="0">
                <a:solidFill>
                  <a:srgbClr val="FF0000"/>
                </a:solidFill>
                <a:latin typeface="PT Serif"/>
              </a:rPr>
              <a:t>в том числе по месту нахождения мобильной медицинской бригады, организованной в структуре медицинской организации, в которой гражданин получает первичную медико-санитарную помощь. Работники и обучающиеся в образовательной организации вправе пройти профилактический медицинский осмотр и (или) диспансеризацию в медицинской организации, не предусмотренной абзацем первым настоящего пункта и участвующей в </a:t>
            </a:r>
            <a:r>
              <a:rPr lang="ru-RU" sz="2000" dirty="0" smtClean="0">
                <a:solidFill>
                  <a:srgbClr val="FF0000"/>
                </a:solidFill>
                <a:latin typeface="PT Serif"/>
              </a:rPr>
              <a:t>реализации</a:t>
            </a:r>
            <a:r>
              <a:rPr lang="ru-RU" sz="2000" dirty="0" smtClean="0">
                <a:solidFill>
                  <a:schemeClr val="bg1"/>
                </a:solidFill>
                <a:latin typeface="PT Serif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PT Serif"/>
                <a:hlinkClick r:id="rId2"/>
              </a:rPr>
              <a:t>программы</a:t>
            </a:r>
            <a:r>
              <a:rPr lang="ru-RU" sz="2000" dirty="0">
                <a:solidFill>
                  <a:schemeClr val="bg1"/>
                </a:solidFill>
                <a:latin typeface="PT Serif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PT Serif"/>
              </a:rPr>
              <a:t>государственных гарантий бесплатного оказания </a:t>
            </a:r>
            <a:r>
              <a:rPr lang="ru-RU" sz="2000" dirty="0" smtClean="0">
                <a:solidFill>
                  <a:srgbClr val="FF0000"/>
                </a:solidFill>
                <a:latin typeface="PT Serif"/>
              </a:rPr>
              <a:t>гражданам </a:t>
            </a:r>
            <a:r>
              <a:rPr lang="ru-RU" sz="2000" dirty="0">
                <a:solidFill>
                  <a:srgbClr val="FF0000"/>
                </a:solidFill>
                <a:latin typeface="PT Serif"/>
              </a:rPr>
              <a:t>медицинской помощи (далее - иная медицинская организация), в том числе по месту нахождения мобильной медицинской бригады, организованной в структуре иной медицинской организации (включая место работы и учебы).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4018" y="116632"/>
            <a:ext cx="7200469" cy="59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ПРИКАЗ МЗ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 от 28.09.2023 N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515н</a:t>
            </a:r>
            <a:endParaRPr lang="ru-RU" b="0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C:\Users\%D0%90%D0%BC%D0%B8%D0%BD%D0%B0\Downloads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35471"/>
            <a:ext cx="7434572" cy="100027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9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неинфекционных заболеваний в      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медицинских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организациях обеспечивается путем</a:t>
            </a: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endParaRPr lang="ru-RU" sz="1000" b="1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1556950" y="1188179"/>
            <a:ext cx="7498119" cy="992554"/>
          </a:xfrm>
          <a:prstGeom prst="homePlate">
            <a:avLst/>
          </a:prstGeom>
          <a:solidFill>
            <a:srgbClr val="FF818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Осуществления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мероприятий по предупреждению, раннему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выявлению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коррекции факторов риска неинфекционных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заболеваний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552307" y="3238394"/>
            <a:ext cx="7587049" cy="891466"/>
          </a:xfrm>
          <a:prstGeom prst="homePlate">
            <a:avLst/>
          </a:prstGeom>
          <a:solidFill>
            <a:srgbClr val="A3BDD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Диспансерного наблюдения за гражданами, имеющими хронические неинфекционные заболевания или высокий риск их развития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552307" y="4175514"/>
            <a:ext cx="7591692" cy="884129"/>
          </a:xfrm>
          <a:prstGeom prst="homePlate">
            <a:avLst/>
          </a:prstGeom>
          <a:solidFill>
            <a:srgbClr val="A7D57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Лечения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неинфекционных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заболеваний в целях предупреждения осложнений их течения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1543020" y="5105297"/>
            <a:ext cx="7479545" cy="1389130"/>
          </a:xfrm>
          <a:prstGeom prst="homePlate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реализации региональных, муниципальных и корпоративных программ общественного здоровья, направленных на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культуры ответственного отношения граждан к своему здоровью, создания условий для ведения здорового образа жизни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1543020" y="2226387"/>
            <a:ext cx="7488831" cy="966353"/>
          </a:xfrm>
          <a:prstGeom prst="homePlat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Раннего выявления неинфекционных заболеваний в рамках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профилактического медицинского осмотра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диспансеризации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1292" y="188640"/>
            <a:ext cx="7560840" cy="6401753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960" r="4026" b="19582"/>
          <a:stretch/>
        </p:blipFill>
        <p:spPr>
          <a:xfrm>
            <a:off x="4454559" y="1235404"/>
            <a:ext cx="1368152" cy="158417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5842150" y="2426761"/>
            <a:ext cx="458042" cy="2249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976654" y="2412590"/>
            <a:ext cx="379322" cy="23908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14299" y="2715449"/>
            <a:ext cx="3024336" cy="914400"/>
          </a:xfrm>
          <a:prstGeom prst="rect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Отделение медицинской профилактики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6042" y="2698924"/>
            <a:ext cx="2952328" cy="914400"/>
          </a:xfrm>
          <a:prstGeom prst="rect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Кабинет медицинской профилактики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1896" y="935034"/>
            <a:ext cx="94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МО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179540" y="3661757"/>
            <a:ext cx="484632" cy="576064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902572" y="4254959"/>
            <a:ext cx="3389508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4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медицинской организации с численностью прикрепленного взрослого населения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тыс.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человек и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рекомендуется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отделения 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медицинской профилактики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взрослых 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14513" y="457241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33783" y="4256430"/>
            <a:ext cx="3106648" cy="2101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медицинской организации с численностью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прикрепленного взрослого населения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тыс.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человек рекомендуется создание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кабинета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медицинской профилактики для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взрослых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9304" y="269357"/>
            <a:ext cx="7344816" cy="69999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организации деятельности отделения (кабинета) медицинской профилактики для взрослых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959" y="3651059"/>
            <a:ext cx="53649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88640"/>
            <a:ext cx="7848872" cy="7325082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случае отсутствия возможности выделения отдельных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помещений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структурных подразделений отделения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медицинской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профилактики, а также при организации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кабинета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медицинской профилактики для взрослых,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рекомендуется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предусмотреть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зонирование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помещений.</a:t>
            </a:r>
          </a:p>
          <a:p>
            <a:endParaRPr lang="ru-RU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86302" y="1334807"/>
            <a:ext cx="4104456" cy="1224136"/>
          </a:xfrm>
          <a:prstGeom prst="ellipse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Отделение медицинской профилактики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16216" y="2590958"/>
            <a:ext cx="2297906" cy="1630130"/>
          </a:xfrm>
          <a:prstGeom prst="ellipse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кабинет организации диспансеризации и профилактических медицинских осмотров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57314" y="2884133"/>
            <a:ext cx="2191174" cy="1624988"/>
          </a:xfrm>
          <a:prstGeom prst="ellipse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диагностики и коррекции основных факторов риска развития неинфекционных заболеваний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07704" y="2613934"/>
            <a:ext cx="2064363" cy="1558121"/>
          </a:xfrm>
          <a:prstGeom prst="ellipse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популяционных методов профилактики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660232" y="2375574"/>
            <a:ext cx="288032" cy="3331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94213">
            <a:off x="5137926" y="2593258"/>
            <a:ext cx="273977" cy="3099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9583">
            <a:off x="3020157" y="2283127"/>
            <a:ext cx="371888" cy="4206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305696"/>
            <a:ext cx="7632848" cy="77040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организации работы отделения медицинской профилактики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для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взрослых в его структуре рекомендуется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предусматривать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72488"/>
            <a:ext cx="8208912" cy="6524863"/>
          </a:xfrm>
          <a:prstGeom prst="rect">
            <a:avLst/>
          </a:prstGeom>
          <a:solidFill>
            <a:srgbClr val="9FE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1263"/>
              </p:ext>
            </p:extLst>
          </p:nvPr>
        </p:nvGraphicFramePr>
        <p:xfrm>
          <a:off x="1079612" y="1017597"/>
          <a:ext cx="7884875" cy="550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455">
                  <a:extLst>
                    <a:ext uri="{9D8B030D-6E8A-4147-A177-3AD203B41FA5}">
                      <a16:colId xmlns:a16="http://schemas.microsoft.com/office/drawing/2014/main" val="1385045864"/>
                    </a:ext>
                  </a:extLst>
                </a:gridCol>
                <a:gridCol w="4167200">
                  <a:extLst>
                    <a:ext uri="{9D8B030D-6E8A-4147-A177-3AD203B41FA5}">
                      <a16:colId xmlns:a16="http://schemas.microsoft.com/office/drawing/2014/main" val="858111502"/>
                    </a:ext>
                  </a:extLst>
                </a:gridCol>
                <a:gridCol w="3094220">
                  <a:extLst>
                    <a:ext uri="{9D8B030D-6E8A-4147-A177-3AD203B41FA5}">
                      <a16:colId xmlns:a16="http://schemas.microsoft.com/office/drawing/2014/main" val="313230711"/>
                    </a:ext>
                  </a:extLst>
                </a:gridCol>
              </a:tblGrid>
              <a:tr h="393163">
                <a:tc>
                  <a:txBody>
                    <a:bodyPr/>
                    <a:lstStyle/>
                    <a:p>
                      <a:r>
                        <a:rPr lang="ru-RU" dirty="0" smtClean="0"/>
                        <a:t>П/н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Ед.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41591"/>
                  </a:ext>
                </a:extLst>
              </a:tr>
              <a:tr h="14088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Заведующий отделением (кабинетом) медицинской профилактики - врач по медицинской профилактике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1600" b="1" dirty="0" smtClean="0"/>
                        <a:t> вместо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0,5 </a:t>
                      </a:r>
                      <a:r>
                        <a:rPr lang="ru-RU" sz="1600" b="1" dirty="0" smtClean="0"/>
                        <a:t>должности врача по медицинской профилактике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040513"/>
                  </a:ext>
                </a:extLst>
              </a:tr>
              <a:tr h="3986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Врач по медицинской профилактике 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20 тыс. 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42501"/>
                  </a:ext>
                </a:extLst>
              </a:tr>
              <a:tr h="8846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Врач-психотерапевт или медицинский психолог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на отделение (кабинет)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35732"/>
                  </a:ext>
                </a:extLst>
              </a:tr>
              <a:tr h="1146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Старшая медицинская сестра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вместо 0,5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должности фельдшера (медицинской сестры)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45816"/>
                  </a:ext>
                </a:extLst>
              </a:tr>
              <a:tr h="12757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Фельдшер (медицинская сестра, акушер)	</a:t>
                      </a:r>
                    </a:p>
                    <a:p>
                      <a:endParaRPr lang="ru-RU" sz="1600" kern="1200" dirty="0">
                        <a:solidFill>
                          <a:srgbClr val="98B5D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на 20тыс.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взрослого населения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711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9611" y="188976"/>
            <a:ext cx="7884875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Рекомендуемые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штатные нормативы отделения (кабинета) </a:t>
            </a:r>
            <a:endParaRPr lang="ru-RU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медицинской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профилактики для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взрослых   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44624"/>
            <a:ext cx="8236080" cy="646331"/>
          </a:xfrm>
          <a:prstGeom prst="rect">
            <a:avLst/>
          </a:prstGeom>
          <a:solidFill>
            <a:srgbClr val="9FE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04148"/>
              </p:ext>
            </p:extLst>
          </p:nvPr>
        </p:nvGraphicFramePr>
        <p:xfrm>
          <a:off x="683567" y="548678"/>
          <a:ext cx="8352928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13">
                  <a:extLst>
                    <a:ext uri="{9D8B030D-6E8A-4147-A177-3AD203B41FA5}">
                      <a16:colId xmlns:a16="http://schemas.microsoft.com/office/drawing/2014/main" val="1848302542"/>
                    </a:ext>
                  </a:extLst>
                </a:gridCol>
                <a:gridCol w="6238087">
                  <a:extLst>
                    <a:ext uri="{9D8B030D-6E8A-4147-A177-3AD203B41FA5}">
                      <a16:colId xmlns:a16="http://schemas.microsoft.com/office/drawing/2014/main" val="2886156421"/>
                    </a:ext>
                  </a:extLst>
                </a:gridCol>
                <a:gridCol w="1642028">
                  <a:extLst>
                    <a:ext uri="{9D8B030D-6E8A-4147-A177-3AD203B41FA5}">
                      <a16:colId xmlns:a16="http://schemas.microsoft.com/office/drawing/2014/main" val="4092277051"/>
                    </a:ext>
                  </a:extLst>
                </a:gridCol>
              </a:tblGrid>
              <a:tr h="4541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П/н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Количество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60304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Тонометр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52801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Экспресс-анализатор для определения общего холестерина в крови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32091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Экспресс-анализатор для определения глюкозы в крови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11057"/>
                  </a:ext>
                </a:extLst>
              </a:tr>
              <a:tr h="39763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Анализатор окиси углерода выдыхаемого воздуха с определением карбоксигемоглобина (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смокелайзер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(только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</a:rPr>
                        <a:t> в 3х МО)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63802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Тонометр портативный для измерения внутриглазного давления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05358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Спирометр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(портативный с одноразовыми мундштуками)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1479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Весы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44394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Ростомер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740826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Секундомер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90183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Комплект оборудования для наглядной пропаганды здорового образа жизни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52569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Комплект наглядных пособий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67770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12.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Персональный компьютер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 числу рабочих мест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11174"/>
                  </a:ext>
                </a:extLst>
              </a:tr>
              <a:tr h="2731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Принтер или многофункциональное устройство: принтер - копировальный аппарат – сканер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90360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Сантиметровая лента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81774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Кушетка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84516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Стол письменный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82126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Стулья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96552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Шкаф для документов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51062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Вешалка для одежды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03341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Процедурный столик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48808"/>
                  </a:ext>
                </a:extLst>
              </a:tr>
              <a:tr h="244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Бактерицидная лампа переносная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82"/>
                  </a:ext>
                </a:extLst>
              </a:tr>
              <a:tr h="3464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</a:t>
                      </a:r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Контейнер для замачивания одноразовых мундштуков, тест-полосок 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 менее 1</a:t>
                      </a:r>
                      <a:endParaRPr lang="ru-RU" sz="1000" dirty="0"/>
                    </a:p>
                  </a:txBody>
                  <a:tcPr>
                    <a:solidFill>
                      <a:srgbClr val="9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21218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7" y="44624"/>
            <a:ext cx="8352927" cy="504052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Стандарт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оснащения отделения/кабинета медицинской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21414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30320"/>
            <a:ext cx="8139169" cy="6093976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Проведение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мероприятий по профилактике неинфекционных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заболеваний;</a:t>
            </a:r>
          </a:p>
          <a:p>
            <a:pPr lvl="0"/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Организация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проведении диспансеризации и профилактических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медицинских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осмотров взрослого населения;</a:t>
            </a:r>
          </a:p>
          <a:p>
            <a:pPr lvl="0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Участие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информировании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граждан о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проведении диспансеризации и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профилактических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медицинских осмотров,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мотивирование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граждан к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прохождению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диспансеризации и профилактических медицинских осмотров;</a:t>
            </a:r>
          </a:p>
          <a:p>
            <a:pPr lvl="0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Контроль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учет и анализ результатов диспансеризации и профилактических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медицинских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осмотров;</a:t>
            </a:r>
          </a:p>
          <a:p>
            <a:pPr lvl="0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Определение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(диагностика) факторов риска развития неинфекционных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заболеваний,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выявление нарушений основных условий ведения здорового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образа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жизни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0"/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Коррекции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факторов риска развития неинфекционных заболеваний, в том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числе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форме индивидуального углубленного профилактического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консультирования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группового профилактического консультирования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(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школа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пациента);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Диспансерное наблюдение за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гражданами, имеющими высокий риск развития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сердечно-сосудистых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заболеваний;</a:t>
            </a:r>
          </a:p>
          <a:p>
            <a:pPr lvl="0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Повышение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уровня знаний медицинских работников медицинской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организации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вопросам профилактики неинфекционных заболеваний и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формирования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здорового образа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жизни.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6632"/>
            <a:ext cx="8146191" cy="510123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задачи кабинета/отделения медицинской профилактики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7" name="AutoShape 2" descr="C:\Users\%D0%90%D0%BC%D0%B8%D0%BD%D0%B0\Downloads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476" y="1124744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проведения             </a:t>
            </a:r>
          </a:p>
          <a:p>
            <a:pPr lvl="0"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диспансеризации </a:t>
            </a:r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профилактических </a:t>
            </a:r>
          </a:p>
          <a:p>
            <a:pPr lvl="0"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медицинских осмотров в   </a:t>
            </a:r>
          </a:p>
          <a:p>
            <a:pPr lvl="0" algn="ctr"/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медицинских организациях </a:t>
            </a:r>
          </a:p>
          <a:p>
            <a:pPr lvl="0"/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95410"/>
            <a:ext cx="7056784" cy="9144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НУЖНО ЗНАТЬ О ПРОФИЛАКТИЧЕСКОМ МЕДИЦИНСКОМ ОСМОТРЕ И ДИСПАНСЕРИЗАЦИИ?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7503" y="1341661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</a:rPr>
              <a:t>Профилактический медицинский осмотр 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b="1" dirty="0">
                <a:solidFill>
                  <a:schemeClr val="bg1"/>
                </a:solidFill>
              </a:rPr>
              <a:t>это комплекс медицинских обследований, проводимый в целях раннего выявления состояний, заболеваний и факторов риска их </a:t>
            </a:r>
            <a:r>
              <a:rPr lang="ru-RU" sz="2000" b="1" dirty="0" smtClean="0">
                <a:solidFill>
                  <a:schemeClr val="bg1"/>
                </a:solidFill>
              </a:rPr>
              <a:t>развития.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403" y="2929781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FF0000"/>
                </a:solidFill>
              </a:rPr>
              <a:t>Диспансеризация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- это более широкий комплекс мероприятий. Она включает в себя профилактический медицинский осмотр и дополнительные методы обследования, которые проводятся для оценки состояния здоровья определенных групп населения.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0403" y="4568562"/>
            <a:ext cx="677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FF0000"/>
                </a:solidFill>
              </a:rPr>
              <a:t>Углубленная диспансеризация </a:t>
            </a:r>
            <a:r>
              <a:rPr lang="ru-RU" b="1" dirty="0">
                <a:solidFill>
                  <a:schemeClr val="bg1"/>
                </a:solidFill>
              </a:rPr>
              <a:t>направлена на выявление изменений в работе органов и систем у лиц, перенесших новую </a:t>
            </a:r>
            <a:r>
              <a:rPr lang="ru-RU" b="1" dirty="0" err="1">
                <a:solidFill>
                  <a:schemeClr val="bg1"/>
                </a:solidFill>
              </a:rPr>
              <a:t>коронавирусную</a:t>
            </a:r>
            <a:r>
              <a:rPr lang="ru-RU" b="1" dirty="0">
                <a:solidFill>
                  <a:schemeClr val="bg1"/>
                </a:solidFill>
              </a:rPr>
              <a:t> инфекцию, в целях предотвращения развития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1697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95410"/>
            <a:ext cx="7200800" cy="9144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ЦЕЛИ ПРОФИЛАКТИЧЕСКОГО МЕДИЦИНСКОГО ОСМОТРА И ДИСПАНСЕРИЗАЦИИ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24744"/>
            <a:ext cx="7200800" cy="1368152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Раннее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выявление и профилактика хронических неинфекционных заболеваний (ХНИЗ), являющихся основными причинами инвалидности и преждевременной смертности населения Российской Федерации, к которым относятся: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815224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болезни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системы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кровообращения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злокачественные новообразования</a:t>
            </a:r>
          </a:p>
          <a:p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сахарный диабет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хронические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болезни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легких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7830"/>
            <a:ext cx="1233280" cy="10020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2035"/>
            <a:ext cx="1233280" cy="904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27" y="4365104"/>
            <a:ext cx="1042400" cy="971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42" y="3860872"/>
            <a:ext cx="107877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2817" y="41222"/>
            <a:ext cx="7505688" cy="6555641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12" y="2176668"/>
            <a:ext cx="4089862" cy="4362955"/>
          </a:xfrm>
          <a:prstGeom prst="rect">
            <a:avLst/>
          </a:prstGeom>
        </p:spPr>
      </p:pic>
      <p:sp>
        <p:nvSpPr>
          <p:cNvPr id="22" name="Крест 21"/>
          <p:cNvSpPr/>
          <p:nvPr/>
        </p:nvSpPr>
        <p:spPr>
          <a:xfrm>
            <a:off x="5812269" y="3120133"/>
            <a:ext cx="144016" cy="144016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5834395" y="3656580"/>
            <a:ext cx="150658" cy="139353"/>
          </a:xfrm>
          <a:prstGeom prst="flowChartMerg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>
            <a:off x="5821727" y="4093327"/>
            <a:ext cx="211058" cy="216024"/>
          </a:xfrm>
          <a:prstGeom prst="mathMultipl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5827675" y="2574500"/>
            <a:ext cx="164098" cy="152549"/>
          </a:xfrm>
          <a:prstGeom prst="star4">
            <a:avLst>
              <a:gd name="adj" fmla="val 273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629687" y="677697"/>
            <a:ext cx="7478818" cy="1452704"/>
          </a:xfrm>
          <a:prstGeom prst="rect">
            <a:avLst/>
          </a:prstGeom>
          <a:solidFill>
            <a:srgbClr val="C2D3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На территории Чеченской Республики по состоянию на </a:t>
            </a:r>
            <a:r>
              <a:rPr lang="ru-RU" sz="1400" b="1" dirty="0" smtClean="0">
                <a:solidFill>
                  <a:schemeClr val="bg1"/>
                </a:solidFill>
              </a:rPr>
              <a:t>31.12.2023г</a:t>
            </a:r>
            <a:r>
              <a:rPr lang="ru-RU" sz="1400" b="1" dirty="0">
                <a:solidFill>
                  <a:schemeClr val="bg1"/>
                </a:solidFill>
              </a:rPr>
              <a:t>. расположено </a:t>
            </a:r>
            <a:r>
              <a:rPr lang="ru-RU" sz="1400" b="1" dirty="0">
                <a:solidFill>
                  <a:srgbClr val="FF0000"/>
                </a:solidFill>
              </a:rPr>
              <a:t>55 </a:t>
            </a:r>
            <a:r>
              <a:rPr lang="ru-RU" sz="1400" b="1" dirty="0">
                <a:solidFill>
                  <a:schemeClr val="bg1"/>
                </a:solidFill>
              </a:rPr>
              <a:t>медицинских организаций, курируемых </a:t>
            </a:r>
            <a:r>
              <a:rPr lang="ru-RU" sz="1400" b="1" dirty="0" smtClean="0">
                <a:solidFill>
                  <a:schemeClr val="bg1"/>
                </a:solidFill>
              </a:rPr>
              <a:t>ГБУ </a:t>
            </a:r>
            <a:r>
              <a:rPr lang="ru-RU" sz="1400" b="1" dirty="0">
                <a:solidFill>
                  <a:schemeClr val="bg1"/>
                </a:solidFill>
              </a:rPr>
              <a:t>«Республиканский центр общественного здоровья и медицинской профилактики», в том числе городских медицинских учреждений - </a:t>
            </a:r>
            <a:r>
              <a:rPr lang="ru-RU" sz="1400" b="1" dirty="0">
                <a:solidFill>
                  <a:srgbClr val="FF0000"/>
                </a:solidFill>
              </a:rPr>
              <a:t>21</a:t>
            </a:r>
            <a:r>
              <a:rPr lang="ru-RU" sz="1400" b="1" dirty="0">
                <a:solidFill>
                  <a:schemeClr val="bg1"/>
                </a:solidFill>
              </a:rPr>
              <a:t>, республиканских -</a:t>
            </a:r>
            <a:r>
              <a:rPr lang="ru-RU" sz="1400" b="1" dirty="0">
                <a:solidFill>
                  <a:srgbClr val="FF0000"/>
                </a:solidFill>
              </a:rPr>
              <a:t>20</a:t>
            </a:r>
            <a:r>
              <a:rPr lang="ru-RU" sz="1400" b="1" dirty="0">
                <a:solidFill>
                  <a:schemeClr val="bg1"/>
                </a:solidFill>
              </a:rPr>
              <a:t>, сельских -</a:t>
            </a:r>
            <a:r>
              <a:rPr lang="ru-RU" sz="1400" b="1" dirty="0">
                <a:solidFill>
                  <a:srgbClr val="FF0000"/>
                </a:solidFill>
              </a:rPr>
              <a:t>14.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Функционируют </a:t>
            </a:r>
            <a:r>
              <a:rPr lang="ru-RU" sz="1400" b="1" dirty="0">
                <a:solidFill>
                  <a:srgbClr val="FF0000"/>
                </a:solidFill>
              </a:rPr>
              <a:t>5</a:t>
            </a:r>
            <a:r>
              <a:rPr lang="ru-RU" sz="1400" b="1" dirty="0">
                <a:solidFill>
                  <a:schemeClr val="bg1"/>
                </a:solidFill>
              </a:rPr>
              <a:t> Центров здоровья (</a:t>
            </a:r>
            <a:r>
              <a:rPr lang="ru-RU" sz="1400" b="1" dirty="0">
                <a:solidFill>
                  <a:srgbClr val="FF0000"/>
                </a:solidFill>
              </a:rPr>
              <a:t>2</a:t>
            </a:r>
            <a:r>
              <a:rPr lang="ru-RU" sz="1400" b="1" dirty="0">
                <a:solidFill>
                  <a:schemeClr val="bg1"/>
                </a:solidFill>
              </a:rPr>
              <a:t> центра для взрослого населения и </a:t>
            </a:r>
            <a:r>
              <a:rPr lang="ru-RU" sz="1400" b="1" dirty="0">
                <a:solidFill>
                  <a:srgbClr val="FF0000"/>
                </a:solidFill>
              </a:rPr>
              <a:t>3</a:t>
            </a:r>
            <a:r>
              <a:rPr lang="ru-RU" sz="1400" b="1" dirty="0">
                <a:solidFill>
                  <a:schemeClr val="bg1"/>
                </a:solidFill>
              </a:rPr>
              <a:t> для детей).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5053" y="2380062"/>
            <a:ext cx="32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Республиканский центр общественного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здоровья и медицинской профилактики  - </a:t>
            </a:r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5053" y="3066649"/>
            <a:ext cx="320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Отделения медицинской профилактики – </a:t>
            </a:r>
            <a:r>
              <a:rPr lang="ru-RU" sz="1200" b="1" dirty="0" smtClean="0">
                <a:solidFill>
                  <a:srgbClr val="FF0000"/>
                </a:solidFill>
              </a:rPr>
              <a:t>11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2862" y="3557560"/>
            <a:ext cx="3110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Кабинеты медицинской профилактики - </a:t>
            </a:r>
            <a:r>
              <a:rPr lang="ru-RU" sz="1200" b="1" dirty="0" smtClean="0">
                <a:solidFill>
                  <a:srgbClr val="FF0000"/>
                </a:solidFill>
              </a:rPr>
              <a:t>19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24558" y="4012299"/>
            <a:ext cx="31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Кабинеты оказания медицинской помощи 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п</a:t>
            </a:r>
            <a:r>
              <a:rPr lang="ru-RU" sz="1200" b="1" dirty="0" smtClean="0">
                <a:solidFill>
                  <a:schemeClr val="bg1"/>
                </a:solidFill>
              </a:rPr>
              <a:t>ри отказе </a:t>
            </a:r>
            <a:r>
              <a:rPr lang="ru-RU" sz="1200" b="1" dirty="0">
                <a:solidFill>
                  <a:schemeClr val="bg1"/>
                </a:solidFill>
              </a:rPr>
              <a:t>от курения - </a:t>
            </a:r>
            <a:r>
              <a:rPr lang="ru-RU" sz="1200" b="1" dirty="0">
                <a:solidFill>
                  <a:srgbClr val="FF0000"/>
                </a:solidFill>
              </a:rPr>
              <a:t>25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6586" y="4650519"/>
            <a:ext cx="273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Центры здоровья для взрослых - </a:t>
            </a:r>
            <a:r>
              <a:rPr lang="ru-RU" sz="1200" b="1" dirty="0" smtClean="0">
                <a:solidFill>
                  <a:srgbClr val="FF0000"/>
                </a:solidFill>
              </a:rPr>
              <a:t>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2615" y="5170851"/>
            <a:ext cx="2366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Центры здоровья для детей – </a:t>
            </a:r>
            <a:r>
              <a:rPr lang="ru-RU" sz="1200" b="1" dirty="0" smtClean="0">
                <a:solidFill>
                  <a:srgbClr val="FF0000"/>
                </a:solidFill>
              </a:rPr>
              <a:t>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3" name="Солнце 32"/>
          <p:cNvSpPr/>
          <p:nvPr/>
        </p:nvSpPr>
        <p:spPr>
          <a:xfrm>
            <a:off x="5866450" y="5248041"/>
            <a:ext cx="148889" cy="142149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сопоставление 33"/>
          <p:cNvSpPr/>
          <p:nvPr/>
        </p:nvSpPr>
        <p:spPr>
          <a:xfrm>
            <a:off x="5859802" y="4725225"/>
            <a:ext cx="102039" cy="142472"/>
          </a:xfrm>
          <a:prstGeom prst="flowChartCol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97" y="3343648"/>
            <a:ext cx="164606" cy="1707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936349"/>
            <a:ext cx="164606" cy="1707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138648"/>
            <a:ext cx="164606" cy="1707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22270"/>
            <a:ext cx="164606" cy="17070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615" y="4716411"/>
            <a:ext cx="164606" cy="1707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288" y="5424941"/>
            <a:ext cx="164606" cy="17070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158" y="3905543"/>
            <a:ext cx="181926" cy="1715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918" y="3850901"/>
            <a:ext cx="170703" cy="15851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611" y="4709188"/>
            <a:ext cx="170703" cy="15851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442" y="3996107"/>
            <a:ext cx="170703" cy="1585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233693"/>
            <a:ext cx="164606" cy="1707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394" y="5311007"/>
            <a:ext cx="164606" cy="17070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6646" y="5074163"/>
            <a:ext cx="170703" cy="15851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266" y="4005257"/>
            <a:ext cx="170703" cy="17679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924" y="4529141"/>
            <a:ext cx="170703" cy="17679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563" y="4365330"/>
            <a:ext cx="170703" cy="1707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794" y="4368270"/>
            <a:ext cx="121931" cy="16460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9084" y="4513334"/>
            <a:ext cx="188992" cy="19508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4158" y="4132347"/>
            <a:ext cx="188992" cy="19508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4781" y="2942015"/>
            <a:ext cx="188992" cy="19508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8267" y="3221499"/>
            <a:ext cx="188992" cy="19508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5547" y="4502671"/>
            <a:ext cx="188992" cy="19508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4861" y="5037584"/>
            <a:ext cx="188992" cy="19508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223" y="5233486"/>
            <a:ext cx="188992" cy="19508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9058" y="3733799"/>
            <a:ext cx="136742" cy="14115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0657" y="3985836"/>
            <a:ext cx="188992" cy="19508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1055" y="5428575"/>
            <a:ext cx="188992" cy="19508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5784" y="3819760"/>
            <a:ext cx="195089" cy="201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890" y="4071898"/>
            <a:ext cx="113065" cy="104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597" y="4075362"/>
            <a:ext cx="109335" cy="10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253" y="4074999"/>
            <a:ext cx="109724" cy="101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282" y="4196880"/>
            <a:ext cx="121123" cy="112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88198" y="4206056"/>
            <a:ext cx="112250" cy="1042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561" y="4770153"/>
            <a:ext cx="188992" cy="1950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7537" y="4125066"/>
            <a:ext cx="109738" cy="1036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0448" y="4261690"/>
            <a:ext cx="88167" cy="83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8504" y="3899527"/>
            <a:ext cx="144209" cy="149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3858" y="3908809"/>
            <a:ext cx="130924" cy="13559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9387" y="4228707"/>
            <a:ext cx="123895" cy="12831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2398" y="4302755"/>
            <a:ext cx="120835" cy="1251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1869" y="4054955"/>
            <a:ext cx="121931" cy="12193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2268" y="3975318"/>
            <a:ext cx="121931" cy="1219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6474" y="4176886"/>
            <a:ext cx="121931" cy="12193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3684" y="4224074"/>
            <a:ext cx="121931" cy="12193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6761" y="4010416"/>
            <a:ext cx="121931" cy="12193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2110" y="3333010"/>
            <a:ext cx="175674" cy="1813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8215" y="4164392"/>
            <a:ext cx="152420" cy="157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0436" y="3713719"/>
            <a:ext cx="125214" cy="12925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8701" y="4259481"/>
            <a:ext cx="113034" cy="11668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6898" y="3842972"/>
            <a:ext cx="157214" cy="16228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5716" y="3807656"/>
            <a:ext cx="133335" cy="13763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4533" y="4048077"/>
            <a:ext cx="131445" cy="13568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0741" y="4359260"/>
            <a:ext cx="115686" cy="11941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5364" y="4094736"/>
            <a:ext cx="135439" cy="13980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7167" y="4253124"/>
            <a:ext cx="148954" cy="1537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2817" y="51314"/>
            <a:ext cx="7505688" cy="60555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Профилактическая служба Министерства здравоохранения Чеченской Республики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95410"/>
            <a:ext cx="7416824" cy="9144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ФАКТОРЫ ХРОНИЧЕСКИХ НЕИНФЕКЦИОННЫХ ЗАБОЛЕВАНИЙ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4100" y="1052736"/>
            <a:ext cx="7418380" cy="5544616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24" y="1860286"/>
            <a:ext cx="707197" cy="73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24" y="4056577"/>
            <a:ext cx="719390" cy="713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109" y="3325963"/>
            <a:ext cx="719390" cy="7437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303" y="5502979"/>
            <a:ext cx="664522" cy="7193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548" y="4750596"/>
            <a:ext cx="743776" cy="7011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802" y="2550667"/>
            <a:ext cx="774259" cy="7925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1303" y="1155246"/>
            <a:ext cx="725487" cy="69500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3203848" y="1081466"/>
            <a:ext cx="5472608" cy="52565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10800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q"/>
              <a:tabLst>
                <a:tab pos="5400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Биологические факторы риска: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Повышенный уровень АД</a:t>
            </a: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Ожирение</a:t>
            </a: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Гиперхолестеринемия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Arial"/>
              </a:rPr>
              <a:t> Гипергликемия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Поведенческие факторы риска: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Курение</a:t>
            </a: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Нерациональное питание</a:t>
            </a: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Риск пагубного потребления алкоголя</a:t>
            </a:r>
          </a:p>
          <a:p>
            <a:pPr marL="285750" marR="0" lvl="0" indent="-28575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Низкая физическая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активность</a:t>
            </a:r>
            <a:endParaRPr lang="ru-RU" sz="800" dirty="0">
              <a:solidFill>
                <a:sysClr val="windowText" lastClr="000000"/>
              </a:solidFill>
              <a:latin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Все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ХНИЗ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имеют общую структуру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факторов риска их развития, причем                                     большинство из них поддаются коррекции.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4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95410"/>
            <a:ext cx="7488832" cy="9144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НУЖНО ЗНАТЬ О ПРОФИЛАКТИЧЕСКОМ МЕДИЦИНСКОМ ОСМОТРЕ И ДИСПАНСЕРИЗАЦИИ?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96752"/>
            <a:ext cx="3600400" cy="1080120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Профилактический медицинский осмотр проводится –</a:t>
            </a:r>
            <a:r>
              <a:rPr lang="ru-RU" b="1" dirty="0" smtClean="0">
                <a:solidFill>
                  <a:srgbClr val="C00000"/>
                </a:solidFill>
              </a:rPr>
              <a:t> ежегодно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2567609"/>
            <a:ext cx="3540981" cy="1296144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Диспансеризация проводится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18 - 39 лет </a:t>
            </a:r>
            <a:r>
              <a:rPr lang="ru-RU" b="1" dirty="0">
                <a:solidFill>
                  <a:srgbClr val="C00000"/>
                </a:solidFill>
              </a:rPr>
              <a:t>1 раз </a:t>
            </a:r>
            <a:r>
              <a:rPr lang="ru-RU" b="1" dirty="0">
                <a:solidFill>
                  <a:schemeClr val="bg1"/>
                </a:solidFill>
              </a:rPr>
              <a:t>в 3 года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40 лет и старше </a:t>
            </a:r>
            <a:r>
              <a:rPr lang="ru-RU" b="1" dirty="0" smtClean="0">
                <a:solidFill>
                  <a:schemeClr val="bg1"/>
                </a:solidFill>
              </a:rPr>
              <a:t>– ежегодно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196752"/>
            <a:ext cx="3456384" cy="1080120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Углубленная диспансеризация проводится дополнительно к ПМО и диспансеризации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0612" y="2567609"/>
            <a:ext cx="3456384" cy="1296144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Лица перенесшие </a:t>
            </a:r>
            <a:r>
              <a:rPr lang="en-US" b="1" dirty="0" smtClean="0">
                <a:solidFill>
                  <a:schemeClr val="bg1"/>
                </a:solidFill>
              </a:rPr>
              <a:t>COVID-19</a:t>
            </a:r>
            <a:r>
              <a:rPr lang="ru-RU" b="1" dirty="0" smtClean="0">
                <a:solidFill>
                  <a:schemeClr val="bg1"/>
                </a:solidFill>
              </a:rPr>
              <a:t> могут пройти УД не ранее чем через </a:t>
            </a:r>
            <a:r>
              <a:rPr lang="ru-RU" b="1" dirty="0" smtClean="0">
                <a:solidFill>
                  <a:srgbClr val="C00000"/>
                </a:solidFill>
              </a:rPr>
              <a:t>60</a:t>
            </a:r>
            <a:r>
              <a:rPr lang="ru-RU" b="1" dirty="0" smtClean="0">
                <a:solidFill>
                  <a:schemeClr val="bg1"/>
                </a:solidFill>
              </a:rPr>
              <a:t> дней после выздоровления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015740"/>
            <a:ext cx="7344816" cy="914400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Профилактический медицинский осмотр и первый этап диспансеризации рекомендуется проводить в течение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 рабочего дня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 МО должны работать в </a:t>
            </a:r>
            <a:r>
              <a:rPr lang="ru-RU" b="1" dirty="0" smtClean="0">
                <a:solidFill>
                  <a:srgbClr val="C00000"/>
                </a:solidFill>
              </a:rPr>
              <a:t>2 смены </a:t>
            </a:r>
            <a:r>
              <a:rPr lang="ru-RU" b="1" dirty="0" smtClean="0">
                <a:solidFill>
                  <a:schemeClr val="bg1"/>
                </a:solidFill>
              </a:rPr>
              <a:t>и в субботу)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5229200"/>
            <a:ext cx="7344816" cy="1224136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Необходимым предварительным условием проведения ПМО и диспансеризации является дача </a:t>
            </a:r>
            <a:r>
              <a:rPr lang="ru-RU" b="1" dirty="0" smtClean="0">
                <a:solidFill>
                  <a:srgbClr val="FF0000"/>
                </a:solidFill>
              </a:rPr>
              <a:t>информационного добровольного согласия </a:t>
            </a:r>
            <a:r>
              <a:rPr lang="ru-RU" b="1" dirty="0" smtClean="0">
                <a:solidFill>
                  <a:schemeClr val="bg1"/>
                </a:solidFill>
              </a:rPr>
              <a:t>гражданина (его законного представителя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8640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8640960" cy="6264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2280" y="2636912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 №168н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2909853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от 15.03.2022г.</a:t>
            </a:r>
            <a:endParaRPr lang="ru-R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933" r="4215"/>
          <a:stretch/>
        </p:blipFill>
        <p:spPr>
          <a:xfrm>
            <a:off x="971600" y="1124744"/>
            <a:ext cx="8064896" cy="54726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1124743"/>
            <a:ext cx="842392" cy="88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10342"/>
            <a:ext cx="8064896" cy="9144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Работа КОЛЛ центра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Участковые врачи, врачи медицинской профилактики ежедневно готовят списки для КОЛЛ центра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44624"/>
            <a:ext cx="8208912" cy="531088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ПРОФИЛАКТИЧЕСКИЙ ОСМОТР ВКЛЮЧАЕТ В СЕБЯ: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75712"/>
            <a:ext cx="8208912" cy="6093296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Анкетирование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граждан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возрасте 18 лет и старше 1 раз в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расчет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основании антропометрии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(измерение роста, массы тела, окружности талии) индекса массы тела, для граждан в возрасте 18 лет и старше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измерение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артериального давления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периферических артериях для граждан в возрасте 18 лет и старше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уровня общего холестерина в крови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(допускается использование экспресс-метода) для граждан в возрасте 18 лет и старше 1 раз в год; 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уровня глюкозы в крови натощак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(допускается использование экспресс-метода) для граждан в возрасте 18 лет и старше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относительного сердечно-сосудистого риска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граждан в возрасте от 18 до 39 лет включительно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абсолютного сердечно-сосудистого риска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граждан в возрасте от 40 до 64 лет включительно 1 раз в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флюорографию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легких </a:t>
            </a:r>
            <a:r>
              <a:rPr lang="ru-RU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легких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граждан в возрасте 18 лет и старше 1 раз в 2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электрокардиографию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покое при первом прохождении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ПМО,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далее в возрасте 35 лет и старше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измерение внутриглазного давления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первом прохождении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ПМО,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далее в возрасте 40 лет и старше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осмотр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фельдшером (акушеркой)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врачом акушером-гинекологом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женщин в возрасте от 18 до 39 лет 1 раз в год; </a:t>
            </a:r>
            <a:endPara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прием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(осмотр)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результатам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ПМО,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том числе осмотр на выявление визуальных и иных локализаций онкологических заболеваний, включающий осмотр кожных покровов, слизистых губ и ротовой полости, пальпацию щитовидной железы, лимфатических узлов. </a:t>
            </a:r>
          </a:p>
        </p:txBody>
      </p:sp>
    </p:spTree>
    <p:extLst>
      <p:ext uri="{BB962C8B-B14F-4D97-AF65-F5344CB8AC3E}">
        <p14:creationId xmlns:p14="http://schemas.microsoft.com/office/powerpoint/2010/main" val="33062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260826"/>
            <a:ext cx="7956884" cy="792088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ПРОВЕДЕНИЯ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ЭТАПА ДИСПАНСЕРИЗАЦИИ 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124744"/>
            <a:ext cx="7956884" cy="50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8423920" cy="6624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16632"/>
            <a:ext cx="648072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4" y="188288"/>
            <a:ext cx="891099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772816"/>
            <a:ext cx="5508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АЛГОРИТМ ОПРЕДЕЛЕНИЯ ГРУПП ЗДОРОВЬЯ ПРИ ПРОВЕДЕНИИ ДИСПАНСЕРИЗАЦИИ ВЗРОСЛОГО НАСЕЛЕНИЯ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0"/>
            <a:ext cx="7488832" cy="6555641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0" y="6654315"/>
            <a:ext cx="9169179" cy="1886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91720" y="1440681"/>
            <a:ext cx="2465179" cy="2240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Республиканский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центр общественного    </a:t>
            </a:r>
          </a:p>
          <a:p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здоровья и медицинской профилактики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A0037DF-0C2A-42EB-AFB3-189B21F8D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"/>
          <a:stretch/>
        </p:blipFill>
        <p:spPr bwMode="auto">
          <a:xfrm>
            <a:off x="5616350" y="2729576"/>
            <a:ext cx="1066363" cy="10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1728810" y="1405681"/>
            <a:ext cx="1987647" cy="2275644"/>
          </a:xfrm>
          <a:prstGeom prst="flowChartAlternateProcess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коммуникационных и общественных проектов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428863"/>
            <a:ext cx="2023358" cy="2330254"/>
          </a:xfrm>
          <a:prstGeom prst="roundRect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 разработки, реализации и мониторинга муниципальных и корпоративных программ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4" y="4136705"/>
            <a:ext cx="2527279" cy="1711849"/>
          </a:xfrm>
          <a:prstGeom prst="roundRect">
            <a:avLst/>
          </a:prstGeom>
          <a:solidFill>
            <a:srgbClr val="D9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 организации медицинской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профилактики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14839" y="173036"/>
            <a:ext cx="6984775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РЕСПУБЛИКАНСКОГО ЦЕНТРА ОБЩЕСТВЕННОГО ЗДОРОВЬЯ И МЕДИЦИНСКОЙ ПРОФИЛАКТИКИ </a:t>
            </a:r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5061022" y="3695454"/>
            <a:ext cx="534122" cy="3993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3727060" y="2379785"/>
            <a:ext cx="350760" cy="3225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567502" y="2379785"/>
            <a:ext cx="287548" cy="3274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360"/>
            <a:ext cx="9169179" cy="188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8065"/>
          <a:stretch/>
        </p:blipFill>
        <p:spPr>
          <a:xfrm>
            <a:off x="395536" y="188640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4169" y="777215"/>
            <a:ext cx="7800278" cy="2308324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defTabSz="914400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здоровья </a:t>
            </a: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граждане, у которых не установлены хронические неинфекционные заболевания, отсутствуют факторы риска развития таких заболеваний или имеются указанные факторы риска при низком или среднем абсолютном сердечно-сосудистом риске и которые не нуждаются в диспансерном наблюдении по поводу других заболеваний (состояний).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760" y="70313"/>
            <a:ext cx="7809687" cy="62238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Определение первой группы </a:t>
            </a:r>
            <a:r>
              <a:rPr lang="ru-RU" sz="28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здоровья</a:t>
            </a:r>
            <a:endParaRPr lang="ru-RU" sz="28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2708920"/>
            <a:ext cx="4896544" cy="3960088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124783" y="3212976"/>
            <a:ext cx="3026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Низкий и средний риск по Шкале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9584" y="6244538"/>
            <a:ext cx="1296144" cy="57606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4760" y="167985"/>
            <a:ext cx="7809687" cy="62238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Определение второй </a:t>
            </a:r>
            <a:r>
              <a:rPr lang="ru-RU" sz="28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группы </a:t>
            </a:r>
            <a:r>
              <a:rPr lang="ru-RU" sz="28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здоровья</a:t>
            </a:r>
            <a:endParaRPr lang="ru-RU" sz="28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9584" y="6244538"/>
            <a:ext cx="1296144" cy="57606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94760" y="908720"/>
            <a:ext cx="7920000" cy="5488877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10800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q"/>
              <a:tabLst>
                <a:tab pos="5400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II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группа здоровья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– граждане, у которых не установлены хронические неинфекционные заболевания, но имеются факторы риска развития таких заболеваний при высоком или очень высоком абсолютном сердечно-сосудистом риске, а также граждане, у которых выявлено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ожирение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 (или)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гиперхолестеринемия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с уровнем общего холестерина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ммоль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/л и более,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 (или) лица,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курящие более 20 сигарет в день,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 (или)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лица с высоким риском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пагубного потребления алкоголя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 (или)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риском потребления наркотических средств и психотропных веществ без назначения врача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и которые не нуждаются в диспансерном наблюдении по поводу других заболеваний (состояний).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1506" y="-90264"/>
            <a:ext cx="8280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F4C8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Высокий и очень высокий риск по Шкале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6" y="2636736"/>
            <a:ext cx="2188432" cy="1224136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45" y="1023304"/>
            <a:ext cx="5864440" cy="5472608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6060033"/>
            <a:ext cx="132294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8280480" cy="61206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НАЛИЧИЕ ОДНОГО И БОЛЕЕ ФАКТОРОВ РИСКА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перечисленных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Ожирение (индекс массы тела ≥ 30 кг/м2)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Общий холестерин ≥ 8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ммоль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/л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Курение &gt; 20 сигарет в день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Риск пагубного потребления алкоголя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Риск потребления наркотических и психотропных средств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ИЛИ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ВЫСОКИЙ И ОЧЕНЬ ВЫСОКИЙ СЕРДЕЧНО-СОСУДИСТЫЙ РИСК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(риск по шкале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 5% для лиц в возрасте с 40 до 65 лет)</a:t>
            </a:r>
          </a:p>
        </p:txBody>
      </p:sp>
    </p:spTree>
    <p:extLst>
      <p:ext uri="{BB962C8B-B14F-4D97-AF65-F5344CB8AC3E}">
        <p14:creationId xmlns:p14="http://schemas.microsoft.com/office/powerpoint/2010/main" val="39975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4169" y="117432"/>
            <a:ext cx="7809687" cy="100731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Тактика ведения пациентов со </a:t>
            </a:r>
            <a:r>
              <a:rPr lang="en-US" sz="28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II</a:t>
            </a:r>
            <a:r>
              <a:rPr lang="ru-RU" sz="2800" b="1" kern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группой здоровья </a:t>
            </a:r>
            <a:endParaRPr lang="ru-RU" sz="28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04168" y="1268760"/>
            <a:ext cx="7809687" cy="4857403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10800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q"/>
              <a:tabLst>
                <a:tab pos="5400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Граждане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со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II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группой здоровья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 высоким или очень высоким абсолютным сердечно-сосудистым риском подлежат диспансерному наблюдению врачом (фельдшером) отделения (кабинета) медицинской профилактики или центра здоровья, а также фельдшером фельдшерского здравпункта или фельдшерско-акушерского пункта, за исключением пациентов с уровнем общего холестерина 8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ммоль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/л и более, которые подлежат диспансерному наблюдению врачом-терапевтом.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Гражданам со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группой здоровья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при наличии медицинских показаний врачом-терапевтом назначаются лекарственные препараты для медицинского применения в целях фармакологической коррекции выявленных факторов риска.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7826" y="1196752"/>
            <a:ext cx="8203085" cy="4857403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10800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q"/>
              <a:tabLst>
                <a:tab pos="5400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III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А группа здоровья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граждане, имеющие хронические неинфекционные заболевания, требующие установления диспансерного наблюдения или оказания специализированной, в том числе высокотехнологичной, медицинской помощи, а также граждане с подозрением на наличие этих заболеваний (состояний), нуждающиеся в дополнительном обследовании.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результатам дополнительного обследования группа здоровья может быть изменена.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 наличии у пациента хронических неинфекционных заболеваний и одновременно других заболеваний (состояний), требующих диспансерного наблюдения, его включают в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А группу здоровья.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000" y="188640"/>
            <a:ext cx="8208912" cy="9144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третьей А группы здоровья 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1123" y="1124744"/>
            <a:ext cx="8397991" cy="5472608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10800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q"/>
              <a:tabLst>
                <a:tab pos="5400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Ø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Граждане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III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А или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III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 группой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здоровья подлежат диспансерному наблюдению врачом-терапевтом, врачами-специалистами с проведением профилактических, лечебных и реабилитационных мероприятий.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Диспансерное наблюдение устанавливается в соответствии с Приказом Минздрава России от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15 марта 2022 г. №168н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«Об утверждении порядка проведения диспансерного наблюдения за взрослыми».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Настоящий Порядок не применяется в случаях, если нормативными правовыми актами Российской Федерации установлен иной порядок проведения диспансерного наблюдения за лицами с отдельными заболеваниями или состояниями.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Диспансерное наблюдение представляет собой проводимое с определенной периодичностью необходимое обследование лиц, страдающих хроническими заболеваниями, функциональными расстройствами, иными состояниями, в целях своевременного выявления, предупреждения осложнений, обострений заболеваний, иных состояний, их профилактики и осуществления медицинской реабилитации указанных лиц.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123" y="97238"/>
            <a:ext cx="8397991" cy="93610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Тактика ведения пациентов с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 </a:t>
            </a:r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и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 </a:t>
            </a:r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 группами здоровья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123" y="97238"/>
            <a:ext cx="8397991" cy="595458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Основы профилактического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консультирования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435" y="764704"/>
            <a:ext cx="8343365" cy="5514332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краткого консультирования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(частные рекомендации) определяется имеющимися у конкретного пациента факторов риска, в связи с этим консультирование по содержанию формируется врачом индивидуально для каждого пациента.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продолжительности краткое консультирование проводится в течение </a:t>
            </a:r>
            <a:r>
              <a:rPr lang="ru-RU" b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ru-RU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минут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Углубленное профилактическое консультирование 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проводится индивидуально в отделениях кабинетах </a:t>
            </a:r>
            <a:r>
              <a:rPr 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медпрофилактики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специально обученным медицинским персоналом (врач, фельдшер). Является обязательным компонентом при наличии показаний в рамках диспансеризации и профилактического медицинского осмотра.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Углубленное профилактическое консультирование по времени более продолжительно - до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минут. Возможно повторное (поддерживающее) индивидуальное консультирование для контроля и поддержания выполнения врачебных советов.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77003"/>
            <a:ext cx="8610639" cy="615693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Углубленное профилактическое консультирование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10 действий:</a:t>
            </a:r>
            <a:endParaRPr lang="ru-RU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610639" cy="5976312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Спросить о ФР и информировать пациента о выявленных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2) Объяснить пациенту с ФР необходимость снижения и контроля фактора риска и поддержания ЗОЖ, повышения ответственности за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здоровье;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3) Оценить отношение пациента к ФР, его желание и готовность к изменению (оздоровлению) образа жизни, оценить индивидуальные особенности (наследственность, степень никотиновой зависимости у курящих и пр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4) Обсудить и составить совместно с пациентом согласованный, конкретный и реалистичный план оздоровления, график повторных визитов и контроля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5) "Обратная связь с пациентом": уточнить, насколько он понял советы и рекомендации. Желательно предоставить пациенту письменные рекомендации (памятки, листовки и пр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.).;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816" y="10785"/>
            <a:ext cx="7570535" cy="6555641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1D6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4126" y="124140"/>
            <a:ext cx="7252300" cy="432047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Центр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общественного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здоровья на региональном уровне               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542197" y="692696"/>
            <a:ext cx="155448" cy="9144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8304985" y="692696"/>
            <a:ext cx="155448" cy="914400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9674" y="669542"/>
            <a:ext cx="5384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Популяционная профилактика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Методическое сопровождение и координация работы профилактической службы первичного звена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Межведомственное сотрудничество 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4557" y="642064"/>
            <a:ext cx="277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З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Д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1000" b="1" dirty="0" smtClean="0">
                <a:solidFill>
                  <a:srgbClr val="C00000"/>
                </a:solidFill>
              </a:rPr>
              <a:t>Ч</a:t>
            </a:r>
          </a:p>
          <a:p>
            <a:r>
              <a:rPr lang="ru-RU" sz="10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3131840" y="1692773"/>
            <a:ext cx="241035" cy="45139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228" y="1702779"/>
            <a:ext cx="329213" cy="4572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20" y="1702779"/>
            <a:ext cx="329213" cy="4572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702778"/>
            <a:ext cx="329213" cy="4572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69180" y="2466140"/>
            <a:ext cx="6038171" cy="1600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</a:rPr>
              <a:t>Индивидуальная групповая профилактика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</a:rPr>
              <a:t>Выявление и коррекция факторов риска ХНИЗ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</a:rPr>
              <a:t>Участие в организации и проведении диспансеризации и профилактических осмотров, диспансерном наблюдении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</a:rPr>
              <a:t>Популяционная профилактика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</a:rPr>
              <a:t>Межведомственное взаимодействие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5696" y="2104461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Отделения/кабинеты медицинской профилактики, центры здоровья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47" y="656363"/>
            <a:ext cx="280440" cy="10364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51" y="2443015"/>
            <a:ext cx="280440" cy="14273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337" y="2443014"/>
            <a:ext cx="280440" cy="14273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489" y="3786181"/>
            <a:ext cx="432854" cy="286537"/>
          </a:xfrm>
          <a:prstGeom prst="rect">
            <a:avLst/>
          </a:prstGeom>
        </p:spPr>
      </p:pic>
      <p:sp>
        <p:nvSpPr>
          <p:cNvPr id="46" name="Блок-схема: процесс 45"/>
          <p:cNvSpPr/>
          <p:nvPr/>
        </p:nvSpPr>
        <p:spPr>
          <a:xfrm>
            <a:off x="3563888" y="4076542"/>
            <a:ext cx="3528392" cy="425723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780392" y="4073473"/>
            <a:ext cx="2734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Учреждения и организации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35696" y="4537539"/>
            <a:ext cx="1407510" cy="523220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Физкультуры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и спорта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43207" y="4628643"/>
            <a:ext cx="1472808" cy="307777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</a:t>
            </a:r>
            <a:r>
              <a:rPr lang="ru-RU" sz="1400" b="1" dirty="0" smtClean="0">
                <a:solidFill>
                  <a:schemeClr val="bg1"/>
                </a:solidFill>
              </a:rPr>
              <a:t>Образования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2119" y="5238182"/>
            <a:ext cx="1546687" cy="523220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Социальной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защиты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02994" y="5220471"/>
            <a:ext cx="1713020" cy="523220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Общественные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организации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02120" y="4637062"/>
            <a:ext cx="1540892" cy="307777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</a:t>
            </a:r>
            <a:r>
              <a:rPr lang="ru-RU" sz="1400" b="1" dirty="0" smtClean="0">
                <a:solidFill>
                  <a:schemeClr val="bg1"/>
                </a:solidFill>
              </a:rPr>
              <a:t>Культуры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3455" y="4494067"/>
            <a:ext cx="1171224" cy="738664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bg1"/>
                </a:solidFill>
              </a:rPr>
              <a:t>СМИ</a:t>
            </a:r>
          </a:p>
          <a:p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443012" y="4565577"/>
            <a:ext cx="1447293" cy="523220"/>
          </a:xfrm>
          <a:prstGeom prst="rect">
            <a:avLst/>
          </a:prstGeom>
          <a:noFill/>
          <a:ln>
            <a:solidFill>
              <a:srgbClr val="00438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Трудовые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коллективы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162721" y="5893075"/>
            <a:ext cx="6727584" cy="528443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699522" y="5891971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Н А С Е Л Е Н И Е 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008"/>
            <a:ext cx="9169179" cy="188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184" y="77003"/>
            <a:ext cx="8397991" cy="327661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Углубленное профилактическое консультирование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10 действий:</a:t>
            </a:r>
            <a:endParaRPr lang="ru-RU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77003"/>
            <a:ext cx="8596264" cy="6592005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 Повторять рекомендации при каждом посещении медицинского учреждения (поддерживающее консультирование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7) Научить пациента конкретным умениям по самоконтролю, доврачебной самопомощи оздоровлению поведенческих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привычек;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8) Регистрировать в амбулаторных картах ФР, рекомендации, сроки повторных визитов, а также соблюдение рекомендаций 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результат;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9) Вносить необходимые изменения в тактику ведения пациента при каждом визите. Одобрять позитивные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10) Контролировать выполнение рекомендаций, соблюдение рекомендаций, изменение поведенческих привычек, результат.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6862026" cy="5472608"/>
          </a:xfr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0" cap="none" dirty="0" smtClean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br>
              <a:rPr lang="ru-RU" sz="3200" b="0" cap="none" dirty="0" smtClean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cap="none" dirty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cap="none" dirty="0" smtClean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СПАСИБО ЗА </a:t>
            </a:r>
            <a:r>
              <a:rPr lang="ru-RU" sz="3200" cap="none" dirty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ВНИМАНИЕ</a:t>
            </a:r>
            <a:r>
              <a:rPr lang="ru-RU" sz="3200" cap="none" dirty="0" smtClean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  <a:r>
              <a:rPr lang="ru-RU" sz="3200" b="0" cap="none" dirty="0" smtClean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0" cap="none" dirty="0" smtClean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0" cap="none" dirty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0" cap="none" dirty="0">
                <a:solidFill>
                  <a:srgbClr val="0F4C8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65133"/>
            <a:ext cx="9144000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017" y="823952"/>
            <a:ext cx="7167543" cy="3323987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Минздрава России от 29.102020г.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№ 1177н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«Об утверждении Порядка организации и осуществлении профилактики неинфекционных заболеваний и проведения мероприятий по формированию здорового образа жизни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в медицинских организациях»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(Зарегистрировано в Минюсте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03.12.2020г. № 61245)</a:t>
            </a:r>
          </a:p>
          <a:p>
            <a:pPr algn="ctr"/>
            <a:endParaRPr lang="ru-RU" sz="2000" b="1" dirty="0" smtClean="0">
              <a:solidFill>
                <a:srgbClr val="4D4D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4018" y="116632"/>
            <a:ext cx="7200469" cy="59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НОРМАТИВНО-ПРАВОВЫЕ ДОКУМЕНТЫ РЕГЛАМЕНТИРУЮЩИЕ РАБОТУ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КАБИНЕТОВ/ОТДЕЛЕНИЙ МЕДИЦИНСКОЙ ПРОФИЛАКТИКИ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52" y="4182085"/>
            <a:ext cx="4572000" cy="23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018" y="736983"/>
            <a:ext cx="7200469" cy="3170099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4D4D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 smtClean="0">
              <a:solidFill>
                <a:srgbClr val="4D4D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Минздрава России от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27.04.2021г.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404н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"Об утверждении Порядка проведения профилактического медицинского осмотра и диспансеризации определенных групп взрослого населения" </a:t>
            </a:r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Зарегистрировано в Минюсте России </a:t>
            </a:r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30.06.2021г. № 64042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4018" y="116632"/>
            <a:ext cx="7200469" cy="59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НОРМАТИВНО-ПРАВОВЫЕ ДОКУМЕНТЫ РЕГЛАМЕНТИРУЮЩИЕ РАБОТУ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КАБИНЕТОВ/ОТДЕЛЕНИЙ МЕДИЦИНСКОЙ ПРОФИЛАКТИКИ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950580"/>
            <a:ext cx="4896544" cy="25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018" y="736983"/>
            <a:ext cx="7200469" cy="3877985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4D4D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Минздрава России от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26.02.2021г.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140н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«Об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Порядка оказания медицинской помощи взрослому населению по прекращению потребления табака или потребления </a:t>
            </a:r>
            <a:r>
              <a:rPr lang="ru-RU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продукции, лечению табачной(никотиновой) зависимости, последствий потребления табака и потребления </a:t>
            </a:r>
            <a:r>
              <a:rPr lang="ru-RU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продукции»</a:t>
            </a:r>
          </a:p>
          <a:p>
            <a:pPr algn="ctr"/>
            <a:r>
              <a:rPr lang="ru-RU" sz="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(Зарегистрировано в Минюсте России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15.03.2021г. № 62756) </a:t>
            </a:r>
          </a:p>
          <a:p>
            <a:pPr algn="ctr"/>
            <a:endParaRPr lang="ru-RU" sz="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4018" y="116632"/>
            <a:ext cx="7200469" cy="59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НОРМАТИВНО-ПРАВОВЫЕ ДОКУМЕНТЫ РЕГЛАМЕНТИРУЮЩИЕ РАБОТУ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КАБИНЕТОВ/ОТДЕЛЕНИЙ МЕДИЦИНСКОЙ ПРОФИЛАКТИКИ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20098"/>
          <a:stretch/>
        </p:blipFill>
        <p:spPr>
          <a:xfrm>
            <a:off x="2843808" y="4640075"/>
            <a:ext cx="4572000" cy="20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018" y="736983"/>
            <a:ext cx="7200469" cy="2769989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9FE6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Минздрава России от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15.03.2022г.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168н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«Об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Порядка проведения диспансерного наблюдения за взрослыми»</a:t>
            </a:r>
          </a:p>
          <a:p>
            <a:pPr algn="ctr"/>
            <a:r>
              <a:rPr lang="ru-RU" sz="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(Зарегистрировано в Минюсте России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21.04.2022г. № 68288)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4018" y="116632"/>
            <a:ext cx="7200469" cy="59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НОРМАТИВНО-ПРАВОВЫЕ ДОКУМЕНТЫ РЕГЛАМЕНТИРУЮЩИЕ РАБОТУ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КАБИНЕТОВ/ОТДЕЛЕНИЙ МЕДИЦИНСКОЙ ПРОФИЛАКТИКИ </a:t>
            </a:r>
          </a:p>
        </p:txBody>
      </p:sp>
      <p:sp>
        <p:nvSpPr>
          <p:cNvPr id="7" name="AutoShape 2" descr="C:\Users\%D0%90%D0%BC%D0%B8%D0%BD%D0%B0\Downloads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54006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4018" y="736983"/>
            <a:ext cx="7200469" cy="2769989"/>
          </a:xfrm>
          <a:prstGeom prst="rect">
            <a:avLst/>
          </a:prstGeom>
          <a:solidFill>
            <a:srgbClr val="9FE6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9FE6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Минздрава России от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15.03.2022г.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168н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«Об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Порядка проведения диспансерного наблюдения за взрослыми»</a:t>
            </a:r>
          </a:p>
          <a:p>
            <a:pPr algn="ctr"/>
            <a:r>
              <a:rPr lang="ru-RU" sz="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(Зарегистрировано в Минюсте России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21.04.2022г. № 68288)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1" y="6669360"/>
            <a:ext cx="9169179" cy="188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4018" y="116632"/>
            <a:ext cx="7200469" cy="59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НОРМАТИВНО-ПРАВОВЫЕ ДОКУМЕНТЫ РЕГЛАМЕНТИРУЮЩИЕ РАБОТУ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КАБИНЕТОВ/ОТДЕЛЕНИЙ МЕДИЦИНСКОЙ ПРОФИЛАКТИКИ </a:t>
            </a:r>
          </a:p>
        </p:txBody>
      </p:sp>
      <p:sp>
        <p:nvSpPr>
          <p:cNvPr id="7" name="AutoShape 2" descr="C:\Users\%D0%90%D0%BC%D0%B8%D0%BD%D0%B0\Downloads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54006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11441</TotalTime>
  <Words>2456</Words>
  <Application>Microsoft Office PowerPoint</Application>
  <PresentationFormat>Экран (4:3)</PresentationFormat>
  <Paragraphs>504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</vt:lpstr>
      <vt:lpstr>Century</vt:lpstr>
      <vt:lpstr>PT Serif</vt:lpstr>
      <vt:lpstr>Times New Roman</vt:lpstr>
      <vt:lpstr>Trebuchet MS</vt:lpstr>
      <vt:lpstr>Tw Cen MT</vt:lpstr>
      <vt:lpstr>Wingdings</vt:lpstr>
      <vt:lpstr>Контур</vt:lpstr>
      <vt:lpstr> Анализ организации и осуществления профилактики неинфекционных заболеваний и проведения мероприятий по формированию ЗОЖ в медицинских организациях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СПАСИБО ЗА ВНИМАНИЕ!!!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ИОМ НМИЦ 5</dc:title>
  <dc:creator>Svetlana</dc:creator>
  <cp:lastModifiedBy>Амина</cp:lastModifiedBy>
  <cp:revision>663</cp:revision>
  <dcterms:created xsi:type="dcterms:W3CDTF">2018-09-16T13:16:15Z</dcterms:created>
  <dcterms:modified xsi:type="dcterms:W3CDTF">2024-02-15T07:29:35Z</dcterms:modified>
</cp:coreProperties>
</file>