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39"/>
  </p:notesMasterIdLst>
  <p:sldIdLst>
    <p:sldId id="328" r:id="rId2"/>
    <p:sldId id="348" r:id="rId3"/>
    <p:sldId id="317" r:id="rId4"/>
    <p:sldId id="384" r:id="rId5"/>
    <p:sldId id="385" r:id="rId6"/>
    <p:sldId id="350" r:id="rId7"/>
    <p:sldId id="386" r:id="rId8"/>
    <p:sldId id="387" r:id="rId9"/>
    <p:sldId id="347" r:id="rId10"/>
    <p:sldId id="327" r:id="rId11"/>
    <p:sldId id="351" r:id="rId12"/>
    <p:sldId id="331" r:id="rId13"/>
    <p:sldId id="352" r:id="rId14"/>
    <p:sldId id="332" r:id="rId15"/>
    <p:sldId id="353" r:id="rId16"/>
    <p:sldId id="349" r:id="rId17"/>
    <p:sldId id="340" r:id="rId18"/>
    <p:sldId id="355" r:id="rId19"/>
    <p:sldId id="358" r:id="rId20"/>
    <p:sldId id="360" r:id="rId21"/>
    <p:sldId id="361" r:id="rId22"/>
    <p:sldId id="333" r:id="rId23"/>
    <p:sldId id="379" r:id="rId24"/>
    <p:sldId id="381" r:id="rId25"/>
    <p:sldId id="388" r:id="rId26"/>
    <p:sldId id="375" r:id="rId27"/>
    <p:sldId id="376" r:id="rId28"/>
    <p:sldId id="377" r:id="rId29"/>
    <p:sldId id="382" r:id="rId30"/>
    <p:sldId id="383" r:id="rId31"/>
    <p:sldId id="395" r:id="rId32"/>
    <p:sldId id="389" r:id="rId33"/>
    <p:sldId id="391" r:id="rId34"/>
    <p:sldId id="392" r:id="rId35"/>
    <p:sldId id="393" r:id="rId36"/>
    <p:sldId id="394" r:id="rId37"/>
    <p:sldId id="390" r:id="rId38"/>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F3F"/>
    <a:srgbClr val="F3943B"/>
    <a:srgbClr val="F5A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2814" y="9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C577B-51BE-47DF-BC48-F537B3EA8F70}"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ru-RU"/>
        </a:p>
      </dgm:t>
    </dgm:pt>
    <dgm:pt modelId="{68D5DF55-B319-48A9-A8F0-F898BC16C546}">
      <dgm:prSet custT="1"/>
      <dgm:spPr/>
      <dgm:t>
        <a:bodyPr/>
        <a:lstStyle/>
        <a:p>
          <a:r>
            <a:rPr lang="ru-RU" sz="2000" b="1" dirty="0" smtClean="0"/>
            <a:t>Порядок предоставления из областного бюджета субсидий социально ориентированным некоммерческим организациям в 2015–2017 годах (далее – Порядок)</a:t>
          </a:r>
          <a:endParaRPr lang="ru-RU" sz="2000" b="1" u="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DA128A4-E104-4516-B2C7-6E4C0EC287DE}" type="parTrans" cxnId="{8E57FDCC-1D03-4F87-B671-719A49FF83B8}">
      <dgm:prSet/>
      <dgm:spPr/>
      <dgm:t>
        <a:bodyPr/>
        <a:lstStyle/>
        <a:p>
          <a:endParaRPr lang="ru-RU">
            <a:latin typeface="Arial" panose="020B0604020202020204" pitchFamily="34" charset="0"/>
            <a:cs typeface="Arial" panose="020B0604020202020204" pitchFamily="34" charset="0"/>
          </a:endParaRPr>
        </a:p>
      </dgm:t>
    </dgm:pt>
    <dgm:pt modelId="{DC6494B1-DE27-4CC3-B938-7CD0FDE88149}" type="sibTrans" cxnId="{8E57FDCC-1D03-4F87-B671-719A49FF83B8}">
      <dgm:prSet/>
      <dgm:spPr/>
      <dgm:t>
        <a:bodyPr/>
        <a:lstStyle/>
        <a:p>
          <a:endParaRPr lang="ru-RU">
            <a:latin typeface="Arial" panose="020B0604020202020204" pitchFamily="34" charset="0"/>
            <a:cs typeface="Arial" panose="020B0604020202020204" pitchFamily="34" charset="0"/>
          </a:endParaRPr>
        </a:p>
      </dgm:t>
    </dgm:pt>
    <dgm:pt modelId="{39B9AC5F-0B8A-4ABD-9A75-70466F29DF4B}">
      <dgm:prSet phldrT="[Текст]" custT="1"/>
      <dgm:spPr>
        <a:ln>
          <a:solidFill>
            <a:schemeClr val="accent1">
              <a:lumMod val="20000"/>
              <a:lumOff val="80000"/>
            </a:schemeClr>
          </a:solidFill>
        </a:ln>
      </dgm:spPr>
      <dgm:t>
        <a:bodyPr/>
        <a:lstStyle/>
        <a:p>
          <a:pPr algn="l" defTabSz="666750">
            <a:lnSpc>
              <a:spcPct val="100000"/>
            </a:lnSpc>
            <a:spcBef>
              <a:spcPct val="0"/>
            </a:spcBef>
            <a:spcAft>
              <a:spcPts val="0"/>
            </a:spcAft>
          </a:pPr>
          <a:r>
            <a:rPr lang="ru-RU" sz="1900"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цели, условия, процедура предоставления субсидий на финансовую поддержку некоммерческим организациям, реализующим социально значимые проекты и осуществляющим мероприятия, направленные на: </a:t>
          </a:r>
        </a:p>
        <a:p>
          <a:pPr algn="l" defTabSz="666750">
            <a:lnSpc>
              <a:spcPct val="100000"/>
            </a:lnSpc>
            <a:spcBef>
              <a:spcPct val="0"/>
            </a:spcBef>
            <a:spcAft>
              <a:spcPts val="0"/>
            </a:spcAft>
          </a:pPr>
          <a:endParaRPr lang="ru-RU" sz="1900"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defTabSz="666750">
            <a:lnSpc>
              <a:spcPct val="100000"/>
            </a:lnSpc>
            <a:spcBef>
              <a:spcPct val="0"/>
            </a:spcBef>
            <a:spcAft>
              <a:spcPts val="0"/>
            </a:spcAft>
          </a:pPr>
          <a:r>
            <a:rPr lang="ru-RU" sz="1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Поддержка граждан пожилого возраста </a:t>
          </a:r>
        </a:p>
        <a:p>
          <a:pPr algn="l" defTabSz="666750">
            <a:lnSpc>
              <a:spcPct val="100000"/>
            </a:lnSpc>
            <a:spcBef>
              <a:spcPct val="0"/>
            </a:spcBef>
            <a:spcAft>
              <a:spcPts val="0"/>
            </a:spcAft>
          </a:pPr>
          <a:endParaRPr lang="ru-RU" sz="1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defTabSz="666750">
            <a:lnSpc>
              <a:spcPct val="100000"/>
            </a:lnSpc>
            <a:spcBef>
              <a:spcPct val="0"/>
            </a:spcBef>
            <a:spcAft>
              <a:spcPts val="0"/>
            </a:spcAft>
          </a:pPr>
          <a:r>
            <a:rPr lang="ru-RU" sz="1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ветеранов, инвалидов, детей погибших (умерших) участников Великой Отечественной войны </a:t>
          </a:r>
        </a:p>
        <a:p>
          <a:pPr algn="l" defTabSz="666750">
            <a:lnSpc>
              <a:spcPct val="100000"/>
            </a:lnSpc>
            <a:spcBef>
              <a:spcPct val="0"/>
            </a:spcBef>
            <a:spcAft>
              <a:spcPts val="0"/>
            </a:spcAft>
          </a:pPr>
          <a:endParaRPr lang="ru-RU" sz="1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defTabSz="666750">
            <a:lnSpc>
              <a:spcPct val="100000"/>
            </a:lnSpc>
            <a:spcBef>
              <a:spcPct val="0"/>
            </a:spcBef>
            <a:spcAft>
              <a:spcPts val="0"/>
            </a:spcAft>
          </a:pPr>
          <a:r>
            <a:rPr lang="ru-RU" sz="1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бывших несовершеннолетних узников концлагерей, гетто, жертв политических репрессий</a:t>
          </a:r>
        </a:p>
        <a:p>
          <a:pPr algn="l" defTabSz="666750">
            <a:lnSpc>
              <a:spcPct val="100000"/>
            </a:lnSpc>
            <a:spcBef>
              <a:spcPct val="0"/>
            </a:spcBef>
            <a:spcAft>
              <a:spcPts val="0"/>
            </a:spcAft>
          </a:pPr>
          <a:endParaRPr lang="ru-RU" sz="1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defTabSz="666750">
            <a:lnSpc>
              <a:spcPct val="100000"/>
            </a:lnSpc>
            <a:spcBef>
              <a:spcPct val="0"/>
            </a:spcBef>
            <a:spcAft>
              <a:spcPts val="0"/>
            </a:spcAft>
          </a:pPr>
          <a:r>
            <a:rPr lang="ru-RU" sz="1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граждан, пострадавших от радиационного воздействия и членов их семей</a:t>
          </a:r>
          <a:r>
            <a:rPr lang="ru-RU" sz="1900"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dgm:t>
    </dgm:pt>
    <dgm:pt modelId="{90E33FC9-1D43-488D-991D-6598EE6B76A9}" type="sibTrans" cxnId="{59A5278D-52FF-4293-8CCD-79F0C1C7617F}">
      <dgm:prSet/>
      <dgm:spPr/>
      <dgm:t>
        <a:bodyPr/>
        <a:lstStyle/>
        <a:p>
          <a:endParaRPr lang="ru-RU">
            <a:latin typeface="Arial" panose="020B0604020202020204" pitchFamily="34" charset="0"/>
            <a:cs typeface="Arial" panose="020B0604020202020204" pitchFamily="34" charset="0"/>
          </a:endParaRPr>
        </a:p>
      </dgm:t>
    </dgm:pt>
    <dgm:pt modelId="{FAEE7B42-7DA6-4162-AB48-796489359AF6}" type="parTrans" cxnId="{59A5278D-52FF-4293-8CCD-79F0C1C7617F}">
      <dgm:prSet/>
      <dgm:spPr/>
      <dgm:t>
        <a:bodyPr/>
        <a:lstStyle/>
        <a:p>
          <a:endParaRPr lang="ru-RU">
            <a:latin typeface="Arial" panose="020B0604020202020204" pitchFamily="34" charset="0"/>
            <a:cs typeface="Arial" panose="020B0604020202020204" pitchFamily="34" charset="0"/>
          </a:endParaRPr>
        </a:p>
      </dgm:t>
    </dgm:pt>
    <dgm:pt modelId="{FDF1CC4D-AB5D-462C-8B91-7102FE3C53BD}" type="pres">
      <dgm:prSet presAssocID="{AE6C577B-51BE-47DF-BC48-F537B3EA8F70}" presName="Name0" presStyleCnt="0">
        <dgm:presLayoutVars>
          <dgm:dir/>
          <dgm:animLvl val="lvl"/>
          <dgm:resizeHandles val="exact"/>
        </dgm:presLayoutVars>
      </dgm:prSet>
      <dgm:spPr/>
      <dgm:t>
        <a:bodyPr/>
        <a:lstStyle/>
        <a:p>
          <a:endParaRPr lang="ru-RU"/>
        </a:p>
      </dgm:t>
    </dgm:pt>
    <dgm:pt modelId="{57433361-39E6-429D-A178-3448FA281F74}" type="pres">
      <dgm:prSet presAssocID="{39B9AC5F-0B8A-4ABD-9A75-70466F29DF4B}" presName="boxAndChildren" presStyleCnt="0"/>
      <dgm:spPr/>
    </dgm:pt>
    <dgm:pt modelId="{9028A74F-9F05-4937-ACB7-43210DFBC10F}" type="pres">
      <dgm:prSet presAssocID="{39B9AC5F-0B8A-4ABD-9A75-70466F29DF4B}" presName="parentTextBox" presStyleLbl="node1" presStyleIdx="0" presStyleCnt="2" custLinFactNeighborX="-826" custLinFactNeighborY="-370"/>
      <dgm:spPr/>
      <dgm:t>
        <a:bodyPr/>
        <a:lstStyle/>
        <a:p>
          <a:endParaRPr lang="ru-RU"/>
        </a:p>
      </dgm:t>
    </dgm:pt>
    <dgm:pt modelId="{8B39B873-1D9D-4489-925E-9476191F3350}" type="pres">
      <dgm:prSet presAssocID="{DC6494B1-DE27-4CC3-B938-7CD0FDE88149}" presName="sp" presStyleCnt="0"/>
      <dgm:spPr/>
    </dgm:pt>
    <dgm:pt modelId="{218E4FBA-785A-4F09-AFEC-EB9B18C46818}" type="pres">
      <dgm:prSet presAssocID="{68D5DF55-B319-48A9-A8F0-F898BC16C546}" presName="arrowAndChildren" presStyleCnt="0"/>
      <dgm:spPr/>
    </dgm:pt>
    <dgm:pt modelId="{AD9F65EE-34B3-4FA6-AAD6-44E2DB8C9730}" type="pres">
      <dgm:prSet presAssocID="{68D5DF55-B319-48A9-A8F0-F898BC16C546}" presName="parentTextArrow" presStyleLbl="node1" presStyleIdx="1" presStyleCnt="2" custScaleY="26244" custLinFactNeighborY="-1183"/>
      <dgm:spPr/>
      <dgm:t>
        <a:bodyPr/>
        <a:lstStyle/>
        <a:p>
          <a:endParaRPr lang="ru-RU"/>
        </a:p>
      </dgm:t>
    </dgm:pt>
  </dgm:ptLst>
  <dgm:cxnLst>
    <dgm:cxn modelId="{59A5278D-52FF-4293-8CCD-79F0C1C7617F}" srcId="{AE6C577B-51BE-47DF-BC48-F537B3EA8F70}" destId="{39B9AC5F-0B8A-4ABD-9A75-70466F29DF4B}" srcOrd="1" destOrd="0" parTransId="{FAEE7B42-7DA6-4162-AB48-796489359AF6}" sibTransId="{90E33FC9-1D43-488D-991D-6598EE6B76A9}"/>
    <dgm:cxn modelId="{63DF09A4-EFD2-4BF3-89A1-6F476A811C71}" type="presOf" srcId="{AE6C577B-51BE-47DF-BC48-F537B3EA8F70}" destId="{FDF1CC4D-AB5D-462C-8B91-7102FE3C53BD}" srcOrd="0" destOrd="0" presId="urn:microsoft.com/office/officeart/2005/8/layout/process4"/>
    <dgm:cxn modelId="{7890AE53-3248-4065-8A31-FEB8AB6A000A}" type="presOf" srcId="{68D5DF55-B319-48A9-A8F0-F898BC16C546}" destId="{AD9F65EE-34B3-4FA6-AAD6-44E2DB8C9730}" srcOrd="0" destOrd="0" presId="urn:microsoft.com/office/officeart/2005/8/layout/process4"/>
    <dgm:cxn modelId="{8E57FDCC-1D03-4F87-B671-719A49FF83B8}" srcId="{AE6C577B-51BE-47DF-BC48-F537B3EA8F70}" destId="{68D5DF55-B319-48A9-A8F0-F898BC16C546}" srcOrd="0" destOrd="0" parTransId="{CDA128A4-E104-4516-B2C7-6E4C0EC287DE}" sibTransId="{DC6494B1-DE27-4CC3-B938-7CD0FDE88149}"/>
    <dgm:cxn modelId="{09502264-C7E9-41AD-9C95-43F808EDA4A9}" type="presOf" srcId="{39B9AC5F-0B8A-4ABD-9A75-70466F29DF4B}" destId="{9028A74F-9F05-4937-ACB7-43210DFBC10F}" srcOrd="0" destOrd="0" presId="urn:microsoft.com/office/officeart/2005/8/layout/process4"/>
    <dgm:cxn modelId="{FAB4043C-D9AB-4C27-9844-2ED80318E921}" type="presParOf" srcId="{FDF1CC4D-AB5D-462C-8B91-7102FE3C53BD}" destId="{57433361-39E6-429D-A178-3448FA281F74}" srcOrd="0" destOrd="0" presId="urn:microsoft.com/office/officeart/2005/8/layout/process4"/>
    <dgm:cxn modelId="{83EDDE0D-63DC-4A66-B65A-CEAA28E0BAC5}" type="presParOf" srcId="{57433361-39E6-429D-A178-3448FA281F74}" destId="{9028A74F-9F05-4937-ACB7-43210DFBC10F}" srcOrd="0" destOrd="0" presId="urn:microsoft.com/office/officeart/2005/8/layout/process4"/>
    <dgm:cxn modelId="{FF6EE7E5-7E2D-4B86-9DDD-0D1A02FD120E}" type="presParOf" srcId="{FDF1CC4D-AB5D-462C-8B91-7102FE3C53BD}" destId="{8B39B873-1D9D-4489-925E-9476191F3350}" srcOrd="1" destOrd="0" presId="urn:microsoft.com/office/officeart/2005/8/layout/process4"/>
    <dgm:cxn modelId="{486A1163-F2A6-4154-AD5F-2B52FE88870F}" type="presParOf" srcId="{FDF1CC4D-AB5D-462C-8B91-7102FE3C53BD}" destId="{218E4FBA-785A-4F09-AFEC-EB9B18C46818}" srcOrd="2" destOrd="0" presId="urn:microsoft.com/office/officeart/2005/8/layout/process4"/>
    <dgm:cxn modelId="{3F5C464D-252A-425D-8DBB-F434043514FA}" type="presParOf" srcId="{218E4FBA-785A-4F09-AFEC-EB9B18C46818}" destId="{AD9F65EE-34B3-4FA6-AAD6-44E2DB8C973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D80F8B-6B5E-4FF1-8AA5-F8E4BFB49EEE}" type="doc">
      <dgm:prSet loTypeId="urn:microsoft.com/office/officeart/2005/8/layout/process4" loCatId="list" qsTypeId="urn:microsoft.com/office/officeart/2005/8/quickstyle/simple1" qsCatId="simple" csTypeId="urn:microsoft.com/office/officeart/2005/8/colors/accent0_2" csCatId="mainScheme" phldr="1"/>
      <dgm:spPr/>
      <dgm:t>
        <a:bodyPr/>
        <a:lstStyle/>
        <a:p>
          <a:endParaRPr lang="ru-RU"/>
        </a:p>
      </dgm:t>
    </dgm:pt>
    <dgm:pt modelId="{9A4A2FF9-C325-435E-92A8-711F8AB8DAED}">
      <dgm:prSet phldrT="[Текст]" custT="1"/>
      <dgm:spPr/>
      <dgm:t>
        <a:bodyPr/>
        <a:lstStyle/>
        <a:p>
          <a:r>
            <a:rPr lang="ru-RU" sz="1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Принято решение об исполнении соглашения</a:t>
          </a:r>
          <a:endParaRPr lang="ru-RU"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625BE2A-D4BD-420A-813F-1CC42E3C0189}" type="parTrans" cxnId="{88C39605-4485-4611-9E33-E41B586DCE4A}">
      <dgm:prSet/>
      <dgm:spPr/>
      <dgm:t>
        <a:bodyPr/>
        <a:lstStyle/>
        <a:p>
          <a:endParaRPr lang="ru-RU"/>
        </a:p>
      </dgm:t>
    </dgm:pt>
    <dgm:pt modelId="{EA128F87-88CD-425E-996B-5F698083EAE6}" type="sibTrans" cxnId="{88C39605-4485-4611-9E33-E41B586DCE4A}">
      <dgm:prSet/>
      <dgm:spPr/>
      <dgm:t>
        <a:bodyPr/>
        <a:lstStyle/>
        <a:p>
          <a:endParaRPr lang="ru-RU"/>
        </a:p>
      </dgm:t>
    </dgm:pt>
    <dgm:pt modelId="{4DD11454-F750-445D-A2C0-368EC2CB1336}">
      <dgm:prSet phldrT="[Текст]" custT="1"/>
      <dgm:spPr/>
      <dgm:t>
        <a:bodyPr/>
        <a:lstStyle/>
        <a:p>
          <a:r>
            <a:rPr lang="ru-RU"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Итоговая информация, содержащаяся в отчетных документах направляется в Министерство экономики Свердловской области для включения в доклад Заместителя Губернатора Свердловской области </a:t>
          </a:r>
          <a:r>
            <a:rPr lang="ru-RU" sz="16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Крекова</a:t>
          </a:r>
          <a:r>
            <a:rPr lang="ru-RU"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П.В.</a:t>
          </a:r>
          <a:endParaRPr lang="ru-R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8598BB9-F972-4806-B068-41C40B969E5A}" type="parTrans" cxnId="{54F32C66-305A-4FA8-8BCC-0FF4F56E947F}">
      <dgm:prSet/>
      <dgm:spPr/>
      <dgm:t>
        <a:bodyPr/>
        <a:lstStyle/>
        <a:p>
          <a:endParaRPr lang="ru-RU"/>
        </a:p>
      </dgm:t>
    </dgm:pt>
    <dgm:pt modelId="{1279A770-7649-4BD6-9E15-088009AA0AB1}" type="sibTrans" cxnId="{54F32C66-305A-4FA8-8BCC-0FF4F56E947F}">
      <dgm:prSet/>
      <dgm:spPr/>
      <dgm:t>
        <a:bodyPr/>
        <a:lstStyle/>
        <a:p>
          <a:endParaRPr lang="ru-RU"/>
        </a:p>
      </dgm:t>
    </dgm:pt>
    <dgm:pt modelId="{3A6EB534-F04D-4E53-88CB-8BDAA4A11369}">
      <dgm:prSet phldrT="[Текст]" custT="1"/>
      <dgm:spPr/>
      <dgm:t>
        <a:bodyPr/>
        <a:lstStyle/>
        <a:p>
          <a:r>
            <a:rPr lang="ru-RU"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НКО вправе в дальнейшем претендовать на участие в конкурсных отборах</a:t>
          </a:r>
          <a:endParaRPr lang="ru-R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FF5F77C-C427-4C40-B380-8FD3F4D4EF78}" type="parTrans" cxnId="{CF5DB076-2821-48F2-B0D6-3E8AFE46EC1F}">
      <dgm:prSet/>
      <dgm:spPr/>
      <dgm:t>
        <a:bodyPr/>
        <a:lstStyle/>
        <a:p>
          <a:endParaRPr lang="ru-RU"/>
        </a:p>
      </dgm:t>
    </dgm:pt>
    <dgm:pt modelId="{492E9AFB-7E79-4433-9222-95C8D4249582}" type="sibTrans" cxnId="{CF5DB076-2821-48F2-B0D6-3E8AFE46EC1F}">
      <dgm:prSet/>
      <dgm:spPr/>
      <dgm:t>
        <a:bodyPr/>
        <a:lstStyle/>
        <a:p>
          <a:endParaRPr lang="ru-RU"/>
        </a:p>
      </dgm:t>
    </dgm:pt>
    <dgm:pt modelId="{E18C474F-0269-481A-A6AD-5542512BA624}" type="pres">
      <dgm:prSet presAssocID="{7AD80F8B-6B5E-4FF1-8AA5-F8E4BFB49EEE}" presName="Name0" presStyleCnt="0">
        <dgm:presLayoutVars>
          <dgm:dir/>
          <dgm:animLvl val="lvl"/>
          <dgm:resizeHandles val="exact"/>
        </dgm:presLayoutVars>
      </dgm:prSet>
      <dgm:spPr/>
      <dgm:t>
        <a:bodyPr/>
        <a:lstStyle/>
        <a:p>
          <a:endParaRPr lang="ru-RU"/>
        </a:p>
      </dgm:t>
    </dgm:pt>
    <dgm:pt modelId="{8A383BE3-361A-41C2-B5D9-D7AAD23E8ECB}" type="pres">
      <dgm:prSet presAssocID="{3A6EB534-F04D-4E53-88CB-8BDAA4A11369}" presName="boxAndChildren" presStyleCnt="0"/>
      <dgm:spPr/>
      <dgm:t>
        <a:bodyPr/>
        <a:lstStyle/>
        <a:p>
          <a:endParaRPr lang="ru-RU"/>
        </a:p>
      </dgm:t>
    </dgm:pt>
    <dgm:pt modelId="{BAF48B1E-5665-4633-A9E8-4F1B78EB66E0}" type="pres">
      <dgm:prSet presAssocID="{3A6EB534-F04D-4E53-88CB-8BDAA4A11369}" presName="parentTextBox" presStyleLbl="node1" presStyleIdx="0" presStyleCnt="3"/>
      <dgm:spPr/>
      <dgm:t>
        <a:bodyPr/>
        <a:lstStyle/>
        <a:p>
          <a:endParaRPr lang="ru-RU"/>
        </a:p>
      </dgm:t>
    </dgm:pt>
    <dgm:pt modelId="{CA6BA774-195F-488D-B5B4-E210BA855AE9}" type="pres">
      <dgm:prSet presAssocID="{1279A770-7649-4BD6-9E15-088009AA0AB1}" presName="sp" presStyleCnt="0"/>
      <dgm:spPr/>
      <dgm:t>
        <a:bodyPr/>
        <a:lstStyle/>
        <a:p>
          <a:endParaRPr lang="ru-RU"/>
        </a:p>
      </dgm:t>
    </dgm:pt>
    <dgm:pt modelId="{EF532B4E-65C6-43A9-BA48-B060EF88F49A}" type="pres">
      <dgm:prSet presAssocID="{4DD11454-F750-445D-A2C0-368EC2CB1336}" presName="arrowAndChildren" presStyleCnt="0"/>
      <dgm:spPr/>
      <dgm:t>
        <a:bodyPr/>
        <a:lstStyle/>
        <a:p>
          <a:endParaRPr lang="ru-RU"/>
        </a:p>
      </dgm:t>
    </dgm:pt>
    <dgm:pt modelId="{1E6E96B5-4D50-4E9B-A91F-60BDD2581D7F}" type="pres">
      <dgm:prSet presAssocID="{4DD11454-F750-445D-A2C0-368EC2CB1336}" presName="parentTextArrow" presStyleLbl="node1" presStyleIdx="1" presStyleCnt="3" custScaleY="173147"/>
      <dgm:spPr/>
      <dgm:t>
        <a:bodyPr/>
        <a:lstStyle/>
        <a:p>
          <a:endParaRPr lang="ru-RU"/>
        </a:p>
      </dgm:t>
    </dgm:pt>
    <dgm:pt modelId="{0063E0B6-38C7-4F5A-9766-B539482E5AFF}" type="pres">
      <dgm:prSet presAssocID="{EA128F87-88CD-425E-996B-5F698083EAE6}" presName="sp" presStyleCnt="0"/>
      <dgm:spPr/>
      <dgm:t>
        <a:bodyPr/>
        <a:lstStyle/>
        <a:p>
          <a:endParaRPr lang="ru-RU"/>
        </a:p>
      </dgm:t>
    </dgm:pt>
    <dgm:pt modelId="{6ABE3AF2-A8E5-4130-82C1-AF580FE3BCC7}" type="pres">
      <dgm:prSet presAssocID="{9A4A2FF9-C325-435E-92A8-711F8AB8DAED}" presName="arrowAndChildren" presStyleCnt="0"/>
      <dgm:spPr/>
      <dgm:t>
        <a:bodyPr/>
        <a:lstStyle/>
        <a:p>
          <a:endParaRPr lang="ru-RU"/>
        </a:p>
      </dgm:t>
    </dgm:pt>
    <dgm:pt modelId="{2099B6F1-AA3F-418D-B02A-C7A8D4210EC9}" type="pres">
      <dgm:prSet presAssocID="{9A4A2FF9-C325-435E-92A8-711F8AB8DAED}" presName="parentTextArrow" presStyleLbl="node1" presStyleIdx="2" presStyleCnt="3" custAng="0" custScaleX="100000" custLinFactNeighborX="2568" custLinFactNeighborY="-23"/>
      <dgm:spPr/>
      <dgm:t>
        <a:bodyPr/>
        <a:lstStyle/>
        <a:p>
          <a:endParaRPr lang="ru-RU"/>
        </a:p>
      </dgm:t>
    </dgm:pt>
  </dgm:ptLst>
  <dgm:cxnLst>
    <dgm:cxn modelId="{88C39605-4485-4611-9E33-E41B586DCE4A}" srcId="{7AD80F8B-6B5E-4FF1-8AA5-F8E4BFB49EEE}" destId="{9A4A2FF9-C325-435E-92A8-711F8AB8DAED}" srcOrd="0" destOrd="0" parTransId="{4625BE2A-D4BD-420A-813F-1CC42E3C0189}" sibTransId="{EA128F87-88CD-425E-996B-5F698083EAE6}"/>
    <dgm:cxn modelId="{54F32C66-305A-4FA8-8BCC-0FF4F56E947F}" srcId="{7AD80F8B-6B5E-4FF1-8AA5-F8E4BFB49EEE}" destId="{4DD11454-F750-445D-A2C0-368EC2CB1336}" srcOrd="1" destOrd="0" parTransId="{98598BB9-F972-4806-B068-41C40B969E5A}" sibTransId="{1279A770-7649-4BD6-9E15-088009AA0AB1}"/>
    <dgm:cxn modelId="{0F46CA86-9C4A-4676-B6A4-B97267DB73F6}" type="presOf" srcId="{3A6EB534-F04D-4E53-88CB-8BDAA4A11369}" destId="{BAF48B1E-5665-4633-A9E8-4F1B78EB66E0}" srcOrd="0" destOrd="0" presId="urn:microsoft.com/office/officeart/2005/8/layout/process4"/>
    <dgm:cxn modelId="{62293410-9ACB-429E-A6AC-4EA1E881ED54}" type="presOf" srcId="{7AD80F8B-6B5E-4FF1-8AA5-F8E4BFB49EEE}" destId="{E18C474F-0269-481A-A6AD-5542512BA624}" srcOrd="0" destOrd="0" presId="urn:microsoft.com/office/officeart/2005/8/layout/process4"/>
    <dgm:cxn modelId="{1478364E-B80D-4590-8E7F-7220B9F82A62}" type="presOf" srcId="{9A4A2FF9-C325-435E-92A8-711F8AB8DAED}" destId="{2099B6F1-AA3F-418D-B02A-C7A8D4210EC9}" srcOrd="0" destOrd="0" presId="urn:microsoft.com/office/officeart/2005/8/layout/process4"/>
    <dgm:cxn modelId="{CF5DB076-2821-48F2-B0D6-3E8AFE46EC1F}" srcId="{7AD80F8B-6B5E-4FF1-8AA5-F8E4BFB49EEE}" destId="{3A6EB534-F04D-4E53-88CB-8BDAA4A11369}" srcOrd="2" destOrd="0" parTransId="{CFF5F77C-C427-4C40-B380-8FD3F4D4EF78}" sibTransId="{492E9AFB-7E79-4433-9222-95C8D4249582}"/>
    <dgm:cxn modelId="{E9BA0BBE-CD21-4FD4-8643-D5C6DCBA0267}" type="presOf" srcId="{4DD11454-F750-445D-A2C0-368EC2CB1336}" destId="{1E6E96B5-4D50-4E9B-A91F-60BDD2581D7F}" srcOrd="0" destOrd="0" presId="urn:microsoft.com/office/officeart/2005/8/layout/process4"/>
    <dgm:cxn modelId="{DC97D819-986B-4820-8988-0B2C36EC45C2}" type="presParOf" srcId="{E18C474F-0269-481A-A6AD-5542512BA624}" destId="{8A383BE3-361A-41C2-B5D9-D7AAD23E8ECB}" srcOrd="0" destOrd="0" presId="urn:microsoft.com/office/officeart/2005/8/layout/process4"/>
    <dgm:cxn modelId="{5392E894-AC86-473C-A827-C97B8B276AFD}" type="presParOf" srcId="{8A383BE3-361A-41C2-B5D9-D7AAD23E8ECB}" destId="{BAF48B1E-5665-4633-A9E8-4F1B78EB66E0}" srcOrd="0" destOrd="0" presId="urn:microsoft.com/office/officeart/2005/8/layout/process4"/>
    <dgm:cxn modelId="{5154FC4B-2DEA-4822-968A-06565E1FB2E8}" type="presParOf" srcId="{E18C474F-0269-481A-A6AD-5542512BA624}" destId="{CA6BA774-195F-488D-B5B4-E210BA855AE9}" srcOrd="1" destOrd="0" presId="urn:microsoft.com/office/officeart/2005/8/layout/process4"/>
    <dgm:cxn modelId="{B17BEC7C-90E6-42DE-AC14-206FF81050B8}" type="presParOf" srcId="{E18C474F-0269-481A-A6AD-5542512BA624}" destId="{EF532B4E-65C6-43A9-BA48-B060EF88F49A}" srcOrd="2" destOrd="0" presId="urn:microsoft.com/office/officeart/2005/8/layout/process4"/>
    <dgm:cxn modelId="{84EC412B-7A41-4400-9A56-8C5BEE1CC12C}" type="presParOf" srcId="{EF532B4E-65C6-43A9-BA48-B060EF88F49A}" destId="{1E6E96B5-4D50-4E9B-A91F-60BDD2581D7F}" srcOrd="0" destOrd="0" presId="urn:microsoft.com/office/officeart/2005/8/layout/process4"/>
    <dgm:cxn modelId="{CF057352-6271-4836-A583-878640389720}" type="presParOf" srcId="{E18C474F-0269-481A-A6AD-5542512BA624}" destId="{0063E0B6-38C7-4F5A-9766-B539482E5AFF}" srcOrd="3" destOrd="0" presId="urn:microsoft.com/office/officeart/2005/8/layout/process4"/>
    <dgm:cxn modelId="{50B7CEDE-A111-4D01-AD13-B69F88E446C0}" type="presParOf" srcId="{E18C474F-0269-481A-A6AD-5542512BA624}" destId="{6ABE3AF2-A8E5-4130-82C1-AF580FE3BCC7}" srcOrd="4" destOrd="0" presId="urn:microsoft.com/office/officeart/2005/8/layout/process4"/>
    <dgm:cxn modelId="{3E586623-1281-4394-B37A-418AB74254DA}" type="presParOf" srcId="{6ABE3AF2-A8E5-4130-82C1-AF580FE3BCC7}" destId="{2099B6F1-AA3F-418D-B02A-C7A8D4210EC9}" srcOrd="0" destOrd="0" presId="urn:microsoft.com/office/officeart/2005/8/layout/process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6C577B-51BE-47DF-BC48-F537B3EA8F70}"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ru-RU"/>
        </a:p>
      </dgm:t>
    </dgm:pt>
    <dgm:pt modelId="{68D5DF55-B319-48A9-A8F0-F898BC16C546}">
      <dgm:prSet custT="1"/>
      <dgm:spPr/>
      <dgm:t>
        <a:bodyPr/>
        <a:lstStyle/>
        <a:p>
          <a:r>
            <a:rPr lang="ru-RU" sz="2000" b="1" dirty="0" smtClean="0"/>
            <a:t>Порядок предоставления из областного бюджета субсидий социально ориентированным некоммерческим организациям в 2015–2017 годах (далее – Порядок)</a:t>
          </a:r>
          <a:endParaRPr lang="ru-RU" sz="2000" b="1" u="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DA128A4-E104-4516-B2C7-6E4C0EC287DE}" type="parTrans" cxnId="{8E57FDCC-1D03-4F87-B671-719A49FF83B8}">
      <dgm:prSet/>
      <dgm:spPr/>
      <dgm:t>
        <a:bodyPr/>
        <a:lstStyle/>
        <a:p>
          <a:endParaRPr lang="ru-RU">
            <a:latin typeface="Arial" panose="020B0604020202020204" pitchFamily="34" charset="0"/>
            <a:cs typeface="Arial" panose="020B0604020202020204" pitchFamily="34" charset="0"/>
          </a:endParaRPr>
        </a:p>
      </dgm:t>
    </dgm:pt>
    <dgm:pt modelId="{DC6494B1-DE27-4CC3-B938-7CD0FDE88149}" type="sibTrans" cxnId="{8E57FDCC-1D03-4F87-B671-719A49FF83B8}">
      <dgm:prSet/>
      <dgm:spPr/>
      <dgm:t>
        <a:bodyPr/>
        <a:lstStyle/>
        <a:p>
          <a:endParaRPr lang="ru-RU">
            <a:latin typeface="Arial" panose="020B0604020202020204" pitchFamily="34" charset="0"/>
            <a:cs typeface="Arial" panose="020B0604020202020204" pitchFamily="34" charset="0"/>
          </a:endParaRPr>
        </a:p>
      </dgm:t>
    </dgm:pt>
    <dgm:pt modelId="{39B9AC5F-0B8A-4ABD-9A75-70466F29DF4B}">
      <dgm:prSet phldrT="[Текст]" custT="1"/>
      <dgm:spPr>
        <a:ln>
          <a:solidFill>
            <a:schemeClr val="accent1">
              <a:lumMod val="20000"/>
              <a:lumOff val="80000"/>
            </a:schemeClr>
          </a:solidFill>
        </a:ln>
      </dgm:spPr>
      <dgm:t>
        <a:bodyPr/>
        <a:lstStyle/>
        <a:p>
          <a:pPr algn="l" defTabSz="666750">
            <a:lnSpc>
              <a:spcPct val="100000"/>
            </a:lnSpc>
            <a:spcBef>
              <a:spcPct val="0"/>
            </a:spcBef>
            <a:spcAft>
              <a:spcPts val="0"/>
            </a:spcAft>
          </a:pPr>
          <a:r>
            <a:rPr lang="ru-RU" sz="1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детей-сирот и детей, оставшихся без попечения родителей</a:t>
          </a:r>
        </a:p>
        <a:p>
          <a:pPr algn="l" defTabSz="666750">
            <a:lnSpc>
              <a:spcPct val="100000"/>
            </a:lnSpc>
            <a:spcBef>
              <a:spcPct val="0"/>
            </a:spcBef>
            <a:spcAft>
              <a:spcPts val="0"/>
            </a:spcAft>
          </a:pPr>
          <a:endParaRPr lang="ru-RU" sz="1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defTabSz="666750">
            <a:lnSpc>
              <a:spcPct val="100000"/>
            </a:lnSpc>
            <a:spcBef>
              <a:spcPct val="0"/>
            </a:spcBef>
            <a:spcAft>
              <a:spcPts val="0"/>
            </a:spcAft>
          </a:pPr>
          <a:r>
            <a:rPr lang="ru-RU" sz="1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семей с детьми-инвалидами, семей и граждан, находящихся в обстоятельствах, которые ухудшают или могут ухудшить условия их жизнедеятельности </a:t>
          </a:r>
        </a:p>
        <a:p>
          <a:pPr algn="l" defTabSz="666750">
            <a:lnSpc>
              <a:spcPct val="100000"/>
            </a:lnSpc>
            <a:spcBef>
              <a:spcPct val="0"/>
            </a:spcBef>
            <a:spcAft>
              <a:spcPts val="0"/>
            </a:spcAft>
          </a:pPr>
          <a:endParaRPr lang="ru-RU" sz="1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defTabSz="666750">
            <a:lnSpc>
              <a:spcPct val="100000"/>
            </a:lnSpc>
            <a:spcBef>
              <a:spcPct val="0"/>
            </a:spcBef>
            <a:spcAft>
              <a:spcPts val="0"/>
            </a:spcAft>
          </a:pPr>
          <a:r>
            <a:rPr lang="ru-RU" sz="1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детей, находящихся в трудной жизненной ситуации</a:t>
          </a:r>
        </a:p>
        <a:p>
          <a:pPr algn="l" defTabSz="666750">
            <a:lnSpc>
              <a:spcPct val="100000"/>
            </a:lnSpc>
            <a:spcBef>
              <a:spcPct val="0"/>
            </a:spcBef>
            <a:spcAft>
              <a:spcPts val="0"/>
            </a:spcAft>
          </a:pPr>
          <a:endParaRPr lang="ru-RU" sz="1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defTabSz="666750">
            <a:lnSpc>
              <a:spcPct val="100000"/>
            </a:lnSpc>
            <a:spcBef>
              <a:spcPct val="0"/>
            </a:spcBef>
            <a:spcAft>
              <a:spcPts val="0"/>
            </a:spcAft>
          </a:pPr>
          <a:r>
            <a:rPr lang="ru-RU" sz="1900"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а также процедуру возврата субсидий в случае нарушения условий, предусмотренных при предоставлении субсидий</a:t>
          </a:r>
          <a:endParaRPr lang="ru-RU" sz="19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0E33FC9-1D43-488D-991D-6598EE6B76A9}" type="sibTrans" cxnId="{59A5278D-52FF-4293-8CCD-79F0C1C7617F}">
      <dgm:prSet/>
      <dgm:spPr/>
      <dgm:t>
        <a:bodyPr/>
        <a:lstStyle/>
        <a:p>
          <a:endParaRPr lang="ru-RU">
            <a:latin typeface="Arial" panose="020B0604020202020204" pitchFamily="34" charset="0"/>
            <a:cs typeface="Arial" panose="020B0604020202020204" pitchFamily="34" charset="0"/>
          </a:endParaRPr>
        </a:p>
      </dgm:t>
    </dgm:pt>
    <dgm:pt modelId="{FAEE7B42-7DA6-4162-AB48-796489359AF6}" type="parTrans" cxnId="{59A5278D-52FF-4293-8CCD-79F0C1C7617F}">
      <dgm:prSet/>
      <dgm:spPr/>
      <dgm:t>
        <a:bodyPr/>
        <a:lstStyle/>
        <a:p>
          <a:endParaRPr lang="ru-RU">
            <a:latin typeface="Arial" panose="020B0604020202020204" pitchFamily="34" charset="0"/>
            <a:cs typeface="Arial" panose="020B0604020202020204" pitchFamily="34" charset="0"/>
          </a:endParaRPr>
        </a:p>
      </dgm:t>
    </dgm:pt>
    <dgm:pt modelId="{FDF1CC4D-AB5D-462C-8B91-7102FE3C53BD}" type="pres">
      <dgm:prSet presAssocID="{AE6C577B-51BE-47DF-BC48-F537B3EA8F70}" presName="Name0" presStyleCnt="0">
        <dgm:presLayoutVars>
          <dgm:dir/>
          <dgm:animLvl val="lvl"/>
          <dgm:resizeHandles val="exact"/>
        </dgm:presLayoutVars>
      </dgm:prSet>
      <dgm:spPr/>
      <dgm:t>
        <a:bodyPr/>
        <a:lstStyle/>
        <a:p>
          <a:endParaRPr lang="ru-RU"/>
        </a:p>
      </dgm:t>
    </dgm:pt>
    <dgm:pt modelId="{57433361-39E6-429D-A178-3448FA281F74}" type="pres">
      <dgm:prSet presAssocID="{39B9AC5F-0B8A-4ABD-9A75-70466F29DF4B}" presName="boxAndChildren" presStyleCnt="0"/>
      <dgm:spPr/>
    </dgm:pt>
    <dgm:pt modelId="{9028A74F-9F05-4937-ACB7-43210DFBC10F}" type="pres">
      <dgm:prSet presAssocID="{39B9AC5F-0B8A-4ABD-9A75-70466F29DF4B}" presName="parentTextBox" presStyleLbl="node1" presStyleIdx="0" presStyleCnt="2" custLinFactNeighborX="826" custLinFactNeighborY="-93"/>
      <dgm:spPr/>
      <dgm:t>
        <a:bodyPr/>
        <a:lstStyle/>
        <a:p>
          <a:endParaRPr lang="ru-RU"/>
        </a:p>
      </dgm:t>
    </dgm:pt>
    <dgm:pt modelId="{8B39B873-1D9D-4489-925E-9476191F3350}" type="pres">
      <dgm:prSet presAssocID="{DC6494B1-DE27-4CC3-B938-7CD0FDE88149}" presName="sp" presStyleCnt="0"/>
      <dgm:spPr/>
    </dgm:pt>
    <dgm:pt modelId="{218E4FBA-785A-4F09-AFEC-EB9B18C46818}" type="pres">
      <dgm:prSet presAssocID="{68D5DF55-B319-48A9-A8F0-F898BC16C546}" presName="arrowAndChildren" presStyleCnt="0"/>
      <dgm:spPr/>
    </dgm:pt>
    <dgm:pt modelId="{AD9F65EE-34B3-4FA6-AAD6-44E2DB8C9730}" type="pres">
      <dgm:prSet presAssocID="{68D5DF55-B319-48A9-A8F0-F898BC16C546}" presName="parentTextArrow" presStyleLbl="node1" presStyleIdx="1" presStyleCnt="2" custScaleY="30190" custLinFactNeighborY="-1183"/>
      <dgm:spPr/>
      <dgm:t>
        <a:bodyPr/>
        <a:lstStyle/>
        <a:p>
          <a:endParaRPr lang="ru-RU"/>
        </a:p>
      </dgm:t>
    </dgm:pt>
  </dgm:ptLst>
  <dgm:cxnLst>
    <dgm:cxn modelId="{7A2AD2DE-694F-4F2C-928C-C575ACCBF206}" type="presOf" srcId="{39B9AC5F-0B8A-4ABD-9A75-70466F29DF4B}" destId="{9028A74F-9F05-4937-ACB7-43210DFBC10F}" srcOrd="0" destOrd="0" presId="urn:microsoft.com/office/officeart/2005/8/layout/process4"/>
    <dgm:cxn modelId="{59A5278D-52FF-4293-8CCD-79F0C1C7617F}" srcId="{AE6C577B-51BE-47DF-BC48-F537B3EA8F70}" destId="{39B9AC5F-0B8A-4ABD-9A75-70466F29DF4B}" srcOrd="1" destOrd="0" parTransId="{FAEE7B42-7DA6-4162-AB48-796489359AF6}" sibTransId="{90E33FC9-1D43-488D-991D-6598EE6B76A9}"/>
    <dgm:cxn modelId="{A639FE5F-7258-4C40-A0F6-4AF7039DDD57}" type="presOf" srcId="{AE6C577B-51BE-47DF-BC48-F537B3EA8F70}" destId="{FDF1CC4D-AB5D-462C-8B91-7102FE3C53BD}" srcOrd="0" destOrd="0" presId="urn:microsoft.com/office/officeart/2005/8/layout/process4"/>
    <dgm:cxn modelId="{77E1615B-A7CE-4845-AAE9-9B38A1884640}" type="presOf" srcId="{68D5DF55-B319-48A9-A8F0-F898BC16C546}" destId="{AD9F65EE-34B3-4FA6-AAD6-44E2DB8C9730}" srcOrd="0" destOrd="0" presId="urn:microsoft.com/office/officeart/2005/8/layout/process4"/>
    <dgm:cxn modelId="{8E57FDCC-1D03-4F87-B671-719A49FF83B8}" srcId="{AE6C577B-51BE-47DF-BC48-F537B3EA8F70}" destId="{68D5DF55-B319-48A9-A8F0-F898BC16C546}" srcOrd="0" destOrd="0" parTransId="{CDA128A4-E104-4516-B2C7-6E4C0EC287DE}" sibTransId="{DC6494B1-DE27-4CC3-B938-7CD0FDE88149}"/>
    <dgm:cxn modelId="{846A3481-2A53-476A-8539-B6C61F4DC61B}" type="presParOf" srcId="{FDF1CC4D-AB5D-462C-8B91-7102FE3C53BD}" destId="{57433361-39E6-429D-A178-3448FA281F74}" srcOrd="0" destOrd="0" presId="urn:microsoft.com/office/officeart/2005/8/layout/process4"/>
    <dgm:cxn modelId="{D0D17D93-70F3-46FB-9BAD-1A464D37CA11}" type="presParOf" srcId="{57433361-39E6-429D-A178-3448FA281F74}" destId="{9028A74F-9F05-4937-ACB7-43210DFBC10F}" srcOrd="0" destOrd="0" presId="urn:microsoft.com/office/officeart/2005/8/layout/process4"/>
    <dgm:cxn modelId="{281F254F-06F9-47DE-A705-F1A2C532FEB6}" type="presParOf" srcId="{FDF1CC4D-AB5D-462C-8B91-7102FE3C53BD}" destId="{8B39B873-1D9D-4489-925E-9476191F3350}" srcOrd="1" destOrd="0" presId="urn:microsoft.com/office/officeart/2005/8/layout/process4"/>
    <dgm:cxn modelId="{507AA075-5E95-4804-B193-EA62C9443125}" type="presParOf" srcId="{FDF1CC4D-AB5D-462C-8B91-7102FE3C53BD}" destId="{218E4FBA-785A-4F09-AFEC-EB9B18C46818}" srcOrd="2" destOrd="0" presId="urn:microsoft.com/office/officeart/2005/8/layout/process4"/>
    <dgm:cxn modelId="{CD42E770-9F0B-480F-9E9F-927036743BEA}" type="presParOf" srcId="{218E4FBA-785A-4F09-AFEC-EB9B18C46818}" destId="{AD9F65EE-34B3-4FA6-AAD6-44E2DB8C973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D80F8B-6B5E-4FF1-8AA5-F8E4BFB49EEE}" type="doc">
      <dgm:prSet loTypeId="urn:microsoft.com/office/officeart/2005/8/layout/process4" loCatId="list" qsTypeId="urn:microsoft.com/office/officeart/2005/8/quickstyle/simple1" qsCatId="simple" csTypeId="urn:microsoft.com/office/officeart/2005/8/colors/accent0_2" csCatId="mainScheme" phldr="1"/>
      <dgm:spPr/>
      <dgm:t>
        <a:bodyPr/>
        <a:lstStyle/>
        <a:p>
          <a:endParaRPr lang="ru-RU"/>
        </a:p>
      </dgm:t>
    </dgm:pt>
    <dgm:pt modelId="{8877AD8E-3914-455F-9D68-1979F58E7228}">
      <dgm:prSet phldrT="[Текст]" custT="1"/>
      <dgm:spPr/>
      <dgm:t>
        <a:bodyPr/>
        <a:lstStyle/>
        <a:p>
          <a:r>
            <a:rPr lang="ru-RU" sz="1800" b="1" dirty="0" smtClean="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НКО подготавливает документы по формам, утвержденным Порядком и приказом Министерства</a:t>
          </a:r>
          <a:endParaRPr lang="ru-RU" sz="1800" b="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7FEE225-CF42-4D40-89BB-BCBEC7433363}" type="parTrans" cxnId="{045CA9DE-7331-4FA9-BD33-F8F19794F806}">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A876AB6-3044-4DF9-B7F0-58759B19308D}" type="sibTrans" cxnId="{045CA9DE-7331-4FA9-BD33-F8F19794F806}">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02007E2-8467-4E02-8A55-F95DBCD2AE07}">
      <dgm:prSet phldrT="[Текст]"/>
      <dgm:spPr/>
      <dgm:t>
        <a:bodyPr/>
        <a:lstStyle/>
        <a:p>
          <a:r>
            <a:rPr lang="ru-RU"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Структурные подразделения Министерства (ответственные исполнители)</a:t>
          </a:r>
          <a:endPar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A7C155E-EF34-42D6-B7F7-141C3DE682CF}" type="parTrans" cxnId="{8C0F027E-F3FB-4CC8-BBCF-8E3BD0E6F602}">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4A7E254-E2DF-4E2D-B9BF-D88FAB469D4F}" type="sibTrans" cxnId="{8C0F027E-F3FB-4CC8-BBCF-8E3BD0E6F602}">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2965DDD-CF30-4E21-B5F0-9DE0A7745204}">
      <dgm:prSet phldrT="[Текст]"/>
      <dgm:spPr/>
      <dgm:t>
        <a:bodyPr/>
        <a:lstStyle/>
        <a:p>
          <a:r>
            <a:rPr lang="ru-RU"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Рассмотрение документов НКО комиссией</a:t>
          </a:r>
          <a:endPar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8BBD190-0EB1-4837-8051-65561100D1C3}" type="parTrans" cxnId="{74CB9A90-3FD3-4904-827E-0734C4F2651E}">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C456BDA-C608-4148-ABA5-301614B3E8AF}" type="sibTrans" cxnId="{74CB9A90-3FD3-4904-827E-0734C4F2651E}">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68B854D-F536-42DE-AB23-BAD78AD6BA44}">
      <dgm:prSet phldrT="[Текст]" custT="1"/>
      <dgm:spPr/>
      <dgm:t>
        <a:bodyPr/>
        <a:lstStyle/>
        <a:p>
          <a:r>
            <a:rPr lang="ru-RU"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Организационно-аналитический отдел Министерства (канцелярия)</a:t>
          </a:r>
          <a:endParaRPr lang="ru-RU"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2750508-C1B8-4FCA-ABEF-D313454CE698}" type="parTrans" cxnId="{4087EC06-6B6E-4E9D-8473-9F8A90EBECA8}">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51191B6-2602-47A8-83AC-0D607D5D5B5E}" type="sibTrans" cxnId="{4087EC06-6B6E-4E9D-8473-9F8A90EBECA8}">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76BB751-875A-4561-9882-41502149CEE9}">
      <dgm:prSet phldrT="[Текст]" custT="1"/>
      <dgm:spPr/>
      <dgm:t>
        <a:bodyPr/>
        <a:lstStyle/>
        <a:p>
          <a:r>
            <a:rPr lang="ru-RU"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Отдел бюджетной политики и экономического анализа Министерства</a:t>
          </a:r>
          <a:endParaRPr lang="ru-RU"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F249E32-E134-4143-BBF3-AEBAFDFF22E7}" type="parTrans" cxnId="{74F6F3AC-BFBA-4076-AAB2-50CBF77A0ECB}">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699FA26-823C-4044-879F-9D0D644AD6FE}" type="sibTrans" cxnId="{74F6F3AC-BFBA-4076-AAB2-50CBF77A0ECB}">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7566B04-B06F-4DD5-801D-7CF849E1D148}">
      <dgm:prSet phldrT="[Текст]"/>
      <dgm:spPr/>
      <dgm:t>
        <a:bodyPr/>
        <a:lstStyle/>
        <a:p>
          <a:r>
            <a:rPr lang="ru-RU"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Отдел бюджетной политики и экономического анализа Министерства</a:t>
          </a:r>
          <a:endPar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F51D01C-C602-4D26-B82D-54E31185E43D}" type="parTrans" cxnId="{4B7662D5-3BA0-4294-9470-138FD4563B03}">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EF7C554-0BA5-411D-A86F-41495F4F1873}" type="sibTrans" cxnId="{4B7662D5-3BA0-4294-9470-138FD4563B03}">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18C474F-0269-481A-A6AD-5542512BA624}" type="pres">
      <dgm:prSet presAssocID="{7AD80F8B-6B5E-4FF1-8AA5-F8E4BFB49EEE}" presName="Name0" presStyleCnt="0">
        <dgm:presLayoutVars>
          <dgm:dir/>
          <dgm:animLvl val="lvl"/>
          <dgm:resizeHandles val="exact"/>
        </dgm:presLayoutVars>
      </dgm:prSet>
      <dgm:spPr/>
      <dgm:t>
        <a:bodyPr/>
        <a:lstStyle/>
        <a:p>
          <a:endParaRPr lang="ru-RU"/>
        </a:p>
      </dgm:t>
    </dgm:pt>
    <dgm:pt modelId="{3CCC5051-635C-49B9-917D-D756B76A2E02}" type="pres">
      <dgm:prSet presAssocID="{F2965DDD-CF30-4E21-B5F0-9DE0A7745204}" presName="boxAndChildren" presStyleCnt="0"/>
      <dgm:spPr/>
      <dgm:t>
        <a:bodyPr/>
        <a:lstStyle/>
        <a:p>
          <a:endParaRPr lang="ru-RU"/>
        </a:p>
      </dgm:t>
    </dgm:pt>
    <dgm:pt modelId="{2D0D5607-A326-4B33-A11D-5139053FC2CB}" type="pres">
      <dgm:prSet presAssocID="{F2965DDD-CF30-4E21-B5F0-9DE0A7745204}" presName="parentTextBox" presStyleLbl="node1" presStyleIdx="0" presStyleCnt="6"/>
      <dgm:spPr/>
      <dgm:t>
        <a:bodyPr/>
        <a:lstStyle/>
        <a:p>
          <a:endParaRPr lang="ru-RU"/>
        </a:p>
      </dgm:t>
    </dgm:pt>
    <dgm:pt modelId="{7709A130-5A9E-4FB7-99F6-703FC5D978F2}" type="pres">
      <dgm:prSet presAssocID="{1EF7C554-0BA5-411D-A86F-41495F4F1873}" presName="sp" presStyleCnt="0"/>
      <dgm:spPr/>
      <dgm:t>
        <a:bodyPr/>
        <a:lstStyle/>
        <a:p>
          <a:endParaRPr lang="ru-RU"/>
        </a:p>
      </dgm:t>
    </dgm:pt>
    <dgm:pt modelId="{C64FB603-C918-4709-978A-74DD9EE8024C}" type="pres">
      <dgm:prSet presAssocID="{67566B04-B06F-4DD5-801D-7CF849E1D148}" presName="arrowAndChildren" presStyleCnt="0"/>
      <dgm:spPr/>
      <dgm:t>
        <a:bodyPr/>
        <a:lstStyle/>
        <a:p>
          <a:endParaRPr lang="ru-RU"/>
        </a:p>
      </dgm:t>
    </dgm:pt>
    <dgm:pt modelId="{AD387C81-7E59-4E9D-98FE-88927A94FFF8}" type="pres">
      <dgm:prSet presAssocID="{67566B04-B06F-4DD5-801D-7CF849E1D148}" presName="parentTextArrow" presStyleLbl="node1" presStyleIdx="1" presStyleCnt="6"/>
      <dgm:spPr/>
      <dgm:t>
        <a:bodyPr/>
        <a:lstStyle/>
        <a:p>
          <a:endParaRPr lang="ru-RU"/>
        </a:p>
      </dgm:t>
    </dgm:pt>
    <dgm:pt modelId="{3B0CA5AF-BF64-48DC-AC95-367AC79E6012}" type="pres">
      <dgm:prSet presAssocID="{54A7E254-E2DF-4E2D-B9BF-D88FAB469D4F}" presName="sp" presStyleCnt="0"/>
      <dgm:spPr/>
      <dgm:t>
        <a:bodyPr/>
        <a:lstStyle/>
        <a:p>
          <a:endParaRPr lang="ru-RU"/>
        </a:p>
      </dgm:t>
    </dgm:pt>
    <dgm:pt modelId="{FD806967-8BB7-40C0-9A3C-94E794605A77}" type="pres">
      <dgm:prSet presAssocID="{602007E2-8467-4E02-8A55-F95DBCD2AE07}" presName="arrowAndChildren" presStyleCnt="0"/>
      <dgm:spPr/>
      <dgm:t>
        <a:bodyPr/>
        <a:lstStyle/>
        <a:p>
          <a:endParaRPr lang="ru-RU"/>
        </a:p>
      </dgm:t>
    </dgm:pt>
    <dgm:pt modelId="{D1E2019C-1DB8-4870-A3DE-8423968D05AD}" type="pres">
      <dgm:prSet presAssocID="{602007E2-8467-4E02-8A55-F95DBCD2AE07}" presName="parentTextArrow" presStyleLbl="node1" presStyleIdx="2" presStyleCnt="6"/>
      <dgm:spPr/>
      <dgm:t>
        <a:bodyPr/>
        <a:lstStyle/>
        <a:p>
          <a:endParaRPr lang="ru-RU"/>
        </a:p>
      </dgm:t>
    </dgm:pt>
    <dgm:pt modelId="{E26B3EBC-4B77-47E0-A66C-63B98C684CC3}" type="pres">
      <dgm:prSet presAssocID="{5699FA26-823C-4044-879F-9D0D644AD6FE}" presName="sp" presStyleCnt="0"/>
      <dgm:spPr/>
      <dgm:t>
        <a:bodyPr/>
        <a:lstStyle/>
        <a:p>
          <a:endParaRPr lang="ru-RU"/>
        </a:p>
      </dgm:t>
    </dgm:pt>
    <dgm:pt modelId="{E798E4EA-6715-49E6-A94E-2AF4F788491E}" type="pres">
      <dgm:prSet presAssocID="{976BB751-875A-4561-9882-41502149CEE9}" presName="arrowAndChildren" presStyleCnt="0"/>
      <dgm:spPr/>
      <dgm:t>
        <a:bodyPr/>
        <a:lstStyle/>
        <a:p>
          <a:endParaRPr lang="ru-RU"/>
        </a:p>
      </dgm:t>
    </dgm:pt>
    <dgm:pt modelId="{CBEB1A37-07FB-4E3A-92B1-482027E19260}" type="pres">
      <dgm:prSet presAssocID="{976BB751-875A-4561-9882-41502149CEE9}" presName="parentTextArrow" presStyleLbl="node1" presStyleIdx="3" presStyleCnt="6"/>
      <dgm:spPr/>
      <dgm:t>
        <a:bodyPr/>
        <a:lstStyle/>
        <a:p>
          <a:endParaRPr lang="ru-RU"/>
        </a:p>
      </dgm:t>
    </dgm:pt>
    <dgm:pt modelId="{FC3914DB-483D-4B23-B757-BA18617FA990}" type="pres">
      <dgm:prSet presAssocID="{C51191B6-2602-47A8-83AC-0D607D5D5B5E}" presName="sp" presStyleCnt="0"/>
      <dgm:spPr/>
      <dgm:t>
        <a:bodyPr/>
        <a:lstStyle/>
        <a:p>
          <a:endParaRPr lang="ru-RU"/>
        </a:p>
      </dgm:t>
    </dgm:pt>
    <dgm:pt modelId="{C16A1AEA-1A4C-42E4-B268-60D82CD59A0B}" type="pres">
      <dgm:prSet presAssocID="{868B854D-F536-42DE-AB23-BAD78AD6BA44}" presName="arrowAndChildren" presStyleCnt="0"/>
      <dgm:spPr/>
      <dgm:t>
        <a:bodyPr/>
        <a:lstStyle/>
        <a:p>
          <a:endParaRPr lang="ru-RU"/>
        </a:p>
      </dgm:t>
    </dgm:pt>
    <dgm:pt modelId="{1160A556-182A-4272-89CE-DE744F39438D}" type="pres">
      <dgm:prSet presAssocID="{868B854D-F536-42DE-AB23-BAD78AD6BA44}" presName="parentTextArrow" presStyleLbl="node1" presStyleIdx="4" presStyleCnt="6"/>
      <dgm:spPr/>
      <dgm:t>
        <a:bodyPr/>
        <a:lstStyle/>
        <a:p>
          <a:endParaRPr lang="ru-RU"/>
        </a:p>
      </dgm:t>
    </dgm:pt>
    <dgm:pt modelId="{28878B64-0202-4353-BE24-05A4732B160A}" type="pres">
      <dgm:prSet presAssocID="{7A876AB6-3044-4DF9-B7F0-58759B19308D}" presName="sp" presStyleCnt="0"/>
      <dgm:spPr/>
      <dgm:t>
        <a:bodyPr/>
        <a:lstStyle/>
        <a:p>
          <a:endParaRPr lang="ru-RU"/>
        </a:p>
      </dgm:t>
    </dgm:pt>
    <dgm:pt modelId="{7695A75D-82AB-4710-B7F7-B591B0D8A098}" type="pres">
      <dgm:prSet presAssocID="{8877AD8E-3914-455F-9D68-1979F58E7228}" presName="arrowAndChildren" presStyleCnt="0"/>
      <dgm:spPr/>
      <dgm:t>
        <a:bodyPr/>
        <a:lstStyle/>
        <a:p>
          <a:endParaRPr lang="ru-RU"/>
        </a:p>
      </dgm:t>
    </dgm:pt>
    <dgm:pt modelId="{FB399D09-8409-42A2-9732-D481C21DC925}" type="pres">
      <dgm:prSet presAssocID="{8877AD8E-3914-455F-9D68-1979F58E7228}" presName="parentTextArrow" presStyleLbl="node1" presStyleIdx="5" presStyleCnt="6" custLinFactNeighborX="-869" custLinFactNeighborY="-9540"/>
      <dgm:spPr/>
      <dgm:t>
        <a:bodyPr/>
        <a:lstStyle/>
        <a:p>
          <a:endParaRPr lang="ru-RU"/>
        </a:p>
      </dgm:t>
    </dgm:pt>
  </dgm:ptLst>
  <dgm:cxnLst>
    <dgm:cxn modelId="{74F6F3AC-BFBA-4076-AAB2-50CBF77A0ECB}" srcId="{7AD80F8B-6B5E-4FF1-8AA5-F8E4BFB49EEE}" destId="{976BB751-875A-4561-9882-41502149CEE9}" srcOrd="2" destOrd="0" parTransId="{1F249E32-E134-4143-BBF3-AEBAFDFF22E7}" sibTransId="{5699FA26-823C-4044-879F-9D0D644AD6FE}"/>
    <dgm:cxn modelId="{045CA9DE-7331-4FA9-BD33-F8F19794F806}" srcId="{7AD80F8B-6B5E-4FF1-8AA5-F8E4BFB49EEE}" destId="{8877AD8E-3914-455F-9D68-1979F58E7228}" srcOrd="0" destOrd="0" parTransId="{67FEE225-CF42-4D40-89BB-BCBEC7433363}" sibTransId="{7A876AB6-3044-4DF9-B7F0-58759B19308D}"/>
    <dgm:cxn modelId="{8C0F027E-F3FB-4CC8-BBCF-8E3BD0E6F602}" srcId="{7AD80F8B-6B5E-4FF1-8AA5-F8E4BFB49EEE}" destId="{602007E2-8467-4E02-8A55-F95DBCD2AE07}" srcOrd="3" destOrd="0" parTransId="{8A7C155E-EF34-42D6-B7F7-141C3DE682CF}" sibTransId="{54A7E254-E2DF-4E2D-B9BF-D88FAB469D4F}"/>
    <dgm:cxn modelId="{E81C432D-E992-4FD6-AEB2-47540F374F3C}" type="presOf" srcId="{868B854D-F536-42DE-AB23-BAD78AD6BA44}" destId="{1160A556-182A-4272-89CE-DE744F39438D}" srcOrd="0" destOrd="0" presId="urn:microsoft.com/office/officeart/2005/8/layout/process4"/>
    <dgm:cxn modelId="{FBFCBA39-0CA6-4211-9BDE-7BCD98B986CE}" type="presOf" srcId="{602007E2-8467-4E02-8A55-F95DBCD2AE07}" destId="{D1E2019C-1DB8-4870-A3DE-8423968D05AD}" srcOrd="0" destOrd="0" presId="urn:microsoft.com/office/officeart/2005/8/layout/process4"/>
    <dgm:cxn modelId="{4B7662D5-3BA0-4294-9470-138FD4563B03}" srcId="{7AD80F8B-6B5E-4FF1-8AA5-F8E4BFB49EEE}" destId="{67566B04-B06F-4DD5-801D-7CF849E1D148}" srcOrd="4" destOrd="0" parTransId="{1F51D01C-C602-4D26-B82D-54E31185E43D}" sibTransId="{1EF7C554-0BA5-411D-A86F-41495F4F1873}"/>
    <dgm:cxn modelId="{268D505B-0E75-4CAB-9C8E-6445E6BD8A2D}" type="presOf" srcId="{7AD80F8B-6B5E-4FF1-8AA5-F8E4BFB49EEE}" destId="{E18C474F-0269-481A-A6AD-5542512BA624}" srcOrd="0" destOrd="0" presId="urn:microsoft.com/office/officeart/2005/8/layout/process4"/>
    <dgm:cxn modelId="{74CB9A90-3FD3-4904-827E-0734C4F2651E}" srcId="{7AD80F8B-6B5E-4FF1-8AA5-F8E4BFB49EEE}" destId="{F2965DDD-CF30-4E21-B5F0-9DE0A7745204}" srcOrd="5" destOrd="0" parTransId="{E8BBD190-0EB1-4837-8051-65561100D1C3}" sibTransId="{DC456BDA-C608-4148-ABA5-301614B3E8AF}"/>
    <dgm:cxn modelId="{08B1B5B3-6F7B-40DE-A351-A520C61D1664}" type="presOf" srcId="{F2965DDD-CF30-4E21-B5F0-9DE0A7745204}" destId="{2D0D5607-A326-4B33-A11D-5139053FC2CB}" srcOrd="0" destOrd="0" presId="urn:microsoft.com/office/officeart/2005/8/layout/process4"/>
    <dgm:cxn modelId="{F2E63EE1-3B2D-4FB1-B578-B7D9FDEAB239}" type="presOf" srcId="{976BB751-875A-4561-9882-41502149CEE9}" destId="{CBEB1A37-07FB-4E3A-92B1-482027E19260}" srcOrd="0" destOrd="0" presId="urn:microsoft.com/office/officeart/2005/8/layout/process4"/>
    <dgm:cxn modelId="{8244B27C-F395-4BB6-9B4C-D9434FB2061F}" type="presOf" srcId="{8877AD8E-3914-455F-9D68-1979F58E7228}" destId="{FB399D09-8409-42A2-9732-D481C21DC925}" srcOrd="0" destOrd="0" presId="urn:microsoft.com/office/officeart/2005/8/layout/process4"/>
    <dgm:cxn modelId="{4087EC06-6B6E-4E9D-8473-9F8A90EBECA8}" srcId="{7AD80F8B-6B5E-4FF1-8AA5-F8E4BFB49EEE}" destId="{868B854D-F536-42DE-AB23-BAD78AD6BA44}" srcOrd="1" destOrd="0" parTransId="{42750508-C1B8-4FCA-ABEF-D313454CE698}" sibTransId="{C51191B6-2602-47A8-83AC-0D607D5D5B5E}"/>
    <dgm:cxn modelId="{94ACD1B4-B009-45C7-B735-37EA9929BC45}" type="presOf" srcId="{67566B04-B06F-4DD5-801D-7CF849E1D148}" destId="{AD387C81-7E59-4E9D-98FE-88927A94FFF8}" srcOrd="0" destOrd="0" presId="urn:microsoft.com/office/officeart/2005/8/layout/process4"/>
    <dgm:cxn modelId="{793ABB5B-DBB3-4C9B-957B-511AC207FCA9}" type="presParOf" srcId="{E18C474F-0269-481A-A6AD-5542512BA624}" destId="{3CCC5051-635C-49B9-917D-D756B76A2E02}" srcOrd="0" destOrd="0" presId="urn:microsoft.com/office/officeart/2005/8/layout/process4"/>
    <dgm:cxn modelId="{ED99C0CB-2210-48D6-9E41-7BFA742E0D0F}" type="presParOf" srcId="{3CCC5051-635C-49B9-917D-D756B76A2E02}" destId="{2D0D5607-A326-4B33-A11D-5139053FC2CB}" srcOrd="0" destOrd="0" presId="urn:microsoft.com/office/officeart/2005/8/layout/process4"/>
    <dgm:cxn modelId="{6B2DF6EE-EC47-4EDD-89EF-03F88B66F11A}" type="presParOf" srcId="{E18C474F-0269-481A-A6AD-5542512BA624}" destId="{7709A130-5A9E-4FB7-99F6-703FC5D978F2}" srcOrd="1" destOrd="0" presId="urn:microsoft.com/office/officeart/2005/8/layout/process4"/>
    <dgm:cxn modelId="{F2B48903-8DAA-4D74-8F12-641DCBEB5575}" type="presParOf" srcId="{E18C474F-0269-481A-A6AD-5542512BA624}" destId="{C64FB603-C918-4709-978A-74DD9EE8024C}" srcOrd="2" destOrd="0" presId="urn:microsoft.com/office/officeart/2005/8/layout/process4"/>
    <dgm:cxn modelId="{C9A53DE8-A1BF-4BE1-B3AD-FBD017DF9A6C}" type="presParOf" srcId="{C64FB603-C918-4709-978A-74DD9EE8024C}" destId="{AD387C81-7E59-4E9D-98FE-88927A94FFF8}" srcOrd="0" destOrd="0" presId="urn:microsoft.com/office/officeart/2005/8/layout/process4"/>
    <dgm:cxn modelId="{6EB62906-00FD-4DF1-ADF6-92EB03AA344F}" type="presParOf" srcId="{E18C474F-0269-481A-A6AD-5542512BA624}" destId="{3B0CA5AF-BF64-48DC-AC95-367AC79E6012}" srcOrd="3" destOrd="0" presId="urn:microsoft.com/office/officeart/2005/8/layout/process4"/>
    <dgm:cxn modelId="{C72296DD-7E60-47C6-B6D5-9006CD12438D}" type="presParOf" srcId="{E18C474F-0269-481A-A6AD-5542512BA624}" destId="{FD806967-8BB7-40C0-9A3C-94E794605A77}" srcOrd="4" destOrd="0" presId="urn:microsoft.com/office/officeart/2005/8/layout/process4"/>
    <dgm:cxn modelId="{282B3CCA-27B7-4357-99B2-D8140F6ACDB8}" type="presParOf" srcId="{FD806967-8BB7-40C0-9A3C-94E794605A77}" destId="{D1E2019C-1DB8-4870-A3DE-8423968D05AD}" srcOrd="0" destOrd="0" presId="urn:microsoft.com/office/officeart/2005/8/layout/process4"/>
    <dgm:cxn modelId="{9BD09486-1EF1-4456-8DC1-9619B4978B13}" type="presParOf" srcId="{E18C474F-0269-481A-A6AD-5542512BA624}" destId="{E26B3EBC-4B77-47E0-A66C-63B98C684CC3}" srcOrd="5" destOrd="0" presId="urn:microsoft.com/office/officeart/2005/8/layout/process4"/>
    <dgm:cxn modelId="{ABF6FA09-210A-47D3-9B35-5D14495B637A}" type="presParOf" srcId="{E18C474F-0269-481A-A6AD-5542512BA624}" destId="{E798E4EA-6715-49E6-A94E-2AF4F788491E}" srcOrd="6" destOrd="0" presId="urn:microsoft.com/office/officeart/2005/8/layout/process4"/>
    <dgm:cxn modelId="{84547C4A-6F34-4525-B4B9-A634830B22EB}" type="presParOf" srcId="{E798E4EA-6715-49E6-A94E-2AF4F788491E}" destId="{CBEB1A37-07FB-4E3A-92B1-482027E19260}" srcOrd="0" destOrd="0" presId="urn:microsoft.com/office/officeart/2005/8/layout/process4"/>
    <dgm:cxn modelId="{192A116B-EACF-4444-AD52-5654F4EBDD1F}" type="presParOf" srcId="{E18C474F-0269-481A-A6AD-5542512BA624}" destId="{FC3914DB-483D-4B23-B757-BA18617FA990}" srcOrd="7" destOrd="0" presId="urn:microsoft.com/office/officeart/2005/8/layout/process4"/>
    <dgm:cxn modelId="{4968EC0D-F759-455B-9120-63CF6626CCCE}" type="presParOf" srcId="{E18C474F-0269-481A-A6AD-5542512BA624}" destId="{C16A1AEA-1A4C-42E4-B268-60D82CD59A0B}" srcOrd="8" destOrd="0" presId="urn:microsoft.com/office/officeart/2005/8/layout/process4"/>
    <dgm:cxn modelId="{68F95855-02BF-4C9A-918A-FA2880FFF785}" type="presParOf" srcId="{C16A1AEA-1A4C-42E4-B268-60D82CD59A0B}" destId="{1160A556-182A-4272-89CE-DE744F39438D}" srcOrd="0" destOrd="0" presId="urn:microsoft.com/office/officeart/2005/8/layout/process4"/>
    <dgm:cxn modelId="{836F0C63-4903-42F4-94CC-54228B5E41E0}" type="presParOf" srcId="{E18C474F-0269-481A-A6AD-5542512BA624}" destId="{28878B64-0202-4353-BE24-05A4732B160A}" srcOrd="9" destOrd="0" presId="urn:microsoft.com/office/officeart/2005/8/layout/process4"/>
    <dgm:cxn modelId="{79E91955-BEAE-4542-81B4-0F56747699BB}" type="presParOf" srcId="{E18C474F-0269-481A-A6AD-5542512BA624}" destId="{7695A75D-82AB-4710-B7F7-B591B0D8A098}" srcOrd="10" destOrd="0" presId="urn:microsoft.com/office/officeart/2005/8/layout/process4"/>
    <dgm:cxn modelId="{3AA4A54E-BDB1-45DE-A8F0-7BA1F04DED66}" type="presParOf" srcId="{7695A75D-82AB-4710-B7F7-B591B0D8A098}" destId="{FB399D09-8409-42A2-9732-D481C21DC92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D80F8B-6B5E-4FF1-8AA5-F8E4BFB49EEE}" type="doc">
      <dgm:prSet loTypeId="urn:microsoft.com/office/officeart/2005/8/layout/process4" loCatId="list" qsTypeId="urn:microsoft.com/office/officeart/2005/8/quickstyle/simple1" qsCatId="simple" csTypeId="urn:microsoft.com/office/officeart/2005/8/colors/accent0_2" csCatId="mainScheme" phldr="1"/>
      <dgm:spPr/>
      <dgm:t>
        <a:bodyPr/>
        <a:lstStyle/>
        <a:p>
          <a:endParaRPr lang="ru-RU"/>
        </a:p>
      </dgm:t>
    </dgm:pt>
    <dgm:pt modelId="{9A4A2FF9-C325-435E-92A8-711F8AB8DAED}">
      <dgm:prSet phldrT="[Текст]" custT="1"/>
      <dgm:spPr/>
      <dgm:t>
        <a:bodyPr/>
        <a:lstStyle/>
        <a:p>
          <a:r>
            <a:rPr lang="ru-RU"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Принято решение об отказе в предоставлении субсидии (принятие уточненной заявки)</a:t>
          </a:r>
          <a:endParaRPr lang="ru-R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625BE2A-D4BD-420A-813F-1CC42E3C0189}" type="parTrans" cxnId="{88C39605-4485-4611-9E33-E41B586DCE4A}">
      <dgm:prSet/>
      <dgm:spPr/>
      <dgm:t>
        <a:bodyPr/>
        <a:lstStyle/>
        <a:p>
          <a:endParaRPr lang="ru-RU"/>
        </a:p>
      </dgm:t>
    </dgm:pt>
    <dgm:pt modelId="{EA128F87-88CD-425E-996B-5F698083EAE6}" type="sibTrans" cxnId="{88C39605-4485-4611-9E33-E41B586DCE4A}">
      <dgm:prSet/>
      <dgm:spPr/>
      <dgm:t>
        <a:bodyPr/>
        <a:lstStyle/>
        <a:p>
          <a:endParaRPr lang="ru-RU"/>
        </a:p>
      </dgm:t>
    </dgm:pt>
    <dgm:pt modelId="{2EC4B577-9118-42EE-9699-2D0A8A254A30}">
      <dgm:prSet phldrT="[Текст]" custT="1"/>
      <dgm:spPr/>
      <dgm:t>
        <a:bodyPr/>
        <a:lstStyle/>
        <a:p>
          <a:r>
            <a:rPr lang="ru-RU"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Документ переходит на хранение</a:t>
          </a:r>
          <a:endParaRPr lang="ru-RU"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325876B-48DC-41AE-B869-8ECB5E5C8501}" type="parTrans" cxnId="{929BBFB3-0233-4EEF-8FBB-FAFE455B9EF0}">
      <dgm:prSet/>
      <dgm:spPr/>
      <dgm:t>
        <a:bodyPr/>
        <a:lstStyle/>
        <a:p>
          <a:endParaRPr lang="ru-RU"/>
        </a:p>
      </dgm:t>
    </dgm:pt>
    <dgm:pt modelId="{75076280-69CA-4130-A404-8C2CA58D62F1}" type="sibTrans" cxnId="{929BBFB3-0233-4EEF-8FBB-FAFE455B9EF0}">
      <dgm:prSet/>
      <dgm:spPr/>
      <dgm:t>
        <a:bodyPr/>
        <a:lstStyle/>
        <a:p>
          <a:endParaRPr lang="ru-RU"/>
        </a:p>
      </dgm:t>
    </dgm:pt>
    <dgm:pt modelId="{E18C474F-0269-481A-A6AD-5542512BA624}" type="pres">
      <dgm:prSet presAssocID="{7AD80F8B-6B5E-4FF1-8AA5-F8E4BFB49EEE}" presName="Name0" presStyleCnt="0">
        <dgm:presLayoutVars>
          <dgm:dir/>
          <dgm:animLvl val="lvl"/>
          <dgm:resizeHandles val="exact"/>
        </dgm:presLayoutVars>
      </dgm:prSet>
      <dgm:spPr/>
      <dgm:t>
        <a:bodyPr/>
        <a:lstStyle/>
        <a:p>
          <a:endParaRPr lang="ru-RU"/>
        </a:p>
      </dgm:t>
    </dgm:pt>
    <dgm:pt modelId="{714E221E-33B1-40DE-8C69-232C473B3C30}" type="pres">
      <dgm:prSet presAssocID="{2EC4B577-9118-42EE-9699-2D0A8A254A30}" presName="boxAndChildren" presStyleCnt="0"/>
      <dgm:spPr/>
      <dgm:t>
        <a:bodyPr/>
        <a:lstStyle/>
        <a:p>
          <a:endParaRPr lang="ru-RU"/>
        </a:p>
      </dgm:t>
    </dgm:pt>
    <dgm:pt modelId="{545F7B67-33C6-488D-AC2F-04791321561E}" type="pres">
      <dgm:prSet presAssocID="{2EC4B577-9118-42EE-9699-2D0A8A254A30}" presName="parentTextBox" presStyleLbl="node1" presStyleIdx="0" presStyleCnt="2"/>
      <dgm:spPr/>
      <dgm:t>
        <a:bodyPr/>
        <a:lstStyle/>
        <a:p>
          <a:endParaRPr lang="ru-RU"/>
        </a:p>
      </dgm:t>
    </dgm:pt>
    <dgm:pt modelId="{0063E0B6-38C7-4F5A-9766-B539482E5AFF}" type="pres">
      <dgm:prSet presAssocID="{EA128F87-88CD-425E-996B-5F698083EAE6}" presName="sp" presStyleCnt="0"/>
      <dgm:spPr/>
      <dgm:t>
        <a:bodyPr/>
        <a:lstStyle/>
        <a:p>
          <a:endParaRPr lang="ru-RU"/>
        </a:p>
      </dgm:t>
    </dgm:pt>
    <dgm:pt modelId="{6ABE3AF2-A8E5-4130-82C1-AF580FE3BCC7}" type="pres">
      <dgm:prSet presAssocID="{9A4A2FF9-C325-435E-92A8-711F8AB8DAED}" presName="arrowAndChildren" presStyleCnt="0"/>
      <dgm:spPr/>
      <dgm:t>
        <a:bodyPr/>
        <a:lstStyle/>
        <a:p>
          <a:endParaRPr lang="ru-RU"/>
        </a:p>
      </dgm:t>
    </dgm:pt>
    <dgm:pt modelId="{2099B6F1-AA3F-418D-B02A-C7A8D4210EC9}" type="pres">
      <dgm:prSet presAssocID="{9A4A2FF9-C325-435E-92A8-711F8AB8DAED}" presName="parentTextArrow" presStyleLbl="node1" presStyleIdx="1" presStyleCnt="2" custAng="0" custScaleX="100000" custLinFactNeighborX="-31411" custLinFactNeighborY="1882"/>
      <dgm:spPr/>
      <dgm:t>
        <a:bodyPr/>
        <a:lstStyle/>
        <a:p>
          <a:endParaRPr lang="ru-RU"/>
        </a:p>
      </dgm:t>
    </dgm:pt>
  </dgm:ptLst>
  <dgm:cxnLst>
    <dgm:cxn modelId="{88C39605-4485-4611-9E33-E41B586DCE4A}" srcId="{7AD80F8B-6B5E-4FF1-8AA5-F8E4BFB49EEE}" destId="{9A4A2FF9-C325-435E-92A8-711F8AB8DAED}" srcOrd="0" destOrd="0" parTransId="{4625BE2A-D4BD-420A-813F-1CC42E3C0189}" sibTransId="{EA128F87-88CD-425E-996B-5F698083EAE6}"/>
    <dgm:cxn modelId="{C3D65FF8-9060-4C3C-B42E-AD41E56247D4}" type="presOf" srcId="{7AD80F8B-6B5E-4FF1-8AA5-F8E4BFB49EEE}" destId="{E18C474F-0269-481A-A6AD-5542512BA624}" srcOrd="0" destOrd="0" presId="urn:microsoft.com/office/officeart/2005/8/layout/process4"/>
    <dgm:cxn modelId="{9B5E3DD8-68AD-4679-8993-E5A0566DF3D1}" type="presOf" srcId="{2EC4B577-9118-42EE-9699-2D0A8A254A30}" destId="{545F7B67-33C6-488D-AC2F-04791321561E}" srcOrd="0" destOrd="0" presId="urn:microsoft.com/office/officeart/2005/8/layout/process4"/>
    <dgm:cxn modelId="{07F6C418-84FB-4520-8CE6-FF94E8401D4D}" type="presOf" srcId="{9A4A2FF9-C325-435E-92A8-711F8AB8DAED}" destId="{2099B6F1-AA3F-418D-B02A-C7A8D4210EC9}" srcOrd="0" destOrd="0" presId="urn:microsoft.com/office/officeart/2005/8/layout/process4"/>
    <dgm:cxn modelId="{929BBFB3-0233-4EEF-8FBB-FAFE455B9EF0}" srcId="{7AD80F8B-6B5E-4FF1-8AA5-F8E4BFB49EEE}" destId="{2EC4B577-9118-42EE-9699-2D0A8A254A30}" srcOrd="1" destOrd="0" parTransId="{D325876B-48DC-41AE-B869-8ECB5E5C8501}" sibTransId="{75076280-69CA-4130-A404-8C2CA58D62F1}"/>
    <dgm:cxn modelId="{474F8D0B-89A7-43DD-8124-AECBA02C696F}" type="presParOf" srcId="{E18C474F-0269-481A-A6AD-5542512BA624}" destId="{714E221E-33B1-40DE-8C69-232C473B3C30}" srcOrd="0" destOrd="0" presId="urn:microsoft.com/office/officeart/2005/8/layout/process4"/>
    <dgm:cxn modelId="{7DF6AF74-685E-476C-A021-195ADFA4F8DD}" type="presParOf" srcId="{714E221E-33B1-40DE-8C69-232C473B3C30}" destId="{545F7B67-33C6-488D-AC2F-04791321561E}" srcOrd="0" destOrd="0" presId="urn:microsoft.com/office/officeart/2005/8/layout/process4"/>
    <dgm:cxn modelId="{470CD093-06E1-488B-9614-98005E694B70}" type="presParOf" srcId="{E18C474F-0269-481A-A6AD-5542512BA624}" destId="{0063E0B6-38C7-4F5A-9766-B539482E5AFF}" srcOrd="1" destOrd="0" presId="urn:microsoft.com/office/officeart/2005/8/layout/process4"/>
    <dgm:cxn modelId="{1417ADAD-DAAE-4F53-BB79-B5CEEF519A7B}" type="presParOf" srcId="{E18C474F-0269-481A-A6AD-5542512BA624}" destId="{6ABE3AF2-A8E5-4130-82C1-AF580FE3BCC7}" srcOrd="2" destOrd="0" presId="urn:microsoft.com/office/officeart/2005/8/layout/process4"/>
    <dgm:cxn modelId="{AF43E67C-BF89-4CD2-BCCE-E8BB15320091}" type="presParOf" srcId="{6ABE3AF2-A8E5-4130-82C1-AF580FE3BCC7}" destId="{2099B6F1-AA3F-418D-B02A-C7A8D4210EC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33FB93-BFFD-42BB-8A62-31F2A88BA1E0}" type="doc">
      <dgm:prSet loTypeId="urn:microsoft.com/office/officeart/2005/8/layout/process4" loCatId="list" qsTypeId="urn:microsoft.com/office/officeart/2005/8/quickstyle/simple1" qsCatId="simple" csTypeId="urn:microsoft.com/office/officeart/2005/8/colors/accent0_2" csCatId="mainScheme" phldr="1"/>
      <dgm:spPr/>
      <dgm:t>
        <a:bodyPr/>
        <a:lstStyle/>
        <a:p>
          <a:endParaRPr lang="ru-RU"/>
        </a:p>
      </dgm:t>
    </dgm:pt>
    <dgm:pt modelId="{08352AE0-A287-470C-91FD-9CA1E6CE1243}">
      <dgm:prSet phldrT="[Текст]" custT="1"/>
      <dgm:spPr/>
      <dgm:t>
        <a:bodyPr/>
        <a:lstStyle/>
        <a:p>
          <a:pPr algn="ctr"/>
          <a:r>
            <a:rPr lang="ru-RU" sz="1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Рассмотрение документов НКО комиссией</a:t>
          </a:r>
          <a:endParaRPr lang="ru-RU"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3E6EEB0-C82F-406C-B2FD-D9664FE1D410}" type="parTrans" cxnId="{D50F8599-EFDE-46F7-B5D8-1E806033C7A0}">
      <dgm:prSet/>
      <dgm:spPr/>
      <dgm:t>
        <a:bodyPr/>
        <a:lstStyle/>
        <a:p>
          <a:endParaRPr lang="ru-RU"/>
        </a:p>
      </dgm:t>
    </dgm:pt>
    <dgm:pt modelId="{56F0CD81-F985-478E-871B-D30B2A3C4F01}" type="sibTrans" cxnId="{D50F8599-EFDE-46F7-B5D8-1E806033C7A0}">
      <dgm:prSet/>
      <dgm:spPr/>
      <dgm:t>
        <a:bodyPr/>
        <a:lstStyle/>
        <a:p>
          <a:endParaRPr lang="ru-RU"/>
        </a:p>
      </dgm:t>
    </dgm:pt>
    <dgm:pt modelId="{A1DF4184-6C50-4D34-9A92-152B57DC2F8E}" type="pres">
      <dgm:prSet presAssocID="{B633FB93-BFFD-42BB-8A62-31F2A88BA1E0}" presName="Name0" presStyleCnt="0">
        <dgm:presLayoutVars>
          <dgm:dir/>
          <dgm:animLvl val="lvl"/>
          <dgm:resizeHandles val="exact"/>
        </dgm:presLayoutVars>
      </dgm:prSet>
      <dgm:spPr/>
      <dgm:t>
        <a:bodyPr/>
        <a:lstStyle/>
        <a:p>
          <a:endParaRPr lang="ru-RU"/>
        </a:p>
      </dgm:t>
    </dgm:pt>
    <dgm:pt modelId="{E0674EC7-C706-496F-B3BA-E5F3D7D7A798}" type="pres">
      <dgm:prSet presAssocID="{08352AE0-A287-470C-91FD-9CA1E6CE1243}" presName="boxAndChildren" presStyleCnt="0"/>
      <dgm:spPr/>
      <dgm:t>
        <a:bodyPr/>
        <a:lstStyle/>
        <a:p>
          <a:endParaRPr lang="ru-RU"/>
        </a:p>
      </dgm:t>
    </dgm:pt>
    <dgm:pt modelId="{8287FBB9-429B-4587-AFB1-E5396611263A}" type="pres">
      <dgm:prSet presAssocID="{08352AE0-A287-470C-91FD-9CA1E6CE1243}" presName="parentTextBox" presStyleLbl="node1" presStyleIdx="0" presStyleCnt="1" custLinFactNeighborX="2093"/>
      <dgm:spPr/>
      <dgm:t>
        <a:bodyPr/>
        <a:lstStyle/>
        <a:p>
          <a:endParaRPr lang="ru-RU"/>
        </a:p>
      </dgm:t>
    </dgm:pt>
  </dgm:ptLst>
  <dgm:cxnLst>
    <dgm:cxn modelId="{D50F8599-EFDE-46F7-B5D8-1E806033C7A0}" srcId="{B633FB93-BFFD-42BB-8A62-31F2A88BA1E0}" destId="{08352AE0-A287-470C-91FD-9CA1E6CE1243}" srcOrd="0" destOrd="0" parTransId="{E3E6EEB0-C82F-406C-B2FD-D9664FE1D410}" sibTransId="{56F0CD81-F985-478E-871B-D30B2A3C4F01}"/>
    <dgm:cxn modelId="{75CBE9BC-D862-4E53-A5C5-57A78F74078A}" type="presOf" srcId="{08352AE0-A287-470C-91FD-9CA1E6CE1243}" destId="{8287FBB9-429B-4587-AFB1-E5396611263A}" srcOrd="0" destOrd="0" presId="urn:microsoft.com/office/officeart/2005/8/layout/process4"/>
    <dgm:cxn modelId="{4EA96C3D-EFA6-4FA3-8C34-450CAE7CB0B6}" type="presOf" srcId="{B633FB93-BFFD-42BB-8A62-31F2A88BA1E0}" destId="{A1DF4184-6C50-4D34-9A92-152B57DC2F8E}" srcOrd="0" destOrd="0" presId="urn:microsoft.com/office/officeart/2005/8/layout/process4"/>
    <dgm:cxn modelId="{97920EFB-99C3-4F0E-82C9-D88FDEB63A1A}" type="presParOf" srcId="{A1DF4184-6C50-4D34-9A92-152B57DC2F8E}" destId="{E0674EC7-C706-496F-B3BA-E5F3D7D7A798}" srcOrd="0" destOrd="0" presId="urn:microsoft.com/office/officeart/2005/8/layout/process4"/>
    <dgm:cxn modelId="{C771B4C8-D283-4DAF-953E-F888A873D573}" type="presParOf" srcId="{E0674EC7-C706-496F-B3BA-E5F3D7D7A798}" destId="{8287FBB9-429B-4587-AFB1-E5396611263A}"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D80F8B-6B5E-4FF1-8AA5-F8E4BFB49EEE}" type="doc">
      <dgm:prSet loTypeId="urn:microsoft.com/office/officeart/2005/8/layout/process4" loCatId="list" qsTypeId="urn:microsoft.com/office/officeart/2005/8/quickstyle/simple1" qsCatId="simple" csTypeId="urn:microsoft.com/office/officeart/2005/8/colors/accent0_2" csCatId="mainScheme" phldr="1"/>
      <dgm:spPr/>
      <dgm:t>
        <a:bodyPr/>
        <a:lstStyle/>
        <a:p>
          <a:endParaRPr lang="ru-RU"/>
        </a:p>
      </dgm:t>
    </dgm:pt>
    <dgm:pt modelId="{9A4A2FF9-C325-435E-92A8-711F8AB8DAED}">
      <dgm:prSet phldrT="[Текст]" custT="1"/>
      <dgm:spPr/>
      <dgm:t>
        <a:bodyPr/>
        <a:lstStyle/>
        <a:p>
          <a:r>
            <a:rPr lang="ru-RU"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Принято решение о предоставлении субсидии (принятие уточненной заявки)</a:t>
          </a:r>
          <a:endParaRPr lang="ru-R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625BE2A-D4BD-420A-813F-1CC42E3C0189}" type="parTrans" cxnId="{88C39605-4485-4611-9E33-E41B586DCE4A}">
      <dgm:prSet/>
      <dgm:spPr/>
      <dgm:t>
        <a:bodyPr/>
        <a:lstStyle/>
        <a:p>
          <a:endParaRPr lang="ru-RU" sz="1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A128F87-88CD-425E-996B-5F698083EAE6}" type="sibTrans" cxnId="{88C39605-4485-4611-9E33-E41B586DCE4A}">
      <dgm:prSet/>
      <dgm:spPr/>
      <dgm:t>
        <a:bodyPr/>
        <a:lstStyle/>
        <a:p>
          <a:endParaRPr lang="ru-RU" sz="1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6F406E0-11BE-4C43-9184-E92491B87539}">
      <dgm:prSet phldrT="[Текст]" custT="1"/>
      <dgm:spPr/>
      <dgm:t>
        <a:bodyPr/>
        <a:lstStyle/>
        <a:p>
          <a:r>
            <a:rPr lang="ru-RU"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Заключение соглашения о предоставлении субсидии</a:t>
          </a:r>
          <a:endParaRPr lang="ru-R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275DF45-8385-48E4-9D38-E96A74E358CC}" type="parTrans" cxnId="{83BA6F19-5479-467D-A273-47054D38F050}">
      <dgm:prSet/>
      <dgm:spPr/>
      <dgm:t>
        <a:bodyPr/>
        <a:lstStyle/>
        <a:p>
          <a:endParaRPr lang="ru-RU" sz="1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E9AC2B6-A7E2-4B53-B1CE-935BDBE4A11E}" type="sibTrans" cxnId="{83BA6F19-5479-467D-A273-47054D38F050}">
      <dgm:prSet/>
      <dgm:spPr/>
      <dgm:t>
        <a:bodyPr/>
        <a:lstStyle/>
        <a:p>
          <a:endParaRPr lang="ru-RU" sz="1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759611D-7CED-4643-9DC1-71583029B202}">
      <dgm:prSet phldrT="[Текст]" custT="1"/>
      <dgm:spPr/>
      <dgm:t>
        <a:bodyPr/>
        <a:lstStyle/>
        <a:p>
          <a:r>
            <a:rPr lang="ru-RU"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Направление субсидии на расчетные счета НКО</a:t>
          </a:r>
          <a:endParaRPr lang="ru-R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3DD301A-E262-4207-9707-FADB8F34E08A}" type="parTrans" cxnId="{5D6033AC-D60E-4548-A83B-C25F4BE2B4DD}">
      <dgm:prSet/>
      <dgm:spPr/>
      <dgm:t>
        <a:bodyPr/>
        <a:lstStyle/>
        <a:p>
          <a:endParaRPr lang="ru-RU" sz="1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78E7122-3821-4C49-A3FD-3C410494AE41}" type="sibTrans" cxnId="{5D6033AC-D60E-4548-A83B-C25F4BE2B4DD}">
      <dgm:prSet/>
      <dgm:spPr/>
      <dgm:t>
        <a:bodyPr/>
        <a:lstStyle/>
        <a:p>
          <a:endParaRPr lang="ru-RU" sz="1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0551328-CC6B-46A4-AFE1-22F75B01F77A}">
      <dgm:prSet phldrT="[Текст]" custT="1"/>
      <dgm:spPr/>
      <dgm:t>
        <a:bodyPr/>
        <a:lstStyle/>
        <a:p>
          <a:r>
            <a:rPr lang="ru-RU"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Выполнение мероприятий, в соответствии с соглашением и сметой доходов и расходов</a:t>
          </a:r>
          <a:endParaRPr lang="ru-R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6F19B17-66F2-42E3-BD6A-885FF2EDA92B}" type="parTrans" cxnId="{B1516F87-9B4D-4681-A3DA-A429EB7560FA}">
      <dgm:prSet/>
      <dgm:spPr/>
      <dgm:t>
        <a:bodyPr/>
        <a:lstStyle/>
        <a:p>
          <a:endParaRPr lang="ru-RU" sz="1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19920E7-B4A4-4C19-AE66-27D41EEE474A}" type="sibTrans" cxnId="{B1516F87-9B4D-4681-A3DA-A429EB7560FA}">
      <dgm:prSet/>
      <dgm:spPr/>
      <dgm:t>
        <a:bodyPr/>
        <a:lstStyle/>
        <a:p>
          <a:endParaRPr lang="ru-RU" sz="1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18C474F-0269-481A-A6AD-5542512BA624}" type="pres">
      <dgm:prSet presAssocID="{7AD80F8B-6B5E-4FF1-8AA5-F8E4BFB49EEE}" presName="Name0" presStyleCnt="0">
        <dgm:presLayoutVars>
          <dgm:dir/>
          <dgm:animLvl val="lvl"/>
          <dgm:resizeHandles val="exact"/>
        </dgm:presLayoutVars>
      </dgm:prSet>
      <dgm:spPr/>
      <dgm:t>
        <a:bodyPr/>
        <a:lstStyle/>
        <a:p>
          <a:endParaRPr lang="ru-RU"/>
        </a:p>
      </dgm:t>
    </dgm:pt>
    <dgm:pt modelId="{E4FDAD82-D47F-4A46-900E-4788FC5A6CB6}" type="pres">
      <dgm:prSet presAssocID="{70551328-CC6B-46A4-AFE1-22F75B01F77A}" presName="boxAndChildren" presStyleCnt="0"/>
      <dgm:spPr/>
      <dgm:t>
        <a:bodyPr/>
        <a:lstStyle/>
        <a:p>
          <a:endParaRPr lang="ru-RU"/>
        </a:p>
      </dgm:t>
    </dgm:pt>
    <dgm:pt modelId="{84F557C9-1062-43DA-BD91-5FA0E42B4311}" type="pres">
      <dgm:prSet presAssocID="{70551328-CC6B-46A4-AFE1-22F75B01F77A}" presName="parentTextBox" presStyleLbl="node1" presStyleIdx="0" presStyleCnt="4"/>
      <dgm:spPr/>
      <dgm:t>
        <a:bodyPr/>
        <a:lstStyle/>
        <a:p>
          <a:endParaRPr lang="ru-RU"/>
        </a:p>
      </dgm:t>
    </dgm:pt>
    <dgm:pt modelId="{AC6C41DE-E08B-4514-82DC-BE0451D30247}" type="pres">
      <dgm:prSet presAssocID="{278E7122-3821-4C49-A3FD-3C410494AE41}" presName="sp" presStyleCnt="0"/>
      <dgm:spPr/>
      <dgm:t>
        <a:bodyPr/>
        <a:lstStyle/>
        <a:p>
          <a:endParaRPr lang="ru-RU"/>
        </a:p>
      </dgm:t>
    </dgm:pt>
    <dgm:pt modelId="{71D699EC-25F7-4668-AC6C-1315A890139C}" type="pres">
      <dgm:prSet presAssocID="{9759611D-7CED-4643-9DC1-71583029B202}" presName="arrowAndChildren" presStyleCnt="0"/>
      <dgm:spPr/>
      <dgm:t>
        <a:bodyPr/>
        <a:lstStyle/>
        <a:p>
          <a:endParaRPr lang="ru-RU"/>
        </a:p>
      </dgm:t>
    </dgm:pt>
    <dgm:pt modelId="{CD9A6F4A-BA70-4FDA-93CB-1711B7CA10CC}" type="pres">
      <dgm:prSet presAssocID="{9759611D-7CED-4643-9DC1-71583029B202}" presName="parentTextArrow" presStyleLbl="node1" presStyleIdx="1" presStyleCnt="4"/>
      <dgm:spPr/>
      <dgm:t>
        <a:bodyPr/>
        <a:lstStyle/>
        <a:p>
          <a:endParaRPr lang="ru-RU"/>
        </a:p>
      </dgm:t>
    </dgm:pt>
    <dgm:pt modelId="{F40C38B2-A942-422C-9C76-87D1873350DF}" type="pres">
      <dgm:prSet presAssocID="{9E9AC2B6-A7E2-4B53-B1CE-935BDBE4A11E}" presName="sp" presStyleCnt="0"/>
      <dgm:spPr/>
      <dgm:t>
        <a:bodyPr/>
        <a:lstStyle/>
        <a:p>
          <a:endParaRPr lang="ru-RU"/>
        </a:p>
      </dgm:t>
    </dgm:pt>
    <dgm:pt modelId="{9E950D85-9A10-4AF2-8BE2-E9DC6C196424}" type="pres">
      <dgm:prSet presAssocID="{D6F406E0-11BE-4C43-9184-E92491B87539}" presName="arrowAndChildren" presStyleCnt="0"/>
      <dgm:spPr/>
      <dgm:t>
        <a:bodyPr/>
        <a:lstStyle/>
        <a:p>
          <a:endParaRPr lang="ru-RU"/>
        </a:p>
      </dgm:t>
    </dgm:pt>
    <dgm:pt modelId="{33DA86D5-E17D-468A-A3A3-41874D552E54}" type="pres">
      <dgm:prSet presAssocID="{D6F406E0-11BE-4C43-9184-E92491B87539}" presName="parentTextArrow" presStyleLbl="node1" presStyleIdx="2" presStyleCnt="4"/>
      <dgm:spPr/>
      <dgm:t>
        <a:bodyPr/>
        <a:lstStyle/>
        <a:p>
          <a:endParaRPr lang="ru-RU"/>
        </a:p>
      </dgm:t>
    </dgm:pt>
    <dgm:pt modelId="{0063E0B6-38C7-4F5A-9766-B539482E5AFF}" type="pres">
      <dgm:prSet presAssocID="{EA128F87-88CD-425E-996B-5F698083EAE6}" presName="sp" presStyleCnt="0"/>
      <dgm:spPr/>
      <dgm:t>
        <a:bodyPr/>
        <a:lstStyle/>
        <a:p>
          <a:endParaRPr lang="ru-RU"/>
        </a:p>
      </dgm:t>
    </dgm:pt>
    <dgm:pt modelId="{6ABE3AF2-A8E5-4130-82C1-AF580FE3BCC7}" type="pres">
      <dgm:prSet presAssocID="{9A4A2FF9-C325-435E-92A8-711F8AB8DAED}" presName="arrowAndChildren" presStyleCnt="0"/>
      <dgm:spPr/>
      <dgm:t>
        <a:bodyPr/>
        <a:lstStyle/>
        <a:p>
          <a:endParaRPr lang="ru-RU"/>
        </a:p>
      </dgm:t>
    </dgm:pt>
    <dgm:pt modelId="{2099B6F1-AA3F-418D-B02A-C7A8D4210EC9}" type="pres">
      <dgm:prSet presAssocID="{9A4A2FF9-C325-435E-92A8-711F8AB8DAED}" presName="parentTextArrow" presStyleLbl="node1" presStyleIdx="3" presStyleCnt="4" custAng="0" custScaleX="100000" custLinFactX="11095" custLinFactNeighborX="100000" custLinFactNeighborY="-19601"/>
      <dgm:spPr/>
      <dgm:t>
        <a:bodyPr/>
        <a:lstStyle/>
        <a:p>
          <a:endParaRPr lang="ru-RU"/>
        </a:p>
      </dgm:t>
    </dgm:pt>
  </dgm:ptLst>
  <dgm:cxnLst>
    <dgm:cxn modelId="{B6CD25F0-71C2-4EA7-A01C-ED52C3931EFB}" type="presOf" srcId="{D6F406E0-11BE-4C43-9184-E92491B87539}" destId="{33DA86D5-E17D-468A-A3A3-41874D552E54}" srcOrd="0" destOrd="0" presId="urn:microsoft.com/office/officeart/2005/8/layout/process4"/>
    <dgm:cxn modelId="{5D6033AC-D60E-4548-A83B-C25F4BE2B4DD}" srcId="{7AD80F8B-6B5E-4FF1-8AA5-F8E4BFB49EEE}" destId="{9759611D-7CED-4643-9DC1-71583029B202}" srcOrd="2" destOrd="0" parTransId="{B3DD301A-E262-4207-9707-FADB8F34E08A}" sibTransId="{278E7122-3821-4C49-A3FD-3C410494AE41}"/>
    <dgm:cxn modelId="{83BA6F19-5479-467D-A273-47054D38F050}" srcId="{7AD80F8B-6B5E-4FF1-8AA5-F8E4BFB49EEE}" destId="{D6F406E0-11BE-4C43-9184-E92491B87539}" srcOrd="1" destOrd="0" parTransId="{4275DF45-8385-48E4-9D38-E96A74E358CC}" sibTransId="{9E9AC2B6-A7E2-4B53-B1CE-935BDBE4A11E}"/>
    <dgm:cxn modelId="{20B3EE21-8592-459E-9A1E-7C9819E291AB}" type="presOf" srcId="{70551328-CC6B-46A4-AFE1-22F75B01F77A}" destId="{84F557C9-1062-43DA-BD91-5FA0E42B4311}" srcOrd="0" destOrd="0" presId="urn:microsoft.com/office/officeart/2005/8/layout/process4"/>
    <dgm:cxn modelId="{F0E4134F-CA83-4C37-A4D7-371EA05DC756}" type="presOf" srcId="{7AD80F8B-6B5E-4FF1-8AA5-F8E4BFB49EEE}" destId="{E18C474F-0269-481A-A6AD-5542512BA624}" srcOrd="0" destOrd="0" presId="urn:microsoft.com/office/officeart/2005/8/layout/process4"/>
    <dgm:cxn modelId="{B1516F87-9B4D-4681-A3DA-A429EB7560FA}" srcId="{7AD80F8B-6B5E-4FF1-8AA5-F8E4BFB49EEE}" destId="{70551328-CC6B-46A4-AFE1-22F75B01F77A}" srcOrd="3" destOrd="0" parTransId="{96F19B17-66F2-42E3-BD6A-885FF2EDA92B}" sibTransId="{419920E7-B4A4-4C19-AE66-27D41EEE474A}"/>
    <dgm:cxn modelId="{125C5236-094D-46D2-AD18-051394A4D8FA}" type="presOf" srcId="{9A4A2FF9-C325-435E-92A8-711F8AB8DAED}" destId="{2099B6F1-AA3F-418D-B02A-C7A8D4210EC9}" srcOrd="0" destOrd="0" presId="urn:microsoft.com/office/officeart/2005/8/layout/process4"/>
    <dgm:cxn modelId="{BE2DD1C9-62F1-488B-B362-8E2131AE1B32}" type="presOf" srcId="{9759611D-7CED-4643-9DC1-71583029B202}" destId="{CD9A6F4A-BA70-4FDA-93CB-1711B7CA10CC}" srcOrd="0" destOrd="0" presId="urn:microsoft.com/office/officeart/2005/8/layout/process4"/>
    <dgm:cxn modelId="{88C39605-4485-4611-9E33-E41B586DCE4A}" srcId="{7AD80F8B-6B5E-4FF1-8AA5-F8E4BFB49EEE}" destId="{9A4A2FF9-C325-435E-92A8-711F8AB8DAED}" srcOrd="0" destOrd="0" parTransId="{4625BE2A-D4BD-420A-813F-1CC42E3C0189}" sibTransId="{EA128F87-88CD-425E-996B-5F698083EAE6}"/>
    <dgm:cxn modelId="{BF5A1C06-2046-49A4-B7CF-8224E5B1B750}" type="presParOf" srcId="{E18C474F-0269-481A-A6AD-5542512BA624}" destId="{E4FDAD82-D47F-4A46-900E-4788FC5A6CB6}" srcOrd="0" destOrd="0" presId="urn:microsoft.com/office/officeart/2005/8/layout/process4"/>
    <dgm:cxn modelId="{08244914-3E2C-4AE3-91B9-DA49AA8B7441}" type="presParOf" srcId="{E4FDAD82-D47F-4A46-900E-4788FC5A6CB6}" destId="{84F557C9-1062-43DA-BD91-5FA0E42B4311}" srcOrd="0" destOrd="0" presId="urn:microsoft.com/office/officeart/2005/8/layout/process4"/>
    <dgm:cxn modelId="{E577442B-8A37-47AF-9FC9-D8599333A749}" type="presParOf" srcId="{E18C474F-0269-481A-A6AD-5542512BA624}" destId="{AC6C41DE-E08B-4514-82DC-BE0451D30247}" srcOrd="1" destOrd="0" presId="urn:microsoft.com/office/officeart/2005/8/layout/process4"/>
    <dgm:cxn modelId="{8A104CCA-21D3-41A5-B6C0-C9FED168669E}" type="presParOf" srcId="{E18C474F-0269-481A-A6AD-5542512BA624}" destId="{71D699EC-25F7-4668-AC6C-1315A890139C}" srcOrd="2" destOrd="0" presId="urn:microsoft.com/office/officeart/2005/8/layout/process4"/>
    <dgm:cxn modelId="{99F9CBD5-E4F8-4AE0-ACFA-8D3011BC0BB6}" type="presParOf" srcId="{71D699EC-25F7-4668-AC6C-1315A890139C}" destId="{CD9A6F4A-BA70-4FDA-93CB-1711B7CA10CC}" srcOrd="0" destOrd="0" presId="urn:microsoft.com/office/officeart/2005/8/layout/process4"/>
    <dgm:cxn modelId="{AEC954A7-E80C-46F4-8AC3-ADBC53D6BDC6}" type="presParOf" srcId="{E18C474F-0269-481A-A6AD-5542512BA624}" destId="{F40C38B2-A942-422C-9C76-87D1873350DF}" srcOrd="3" destOrd="0" presId="urn:microsoft.com/office/officeart/2005/8/layout/process4"/>
    <dgm:cxn modelId="{549F669D-04F1-45A4-B43E-D4F986DDC748}" type="presParOf" srcId="{E18C474F-0269-481A-A6AD-5542512BA624}" destId="{9E950D85-9A10-4AF2-8BE2-E9DC6C196424}" srcOrd="4" destOrd="0" presId="urn:microsoft.com/office/officeart/2005/8/layout/process4"/>
    <dgm:cxn modelId="{39B80A33-9810-4D42-B8C8-F01A974CE943}" type="presParOf" srcId="{9E950D85-9A10-4AF2-8BE2-E9DC6C196424}" destId="{33DA86D5-E17D-468A-A3A3-41874D552E54}" srcOrd="0" destOrd="0" presId="urn:microsoft.com/office/officeart/2005/8/layout/process4"/>
    <dgm:cxn modelId="{8CC25A3B-5756-4FA2-A583-F21E463CB433}" type="presParOf" srcId="{E18C474F-0269-481A-A6AD-5542512BA624}" destId="{0063E0B6-38C7-4F5A-9766-B539482E5AFF}" srcOrd="5" destOrd="0" presId="urn:microsoft.com/office/officeart/2005/8/layout/process4"/>
    <dgm:cxn modelId="{E4629466-BCBB-4FC9-9A61-EDDCD4A25427}" type="presParOf" srcId="{E18C474F-0269-481A-A6AD-5542512BA624}" destId="{6ABE3AF2-A8E5-4130-82C1-AF580FE3BCC7}" srcOrd="6" destOrd="0" presId="urn:microsoft.com/office/officeart/2005/8/layout/process4"/>
    <dgm:cxn modelId="{9D208BDB-CDFA-4684-BE21-CCB570C0B0AE}" type="presParOf" srcId="{6ABE3AF2-A8E5-4130-82C1-AF580FE3BCC7}" destId="{2099B6F1-AA3F-418D-B02A-C7A8D4210EC9}" srcOrd="0" destOrd="0" presId="urn:microsoft.com/office/officeart/2005/8/layout/process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D80F8B-6B5E-4FF1-8AA5-F8E4BFB49EEE}" type="doc">
      <dgm:prSet loTypeId="urn:microsoft.com/office/officeart/2005/8/layout/process4" loCatId="list" qsTypeId="urn:microsoft.com/office/officeart/2005/8/quickstyle/simple1" qsCatId="simple" csTypeId="urn:microsoft.com/office/officeart/2005/8/colors/accent0_2" csCatId="mainScheme" phldr="1"/>
      <dgm:spPr/>
      <dgm:t>
        <a:bodyPr/>
        <a:lstStyle/>
        <a:p>
          <a:endParaRPr lang="ru-RU"/>
        </a:p>
      </dgm:t>
    </dgm:pt>
    <dgm:pt modelId="{8877AD8E-3914-455F-9D68-1979F58E7228}">
      <dgm:prSet phldrT="[Текст]" custT="1"/>
      <dgm:spPr/>
      <dgm:t>
        <a:bodyPr/>
        <a:lstStyle/>
        <a:p>
          <a:r>
            <a:rPr lang="ru-RU" sz="1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НКО в сроки, установленные соглашением, по формам утвержденным приказом Министерства, направляет отчетные документы </a:t>
          </a:r>
          <a:endParaRPr lang="ru-RU"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7FEE225-CF42-4D40-89BB-BCBEC7433363}" type="parTrans" cxnId="{045CA9DE-7331-4FA9-BD33-F8F19794F806}">
      <dgm:prSet/>
      <dgm:spPr/>
      <dgm:t>
        <a:bodyPr/>
        <a:lstStyle/>
        <a:p>
          <a:endParaRPr lang="ru-RU" sz="19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A876AB6-3044-4DF9-B7F0-58759B19308D}" type="sibTrans" cxnId="{045CA9DE-7331-4FA9-BD33-F8F19794F806}">
      <dgm:prSet/>
      <dgm:spPr/>
      <dgm:t>
        <a:bodyPr/>
        <a:lstStyle/>
        <a:p>
          <a:endParaRPr lang="ru-RU" sz="19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A4A2FF9-C325-435E-92A8-711F8AB8DAED}">
      <dgm:prSet phldrT="[Текст]" custT="1"/>
      <dgm:spPr/>
      <dgm:t>
        <a:bodyPr/>
        <a:lstStyle/>
        <a:p>
          <a:r>
            <a:rPr lang="ru-RU" sz="1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Организационно-аналитический отдел Министерства</a:t>
          </a:r>
          <a:endParaRPr lang="ru-RU"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625BE2A-D4BD-420A-813F-1CC42E3C0189}" type="parTrans" cxnId="{88C39605-4485-4611-9E33-E41B586DCE4A}">
      <dgm:prSet/>
      <dgm:spPr/>
      <dgm:t>
        <a:bodyPr/>
        <a:lstStyle/>
        <a:p>
          <a:endParaRPr lang="ru-RU" sz="19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A128F87-88CD-425E-996B-5F698083EAE6}" type="sibTrans" cxnId="{88C39605-4485-4611-9E33-E41B586DCE4A}">
      <dgm:prSet/>
      <dgm:spPr/>
      <dgm:t>
        <a:bodyPr/>
        <a:lstStyle/>
        <a:p>
          <a:endParaRPr lang="ru-RU" sz="19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02007E2-8467-4E02-8A55-F95DBCD2AE07}">
      <dgm:prSet phldrT="[Текст]" custT="1"/>
      <dgm:spPr/>
      <dgm:t>
        <a:bodyPr/>
        <a:lstStyle/>
        <a:p>
          <a:r>
            <a:rPr lang="ru-RU" sz="1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Структурные подразделения Министерства (ответственные исполнители)</a:t>
          </a:r>
          <a:endParaRPr lang="ru-RU"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A7C155E-EF34-42D6-B7F7-141C3DE682CF}" type="parTrans" cxnId="{8C0F027E-F3FB-4CC8-BBCF-8E3BD0E6F602}">
      <dgm:prSet/>
      <dgm:spPr/>
      <dgm:t>
        <a:bodyPr/>
        <a:lstStyle/>
        <a:p>
          <a:endParaRPr lang="ru-RU" sz="19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4A7E254-E2DF-4E2D-B9BF-D88FAB469D4F}" type="sibTrans" cxnId="{8C0F027E-F3FB-4CC8-BBCF-8E3BD0E6F602}">
      <dgm:prSet/>
      <dgm:spPr/>
      <dgm:t>
        <a:bodyPr/>
        <a:lstStyle/>
        <a:p>
          <a:endParaRPr lang="ru-RU" sz="19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2965DDD-CF30-4E21-B5F0-9DE0A7745204}">
      <dgm:prSet phldrT="[Текст]" custT="1"/>
      <dgm:spPr/>
      <dgm:t>
        <a:bodyPr/>
        <a:lstStyle/>
        <a:p>
          <a:r>
            <a:rPr lang="ru-RU" sz="1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Рассмотрение отчетов НКО комиссией</a:t>
          </a:r>
          <a:endParaRPr lang="ru-RU"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8BBD190-0EB1-4837-8051-65561100D1C3}" type="parTrans" cxnId="{74CB9A90-3FD3-4904-827E-0734C4F2651E}">
      <dgm:prSet/>
      <dgm:spPr/>
      <dgm:t>
        <a:bodyPr/>
        <a:lstStyle/>
        <a:p>
          <a:endParaRPr lang="ru-RU" sz="19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C456BDA-C608-4148-ABA5-301614B3E8AF}" type="sibTrans" cxnId="{74CB9A90-3FD3-4904-827E-0734C4F2651E}">
      <dgm:prSet/>
      <dgm:spPr/>
      <dgm:t>
        <a:bodyPr/>
        <a:lstStyle/>
        <a:p>
          <a:endParaRPr lang="ru-RU" sz="19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83EA40B-63CA-47BA-AC7B-3A0649A1298C}">
      <dgm:prSet phldrT="[Текст]" custT="1"/>
      <dgm:spPr/>
      <dgm:t>
        <a:bodyPr/>
        <a:lstStyle/>
        <a:p>
          <a:r>
            <a:rPr lang="ru-RU" sz="1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Отдел бухгалтерского учета и отчетности Министерства</a:t>
          </a:r>
          <a:endParaRPr lang="ru-RU"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5999A81-B85E-40C6-8AD7-F25A60F84884}" type="parTrans" cxnId="{385C2F30-A097-49B9-BD19-B5EE713C2CE1}">
      <dgm:prSet/>
      <dgm:spPr/>
      <dgm:t>
        <a:bodyPr/>
        <a:lstStyle/>
        <a:p>
          <a:endParaRPr lang="ru-RU" sz="19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2C9B85B-0450-47E4-9D6C-0D3B888AE582}" type="sibTrans" cxnId="{385C2F30-A097-49B9-BD19-B5EE713C2CE1}">
      <dgm:prSet/>
      <dgm:spPr/>
      <dgm:t>
        <a:bodyPr/>
        <a:lstStyle/>
        <a:p>
          <a:endParaRPr lang="ru-RU" sz="19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18C474F-0269-481A-A6AD-5542512BA624}" type="pres">
      <dgm:prSet presAssocID="{7AD80F8B-6B5E-4FF1-8AA5-F8E4BFB49EEE}" presName="Name0" presStyleCnt="0">
        <dgm:presLayoutVars>
          <dgm:dir/>
          <dgm:animLvl val="lvl"/>
          <dgm:resizeHandles val="exact"/>
        </dgm:presLayoutVars>
      </dgm:prSet>
      <dgm:spPr/>
      <dgm:t>
        <a:bodyPr/>
        <a:lstStyle/>
        <a:p>
          <a:endParaRPr lang="ru-RU"/>
        </a:p>
      </dgm:t>
    </dgm:pt>
    <dgm:pt modelId="{3CCC5051-635C-49B9-917D-D756B76A2E02}" type="pres">
      <dgm:prSet presAssocID="{F2965DDD-CF30-4E21-B5F0-9DE0A7745204}" presName="boxAndChildren" presStyleCnt="0"/>
      <dgm:spPr/>
      <dgm:t>
        <a:bodyPr/>
        <a:lstStyle/>
        <a:p>
          <a:endParaRPr lang="ru-RU"/>
        </a:p>
      </dgm:t>
    </dgm:pt>
    <dgm:pt modelId="{2D0D5607-A326-4B33-A11D-5139053FC2CB}" type="pres">
      <dgm:prSet presAssocID="{F2965DDD-CF30-4E21-B5F0-9DE0A7745204}" presName="parentTextBox" presStyleLbl="node1" presStyleIdx="0" presStyleCnt="5"/>
      <dgm:spPr/>
      <dgm:t>
        <a:bodyPr/>
        <a:lstStyle/>
        <a:p>
          <a:endParaRPr lang="ru-RU"/>
        </a:p>
      </dgm:t>
    </dgm:pt>
    <dgm:pt modelId="{AF1B36B5-BF73-49B3-9B36-C3DB409ABD0F}" type="pres">
      <dgm:prSet presAssocID="{12C9B85B-0450-47E4-9D6C-0D3B888AE582}" presName="sp" presStyleCnt="0"/>
      <dgm:spPr/>
      <dgm:t>
        <a:bodyPr/>
        <a:lstStyle/>
        <a:p>
          <a:endParaRPr lang="ru-RU"/>
        </a:p>
      </dgm:t>
    </dgm:pt>
    <dgm:pt modelId="{8E5C7E93-5ECD-4861-A002-4DE094F3742A}" type="pres">
      <dgm:prSet presAssocID="{283EA40B-63CA-47BA-AC7B-3A0649A1298C}" presName="arrowAndChildren" presStyleCnt="0"/>
      <dgm:spPr/>
      <dgm:t>
        <a:bodyPr/>
        <a:lstStyle/>
        <a:p>
          <a:endParaRPr lang="ru-RU"/>
        </a:p>
      </dgm:t>
    </dgm:pt>
    <dgm:pt modelId="{95D83674-54A6-478D-8C6F-FDC8C725EB74}" type="pres">
      <dgm:prSet presAssocID="{283EA40B-63CA-47BA-AC7B-3A0649A1298C}" presName="parentTextArrow" presStyleLbl="node1" presStyleIdx="1" presStyleCnt="5"/>
      <dgm:spPr/>
      <dgm:t>
        <a:bodyPr/>
        <a:lstStyle/>
        <a:p>
          <a:endParaRPr lang="ru-RU"/>
        </a:p>
      </dgm:t>
    </dgm:pt>
    <dgm:pt modelId="{3B0CA5AF-BF64-48DC-AC95-367AC79E6012}" type="pres">
      <dgm:prSet presAssocID="{54A7E254-E2DF-4E2D-B9BF-D88FAB469D4F}" presName="sp" presStyleCnt="0"/>
      <dgm:spPr/>
      <dgm:t>
        <a:bodyPr/>
        <a:lstStyle/>
        <a:p>
          <a:endParaRPr lang="ru-RU"/>
        </a:p>
      </dgm:t>
    </dgm:pt>
    <dgm:pt modelId="{FD806967-8BB7-40C0-9A3C-94E794605A77}" type="pres">
      <dgm:prSet presAssocID="{602007E2-8467-4E02-8A55-F95DBCD2AE07}" presName="arrowAndChildren" presStyleCnt="0"/>
      <dgm:spPr/>
      <dgm:t>
        <a:bodyPr/>
        <a:lstStyle/>
        <a:p>
          <a:endParaRPr lang="ru-RU"/>
        </a:p>
      </dgm:t>
    </dgm:pt>
    <dgm:pt modelId="{D1E2019C-1DB8-4870-A3DE-8423968D05AD}" type="pres">
      <dgm:prSet presAssocID="{602007E2-8467-4E02-8A55-F95DBCD2AE07}" presName="parentTextArrow" presStyleLbl="node1" presStyleIdx="2" presStyleCnt="5"/>
      <dgm:spPr/>
      <dgm:t>
        <a:bodyPr/>
        <a:lstStyle/>
        <a:p>
          <a:endParaRPr lang="ru-RU"/>
        </a:p>
      </dgm:t>
    </dgm:pt>
    <dgm:pt modelId="{0063E0B6-38C7-4F5A-9766-B539482E5AFF}" type="pres">
      <dgm:prSet presAssocID="{EA128F87-88CD-425E-996B-5F698083EAE6}" presName="sp" presStyleCnt="0"/>
      <dgm:spPr/>
      <dgm:t>
        <a:bodyPr/>
        <a:lstStyle/>
        <a:p>
          <a:endParaRPr lang="ru-RU"/>
        </a:p>
      </dgm:t>
    </dgm:pt>
    <dgm:pt modelId="{6ABE3AF2-A8E5-4130-82C1-AF580FE3BCC7}" type="pres">
      <dgm:prSet presAssocID="{9A4A2FF9-C325-435E-92A8-711F8AB8DAED}" presName="arrowAndChildren" presStyleCnt="0"/>
      <dgm:spPr/>
      <dgm:t>
        <a:bodyPr/>
        <a:lstStyle/>
        <a:p>
          <a:endParaRPr lang="ru-RU"/>
        </a:p>
      </dgm:t>
    </dgm:pt>
    <dgm:pt modelId="{2099B6F1-AA3F-418D-B02A-C7A8D4210EC9}" type="pres">
      <dgm:prSet presAssocID="{9A4A2FF9-C325-435E-92A8-711F8AB8DAED}" presName="parentTextArrow" presStyleLbl="node1" presStyleIdx="3" presStyleCnt="5"/>
      <dgm:spPr/>
      <dgm:t>
        <a:bodyPr/>
        <a:lstStyle/>
        <a:p>
          <a:endParaRPr lang="ru-RU"/>
        </a:p>
      </dgm:t>
    </dgm:pt>
    <dgm:pt modelId="{28878B64-0202-4353-BE24-05A4732B160A}" type="pres">
      <dgm:prSet presAssocID="{7A876AB6-3044-4DF9-B7F0-58759B19308D}" presName="sp" presStyleCnt="0"/>
      <dgm:spPr/>
      <dgm:t>
        <a:bodyPr/>
        <a:lstStyle/>
        <a:p>
          <a:endParaRPr lang="ru-RU"/>
        </a:p>
      </dgm:t>
    </dgm:pt>
    <dgm:pt modelId="{7695A75D-82AB-4710-B7F7-B591B0D8A098}" type="pres">
      <dgm:prSet presAssocID="{8877AD8E-3914-455F-9D68-1979F58E7228}" presName="arrowAndChildren" presStyleCnt="0"/>
      <dgm:spPr/>
      <dgm:t>
        <a:bodyPr/>
        <a:lstStyle/>
        <a:p>
          <a:endParaRPr lang="ru-RU"/>
        </a:p>
      </dgm:t>
    </dgm:pt>
    <dgm:pt modelId="{FB399D09-8409-42A2-9732-D481C21DC925}" type="pres">
      <dgm:prSet presAssocID="{8877AD8E-3914-455F-9D68-1979F58E7228}" presName="parentTextArrow" presStyleLbl="node1" presStyleIdx="4" presStyleCnt="5" custLinFactNeighborY="-3994"/>
      <dgm:spPr/>
      <dgm:t>
        <a:bodyPr/>
        <a:lstStyle/>
        <a:p>
          <a:endParaRPr lang="ru-RU"/>
        </a:p>
      </dgm:t>
    </dgm:pt>
  </dgm:ptLst>
  <dgm:cxnLst>
    <dgm:cxn modelId="{61019FBB-A1E5-4232-938C-B0AD1052B3A5}" type="presOf" srcId="{8877AD8E-3914-455F-9D68-1979F58E7228}" destId="{FB399D09-8409-42A2-9732-D481C21DC925}" srcOrd="0" destOrd="0" presId="urn:microsoft.com/office/officeart/2005/8/layout/process4"/>
    <dgm:cxn modelId="{385C2F30-A097-49B9-BD19-B5EE713C2CE1}" srcId="{7AD80F8B-6B5E-4FF1-8AA5-F8E4BFB49EEE}" destId="{283EA40B-63CA-47BA-AC7B-3A0649A1298C}" srcOrd="3" destOrd="0" parTransId="{55999A81-B85E-40C6-8AD7-F25A60F84884}" sibTransId="{12C9B85B-0450-47E4-9D6C-0D3B888AE582}"/>
    <dgm:cxn modelId="{045CA9DE-7331-4FA9-BD33-F8F19794F806}" srcId="{7AD80F8B-6B5E-4FF1-8AA5-F8E4BFB49EEE}" destId="{8877AD8E-3914-455F-9D68-1979F58E7228}" srcOrd="0" destOrd="0" parTransId="{67FEE225-CF42-4D40-89BB-BCBEC7433363}" sibTransId="{7A876AB6-3044-4DF9-B7F0-58759B19308D}"/>
    <dgm:cxn modelId="{8C0F027E-F3FB-4CC8-BBCF-8E3BD0E6F602}" srcId="{7AD80F8B-6B5E-4FF1-8AA5-F8E4BFB49EEE}" destId="{602007E2-8467-4E02-8A55-F95DBCD2AE07}" srcOrd="2" destOrd="0" parTransId="{8A7C155E-EF34-42D6-B7F7-141C3DE682CF}" sibTransId="{54A7E254-E2DF-4E2D-B9BF-D88FAB469D4F}"/>
    <dgm:cxn modelId="{5ED8CA5C-1244-4368-A9AD-352E3C976B95}" type="presOf" srcId="{283EA40B-63CA-47BA-AC7B-3A0649A1298C}" destId="{95D83674-54A6-478D-8C6F-FDC8C725EB74}" srcOrd="0" destOrd="0" presId="urn:microsoft.com/office/officeart/2005/8/layout/process4"/>
    <dgm:cxn modelId="{74CB9A90-3FD3-4904-827E-0734C4F2651E}" srcId="{7AD80F8B-6B5E-4FF1-8AA5-F8E4BFB49EEE}" destId="{F2965DDD-CF30-4E21-B5F0-9DE0A7745204}" srcOrd="4" destOrd="0" parTransId="{E8BBD190-0EB1-4837-8051-65561100D1C3}" sibTransId="{DC456BDA-C608-4148-ABA5-301614B3E8AF}"/>
    <dgm:cxn modelId="{2B6FCF31-8042-4A47-81F2-76EC4629E776}" type="presOf" srcId="{F2965DDD-CF30-4E21-B5F0-9DE0A7745204}" destId="{2D0D5607-A326-4B33-A11D-5139053FC2CB}" srcOrd="0" destOrd="0" presId="urn:microsoft.com/office/officeart/2005/8/layout/process4"/>
    <dgm:cxn modelId="{1CA4977D-9D6C-4974-BC7D-3B464F6CF539}" type="presOf" srcId="{602007E2-8467-4E02-8A55-F95DBCD2AE07}" destId="{D1E2019C-1DB8-4870-A3DE-8423968D05AD}" srcOrd="0" destOrd="0" presId="urn:microsoft.com/office/officeart/2005/8/layout/process4"/>
    <dgm:cxn modelId="{B69BAB90-920F-4422-A450-956B6FD54154}" type="presOf" srcId="{9A4A2FF9-C325-435E-92A8-711F8AB8DAED}" destId="{2099B6F1-AA3F-418D-B02A-C7A8D4210EC9}" srcOrd="0" destOrd="0" presId="urn:microsoft.com/office/officeart/2005/8/layout/process4"/>
    <dgm:cxn modelId="{24A5F3C7-711D-4BEA-9071-E3BD6665057F}" type="presOf" srcId="{7AD80F8B-6B5E-4FF1-8AA5-F8E4BFB49EEE}" destId="{E18C474F-0269-481A-A6AD-5542512BA624}" srcOrd="0" destOrd="0" presId="urn:microsoft.com/office/officeart/2005/8/layout/process4"/>
    <dgm:cxn modelId="{88C39605-4485-4611-9E33-E41B586DCE4A}" srcId="{7AD80F8B-6B5E-4FF1-8AA5-F8E4BFB49EEE}" destId="{9A4A2FF9-C325-435E-92A8-711F8AB8DAED}" srcOrd="1" destOrd="0" parTransId="{4625BE2A-D4BD-420A-813F-1CC42E3C0189}" sibTransId="{EA128F87-88CD-425E-996B-5F698083EAE6}"/>
    <dgm:cxn modelId="{3B02B3FD-F7D4-4C9D-9E4F-4495A458DA19}" type="presParOf" srcId="{E18C474F-0269-481A-A6AD-5542512BA624}" destId="{3CCC5051-635C-49B9-917D-D756B76A2E02}" srcOrd="0" destOrd="0" presId="urn:microsoft.com/office/officeart/2005/8/layout/process4"/>
    <dgm:cxn modelId="{90EB2BDA-EAD1-4129-B0A9-B5FFCB9ADE90}" type="presParOf" srcId="{3CCC5051-635C-49B9-917D-D756B76A2E02}" destId="{2D0D5607-A326-4B33-A11D-5139053FC2CB}" srcOrd="0" destOrd="0" presId="urn:microsoft.com/office/officeart/2005/8/layout/process4"/>
    <dgm:cxn modelId="{28E61923-739A-46DC-90FE-CB58D134275C}" type="presParOf" srcId="{E18C474F-0269-481A-A6AD-5542512BA624}" destId="{AF1B36B5-BF73-49B3-9B36-C3DB409ABD0F}" srcOrd="1" destOrd="0" presId="urn:microsoft.com/office/officeart/2005/8/layout/process4"/>
    <dgm:cxn modelId="{4F30AFCF-495B-4322-B691-C26383F2ACB2}" type="presParOf" srcId="{E18C474F-0269-481A-A6AD-5542512BA624}" destId="{8E5C7E93-5ECD-4861-A002-4DE094F3742A}" srcOrd="2" destOrd="0" presId="urn:microsoft.com/office/officeart/2005/8/layout/process4"/>
    <dgm:cxn modelId="{9A2D304F-D73E-4641-B5F4-F8273B950D3C}" type="presParOf" srcId="{8E5C7E93-5ECD-4861-A002-4DE094F3742A}" destId="{95D83674-54A6-478D-8C6F-FDC8C725EB74}" srcOrd="0" destOrd="0" presId="urn:microsoft.com/office/officeart/2005/8/layout/process4"/>
    <dgm:cxn modelId="{545C50B8-44CE-47F2-9A63-708627752CA0}" type="presParOf" srcId="{E18C474F-0269-481A-A6AD-5542512BA624}" destId="{3B0CA5AF-BF64-48DC-AC95-367AC79E6012}" srcOrd="3" destOrd="0" presId="urn:microsoft.com/office/officeart/2005/8/layout/process4"/>
    <dgm:cxn modelId="{F8D4780F-C542-4037-A2DB-20C776782B1C}" type="presParOf" srcId="{E18C474F-0269-481A-A6AD-5542512BA624}" destId="{FD806967-8BB7-40C0-9A3C-94E794605A77}" srcOrd="4" destOrd="0" presId="urn:microsoft.com/office/officeart/2005/8/layout/process4"/>
    <dgm:cxn modelId="{0C72ACB5-180E-427B-A75E-F5EE88760F12}" type="presParOf" srcId="{FD806967-8BB7-40C0-9A3C-94E794605A77}" destId="{D1E2019C-1DB8-4870-A3DE-8423968D05AD}" srcOrd="0" destOrd="0" presId="urn:microsoft.com/office/officeart/2005/8/layout/process4"/>
    <dgm:cxn modelId="{E89FBDEA-6D19-4967-8567-7AF02DD6A22C}" type="presParOf" srcId="{E18C474F-0269-481A-A6AD-5542512BA624}" destId="{0063E0B6-38C7-4F5A-9766-B539482E5AFF}" srcOrd="5" destOrd="0" presId="urn:microsoft.com/office/officeart/2005/8/layout/process4"/>
    <dgm:cxn modelId="{A3D31160-9E9C-43E3-9758-979E31D399BC}" type="presParOf" srcId="{E18C474F-0269-481A-A6AD-5542512BA624}" destId="{6ABE3AF2-A8E5-4130-82C1-AF580FE3BCC7}" srcOrd="6" destOrd="0" presId="urn:microsoft.com/office/officeart/2005/8/layout/process4"/>
    <dgm:cxn modelId="{A4E1B03B-B2E3-466B-B3DE-59EAF1B30F28}" type="presParOf" srcId="{6ABE3AF2-A8E5-4130-82C1-AF580FE3BCC7}" destId="{2099B6F1-AA3F-418D-B02A-C7A8D4210EC9}" srcOrd="0" destOrd="0" presId="urn:microsoft.com/office/officeart/2005/8/layout/process4"/>
    <dgm:cxn modelId="{AC4DD146-52CA-4349-A75F-7D28E0FF3277}" type="presParOf" srcId="{E18C474F-0269-481A-A6AD-5542512BA624}" destId="{28878B64-0202-4353-BE24-05A4732B160A}" srcOrd="7" destOrd="0" presId="urn:microsoft.com/office/officeart/2005/8/layout/process4"/>
    <dgm:cxn modelId="{BEAAF195-2322-46BF-AB7E-02B62F6997E0}" type="presParOf" srcId="{E18C474F-0269-481A-A6AD-5542512BA624}" destId="{7695A75D-82AB-4710-B7F7-B591B0D8A098}" srcOrd="8" destOrd="0" presId="urn:microsoft.com/office/officeart/2005/8/layout/process4"/>
    <dgm:cxn modelId="{CFBB089D-EB06-450E-8F98-8085EF4C6B0C}" type="presParOf" srcId="{7695A75D-82AB-4710-B7F7-B591B0D8A098}" destId="{FB399D09-8409-42A2-9732-D481C21DC92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D80F8B-6B5E-4FF1-8AA5-F8E4BFB49EEE}" type="doc">
      <dgm:prSet loTypeId="urn:microsoft.com/office/officeart/2005/8/layout/process4" loCatId="list" qsTypeId="urn:microsoft.com/office/officeart/2005/8/quickstyle/simple1" qsCatId="simple" csTypeId="urn:microsoft.com/office/officeart/2005/8/colors/accent0_2" csCatId="mainScheme" phldr="1"/>
      <dgm:spPr/>
      <dgm:t>
        <a:bodyPr/>
        <a:lstStyle/>
        <a:p>
          <a:endParaRPr lang="ru-RU"/>
        </a:p>
      </dgm:t>
    </dgm:pt>
    <dgm:pt modelId="{9A4A2FF9-C325-435E-92A8-711F8AB8DAED}">
      <dgm:prSet phldrT="[Текст]"/>
      <dgm:spPr/>
      <dgm:t>
        <a:bodyPr/>
        <a:lstStyle/>
        <a:p>
          <a:r>
            <a:rPr lang="ru-RU"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Принято решение о неисполнении соглашения</a:t>
          </a:r>
          <a:endPar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625BE2A-D4BD-420A-813F-1CC42E3C0189}" type="parTrans" cxnId="{88C39605-4485-4611-9E33-E41B586DCE4A}">
      <dgm:prSet/>
      <dgm:spPr/>
      <dgm:t>
        <a:bodyPr/>
        <a:lstStyle/>
        <a:p>
          <a:endParaRPr lang="ru-RU"/>
        </a:p>
      </dgm:t>
    </dgm:pt>
    <dgm:pt modelId="{EA128F87-88CD-425E-996B-5F698083EAE6}" type="sibTrans" cxnId="{88C39605-4485-4611-9E33-E41B586DCE4A}">
      <dgm:prSet/>
      <dgm:spPr/>
      <dgm:t>
        <a:bodyPr/>
        <a:lstStyle/>
        <a:p>
          <a:endParaRPr lang="ru-RU"/>
        </a:p>
      </dgm:t>
    </dgm:pt>
    <dgm:pt modelId="{4DD11454-F750-445D-A2C0-368EC2CB1336}">
      <dgm:prSet phldrT="[Текст]"/>
      <dgm:spPr/>
      <dgm:t>
        <a:bodyPr/>
        <a:lstStyle/>
        <a:p>
          <a:r>
            <a:rPr lang="ru-RU"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Уведомление о возврате субсидии</a:t>
          </a:r>
          <a:endPar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8598BB9-F972-4806-B068-41C40B969E5A}" type="parTrans" cxnId="{54F32C66-305A-4FA8-8BCC-0FF4F56E947F}">
      <dgm:prSet/>
      <dgm:spPr/>
      <dgm:t>
        <a:bodyPr/>
        <a:lstStyle/>
        <a:p>
          <a:endParaRPr lang="ru-RU"/>
        </a:p>
      </dgm:t>
    </dgm:pt>
    <dgm:pt modelId="{1279A770-7649-4BD6-9E15-088009AA0AB1}" type="sibTrans" cxnId="{54F32C66-305A-4FA8-8BCC-0FF4F56E947F}">
      <dgm:prSet/>
      <dgm:spPr/>
      <dgm:t>
        <a:bodyPr/>
        <a:lstStyle/>
        <a:p>
          <a:endParaRPr lang="ru-RU"/>
        </a:p>
      </dgm:t>
    </dgm:pt>
    <dgm:pt modelId="{2EC4B577-9118-42EE-9699-2D0A8A254A30}">
      <dgm:prSet phldrT="[Текст]"/>
      <dgm:spPr/>
      <dgm:t>
        <a:bodyPr/>
        <a:lstStyle/>
        <a:p>
          <a:r>
            <a:rPr lang="ru-RU"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Возврат субсидии в установленном законодательством порядке</a:t>
          </a:r>
          <a:endPar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325876B-48DC-41AE-B869-8ECB5E5C8501}" type="parTrans" cxnId="{929BBFB3-0233-4EEF-8FBB-FAFE455B9EF0}">
      <dgm:prSet/>
      <dgm:spPr/>
      <dgm:t>
        <a:bodyPr/>
        <a:lstStyle/>
        <a:p>
          <a:endParaRPr lang="ru-RU"/>
        </a:p>
      </dgm:t>
    </dgm:pt>
    <dgm:pt modelId="{75076280-69CA-4130-A404-8C2CA58D62F1}" type="sibTrans" cxnId="{929BBFB3-0233-4EEF-8FBB-FAFE455B9EF0}">
      <dgm:prSet/>
      <dgm:spPr/>
      <dgm:t>
        <a:bodyPr/>
        <a:lstStyle/>
        <a:p>
          <a:endParaRPr lang="ru-RU"/>
        </a:p>
      </dgm:t>
    </dgm:pt>
    <dgm:pt modelId="{E18C474F-0269-481A-A6AD-5542512BA624}" type="pres">
      <dgm:prSet presAssocID="{7AD80F8B-6B5E-4FF1-8AA5-F8E4BFB49EEE}" presName="Name0" presStyleCnt="0">
        <dgm:presLayoutVars>
          <dgm:dir/>
          <dgm:animLvl val="lvl"/>
          <dgm:resizeHandles val="exact"/>
        </dgm:presLayoutVars>
      </dgm:prSet>
      <dgm:spPr/>
      <dgm:t>
        <a:bodyPr/>
        <a:lstStyle/>
        <a:p>
          <a:endParaRPr lang="ru-RU"/>
        </a:p>
      </dgm:t>
    </dgm:pt>
    <dgm:pt modelId="{714E221E-33B1-40DE-8C69-232C473B3C30}" type="pres">
      <dgm:prSet presAssocID="{2EC4B577-9118-42EE-9699-2D0A8A254A30}" presName="boxAndChildren" presStyleCnt="0"/>
      <dgm:spPr/>
      <dgm:t>
        <a:bodyPr/>
        <a:lstStyle/>
        <a:p>
          <a:endParaRPr lang="ru-RU"/>
        </a:p>
      </dgm:t>
    </dgm:pt>
    <dgm:pt modelId="{545F7B67-33C6-488D-AC2F-04791321561E}" type="pres">
      <dgm:prSet presAssocID="{2EC4B577-9118-42EE-9699-2D0A8A254A30}" presName="parentTextBox" presStyleLbl="node1" presStyleIdx="0" presStyleCnt="3" custLinFactNeighborX="3533" custLinFactNeighborY="-1114"/>
      <dgm:spPr/>
      <dgm:t>
        <a:bodyPr/>
        <a:lstStyle/>
        <a:p>
          <a:endParaRPr lang="ru-RU"/>
        </a:p>
      </dgm:t>
    </dgm:pt>
    <dgm:pt modelId="{CA6BA774-195F-488D-B5B4-E210BA855AE9}" type="pres">
      <dgm:prSet presAssocID="{1279A770-7649-4BD6-9E15-088009AA0AB1}" presName="sp" presStyleCnt="0"/>
      <dgm:spPr/>
      <dgm:t>
        <a:bodyPr/>
        <a:lstStyle/>
        <a:p>
          <a:endParaRPr lang="ru-RU"/>
        </a:p>
      </dgm:t>
    </dgm:pt>
    <dgm:pt modelId="{EF532B4E-65C6-43A9-BA48-B060EF88F49A}" type="pres">
      <dgm:prSet presAssocID="{4DD11454-F750-445D-A2C0-368EC2CB1336}" presName="arrowAndChildren" presStyleCnt="0"/>
      <dgm:spPr/>
      <dgm:t>
        <a:bodyPr/>
        <a:lstStyle/>
        <a:p>
          <a:endParaRPr lang="ru-RU"/>
        </a:p>
      </dgm:t>
    </dgm:pt>
    <dgm:pt modelId="{1E6E96B5-4D50-4E9B-A91F-60BDD2581D7F}" type="pres">
      <dgm:prSet presAssocID="{4DD11454-F750-445D-A2C0-368EC2CB1336}" presName="parentTextArrow" presStyleLbl="node1" presStyleIdx="1" presStyleCnt="3"/>
      <dgm:spPr/>
      <dgm:t>
        <a:bodyPr/>
        <a:lstStyle/>
        <a:p>
          <a:endParaRPr lang="ru-RU"/>
        </a:p>
      </dgm:t>
    </dgm:pt>
    <dgm:pt modelId="{0063E0B6-38C7-4F5A-9766-B539482E5AFF}" type="pres">
      <dgm:prSet presAssocID="{EA128F87-88CD-425E-996B-5F698083EAE6}" presName="sp" presStyleCnt="0"/>
      <dgm:spPr/>
      <dgm:t>
        <a:bodyPr/>
        <a:lstStyle/>
        <a:p>
          <a:endParaRPr lang="ru-RU"/>
        </a:p>
      </dgm:t>
    </dgm:pt>
    <dgm:pt modelId="{6ABE3AF2-A8E5-4130-82C1-AF580FE3BCC7}" type="pres">
      <dgm:prSet presAssocID="{9A4A2FF9-C325-435E-92A8-711F8AB8DAED}" presName="arrowAndChildren" presStyleCnt="0"/>
      <dgm:spPr/>
      <dgm:t>
        <a:bodyPr/>
        <a:lstStyle/>
        <a:p>
          <a:endParaRPr lang="ru-RU"/>
        </a:p>
      </dgm:t>
    </dgm:pt>
    <dgm:pt modelId="{2099B6F1-AA3F-418D-B02A-C7A8D4210EC9}" type="pres">
      <dgm:prSet presAssocID="{9A4A2FF9-C325-435E-92A8-711F8AB8DAED}" presName="parentTextArrow" presStyleLbl="node1" presStyleIdx="2" presStyleCnt="3" custAng="0" custScaleX="100000" custLinFactNeighborX="-31411" custLinFactNeighborY="1882"/>
      <dgm:spPr/>
      <dgm:t>
        <a:bodyPr/>
        <a:lstStyle/>
        <a:p>
          <a:endParaRPr lang="ru-RU"/>
        </a:p>
      </dgm:t>
    </dgm:pt>
  </dgm:ptLst>
  <dgm:cxnLst>
    <dgm:cxn modelId="{88C39605-4485-4611-9E33-E41B586DCE4A}" srcId="{7AD80F8B-6B5E-4FF1-8AA5-F8E4BFB49EEE}" destId="{9A4A2FF9-C325-435E-92A8-711F8AB8DAED}" srcOrd="0" destOrd="0" parTransId="{4625BE2A-D4BD-420A-813F-1CC42E3C0189}" sibTransId="{EA128F87-88CD-425E-996B-5F698083EAE6}"/>
    <dgm:cxn modelId="{54F32C66-305A-4FA8-8BCC-0FF4F56E947F}" srcId="{7AD80F8B-6B5E-4FF1-8AA5-F8E4BFB49EEE}" destId="{4DD11454-F750-445D-A2C0-368EC2CB1336}" srcOrd="1" destOrd="0" parTransId="{98598BB9-F972-4806-B068-41C40B969E5A}" sibTransId="{1279A770-7649-4BD6-9E15-088009AA0AB1}"/>
    <dgm:cxn modelId="{0F0CA38B-EE42-437D-917D-3A8C13868D3C}" type="presOf" srcId="{4DD11454-F750-445D-A2C0-368EC2CB1336}" destId="{1E6E96B5-4D50-4E9B-A91F-60BDD2581D7F}" srcOrd="0" destOrd="0" presId="urn:microsoft.com/office/officeart/2005/8/layout/process4"/>
    <dgm:cxn modelId="{EDC785BB-3A6F-4503-A169-B5624B390991}" type="presOf" srcId="{9A4A2FF9-C325-435E-92A8-711F8AB8DAED}" destId="{2099B6F1-AA3F-418D-B02A-C7A8D4210EC9}" srcOrd="0" destOrd="0" presId="urn:microsoft.com/office/officeart/2005/8/layout/process4"/>
    <dgm:cxn modelId="{929BBFB3-0233-4EEF-8FBB-FAFE455B9EF0}" srcId="{7AD80F8B-6B5E-4FF1-8AA5-F8E4BFB49EEE}" destId="{2EC4B577-9118-42EE-9699-2D0A8A254A30}" srcOrd="2" destOrd="0" parTransId="{D325876B-48DC-41AE-B869-8ECB5E5C8501}" sibTransId="{75076280-69CA-4130-A404-8C2CA58D62F1}"/>
    <dgm:cxn modelId="{B126FBB0-609A-4DC6-8E7E-2FD7B4FAB351}" type="presOf" srcId="{7AD80F8B-6B5E-4FF1-8AA5-F8E4BFB49EEE}" destId="{E18C474F-0269-481A-A6AD-5542512BA624}" srcOrd="0" destOrd="0" presId="urn:microsoft.com/office/officeart/2005/8/layout/process4"/>
    <dgm:cxn modelId="{61E59F54-5D75-4010-84BE-6B4EAEE4338C}" type="presOf" srcId="{2EC4B577-9118-42EE-9699-2D0A8A254A30}" destId="{545F7B67-33C6-488D-AC2F-04791321561E}" srcOrd="0" destOrd="0" presId="urn:microsoft.com/office/officeart/2005/8/layout/process4"/>
    <dgm:cxn modelId="{7F37A934-D26F-4FF2-9531-AC6C347E0447}" type="presParOf" srcId="{E18C474F-0269-481A-A6AD-5542512BA624}" destId="{714E221E-33B1-40DE-8C69-232C473B3C30}" srcOrd="0" destOrd="0" presId="urn:microsoft.com/office/officeart/2005/8/layout/process4"/>
    <dgm:cxn modelId="{91AC706C-17CF-4796-AA55-9EC07A41C199}" type="presParOf" srcId="{714E221E-33B1-40DE-8C69-232C473B3C30}" destId="{545F7B67-33C6-488D-AC2F-04791321561E}" srcOrd="0" destOrd="0" presId="urn:microsoft.com/office/officeart/2005/8/layout/process4"/>
    <dgm:cxn modelId="{4679BA6A-6B3C-4E92-AAFF-9CF8C949AAA8}" type="presParOf" srcId="{E18C474F-0269-481A-A6AD-5542512BA624}" destId="{CA6BA774-195F-488D-B5B4-E210BA855AE9}" srcOrd="1" destOrd="0" presId="urn:microsoft.com/office/officeart/2005/8/layout/process4"/>
    <dgm:cxn modelId="{11E5E903-98CF-441C-ABEE-D2D08E732550}" type="presParOf" srcId="{E18C474F-0269-481A-A6AD-5542512BA624}" destId="{EF532B4E-65C6-43A9-BA48-B060EF88F49A}" srcOrd="2" destOrd="0" presId="urn:microsoft.com/office/officeart/2005/8/layout/process4"/>
    <dgm:cxn modelId="{01E705F0-A0F9-469E-B05D-D185570C2077}" type="presParOf" srcId="{EF532B4E-65C6-43A9-BA48-B060EF88F49A}" destId="{1E6E96B5-4D50-4E9B-A91F-60BDD2581D7F}" srcOrd="0" destOrd="0" presId="urn:microsoft.com/office/officeart/2005/8/layout/process4"/>
    <dgm:cxn modelId="{9356482C-F70C-4FCF-A811-B54F35CD2301}" type="presParOf" srcId="{E18C474F-0269-481A-A6AD-5542512BA624}" destId="{0063E0B6-38C7-4F5A-9766-B539482E5AFF}" srcOrd="3" destOrd="0" presId="urn:microsoft.com/office/officeart/2005/8/layout/process4"/>
    <dgm:cxn modelId="{2BF6F307-B90B-41D5-A4B3-CCC6A33129A0}" type="presParOf" srcId="{E18C474F-0269-481A-A6AD-5542512BA624}" destId="{6ABE3AF2-A8E5-4130-82C1-AF580FE3BCC7}" srcOrd="4" destOrd="0" presId="urn:microsoft.com/office/officeart/2005/8/layout/process4"/>
    <dgm:cxn modelId="{B54867A5-773A-4695-8CC1-447585348CA2}" type="presParOf" srcId="{6ABE3AF2-A8E5-4130-82C1-AF580FE3BCC7}" destId="{2099B6F1-AA3F-418D-B02A-C7A8D4210EC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33FB93-BFFD-42BB-8A62-31F2A88BA1E0}" type="doc">
      <dgm:prSet loTypeId="urn:microsoft.com/office/officeart/2005/8/layout/process4" loCatId="list" qsTypeId="urn:microsoft.com/office/officeart/2005/8/quickstyle/simple1" qsCatId="simple" csTypeId="urn:microsoft.com/office/officeart/2005/8/colors/accent0_2" csCatId="mainScheme" phldr="1"/>
      <dgm:spPr/>
      <dgm:t>
        <a:bodyPr/>
        <a:lstStyle/>
        <a:p>
          <a:endParaRPr lang="ru-RU"/>
        </a:p>
      </dgm:t>
    </dgm:pt>
    <dgm:pt modelId="{08352AE0-A287-470C-91FD-9CA1E6CE1243}">
      <dgm:prSet phldrT="[Текст]" custT="1"/>
      <dgm:spPr/>
      <dgm:t>
        <a:bodyPr/>
        <a:lstStyle/>
        <a:p>
          <a:pPr algn="ctr"/>
          <a:r>
            <a:rPr lang="ru-RU" sz="1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Рассмотрение отчетов НКО комиссией</a:t>
          </a:r>
          <a:endParaRPr lang="ru-RU"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3E6EEB0-C82F-406C-B2FD-D9664FE1D410}" type="parTrans" cxnId="{D50F8599-EFDE-46F7-B5D8-1E806033C7A0}">
      <dgm:prSet/>
      <dgm:spPr/>
      <dgm:t>
        <a:bodyPr/>
        <a:lstStyle/>
        <a:p>
          <a:endParaRPr lang="ru-RU" sz="19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6F0CD81-F985-478E-871B-D30B2A3C4F01}" type="sibTrans" cxnId="{D50F8599-EFDE-46F7-B5D8-1E806033C7A0}">
      <dgm:prSet/>
      <dgm:spPr/>
      <dgm:t>
        <a:bodyPr/>
        <a:lstStyle/>
        <a:p>
          <a:endParaRPr lang="ru-RU" sz="19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1DF4184-6C50-4D34-9A92-152B57DC2F8E}" type="pres">
      <dgm:prSet presAssocID="{B633FB93-BFFD-42BB-8A62-31F2A88BA1E0}" presName="Name0" presStyleCnt="0">
        <dgm:presLayoutVars>
          <dgm:dir/>
          <dgm:animLvl val="lvl"/>
          <dgm:resizeHandles val="exact"/>
        </dgm:presLayoutVars>
      </dgm:prSet>
      <dgm:spPr/>
      <dgm:t>
        <a:bodyPr/>
        <a:lstStyle/>
        <a:p>
          <a:endParaRPr lang="ru-RU"/>
        </a:p>
      </dgm:t>
    </dgm:pt>
    <dgm:pt modelId="{E0674EC7-C706-496F-B3BA-E5F3D7D7A798}" type="pres">
      <dgm:prSet presAssocID="{08352AE0-A287-470C-91FD-9CA1E6CE1243}" presName="boxAndChildren" presStyleCnt="0"/>
      <dgm:spPr/>
      <dgm:t>
        <a:bodyPr/>
        <a:lstStyle/>
        <a:p>
          <a:endParaRPr lang="ru-RU"/>
        </a:p>
      </dgm:t>
    </dgm:pt>
    <dgm:pt modelId="{8287FBB9-429B-4587-AFB1-E5396611263A}" type="pres">
      <dgm:prSet presAssocID="{08352AE0-A287-470C-91FD-9CA1E6CE1243}" presName="parentTextBox" presStyleLbl="node1" presStyleIdx="0" presStyleCnt="1" custLinFactNeighborY="-1038"/>
      <dgm:spPr/>
      <dgm:t>
        <a:bodyPr/>
        <a:lstStyle/>
        <a:p>
          <a:endParaRPr lang="ru-RU"/>
        </a:p>
      </dgm:t>
    </dgm:pt>
  </dgm:ptLst>
  <dgm:cxnLst>
    <dgm:cxn modelId="{D50F8599-EFDE-46F7-B5D8-1E806033C7A0}" srcId="{B633FB93-BFFD-42BB-8A62-31F2A88BA1E0}" destId="{08352AE0-A287-470C-91FD-9CA1E6CE1243}" srcOrd="0" destOrd="0" parTransId="{E3E6EEB0-C82F-406C-B2FD-D9664FE1D410}" sibTransId="{56F0CD81-F985-478E-871B-D30B2A3C4F01}"/>
    <dgm:cxn modelId="{797EB576-029C-4F49-A828-E9A2B2D5D0B5}" type="presOf" srcId="{08352AE0-A287-470C-91FD-9CA1E6CE1243}" destId="{8287FBB9-429B-4587-AFB1-E5396611263A}" srcOrd="0" destOrd="0" presId="urn:microsoft.com/office/officeart/2005/8/layout/process4"/>
    <dgm:cxn modelId="{C047B86E-34A1-416F-834D-AEA5A98B0652}" type="presOf" srcId="{B633FB93-BFFD-42BB-8A62-31F2A88BA1E0}" destId="{A1DF4184-6C50-4D34-9A92-152B57DC2F8E}" srcOrd="0" destOrd="0" presId="urn:microsoft.com/office/officeart/2005/8/layout/process4"/>
    <dgm:cxn modelId="{B484092F-6DC9-4057-9755-2963713A1E2C}" type="presParOf" srcId="{A1DF4184-6C50-4D34-9A92-152B57DC2F8E}" destId="{E0674EC7-C706-496F-B3BA-E5F3D7D7A798}" srcOrd="0" destOrd="0" presId="urn:microsoft.com/office/officeart/2005/8/layout/process4"/>
    <dgm:cxn modelId="{93A6B3D1-E79F-4037-9E61-CC1E39A07CBD}" type="presParOf" srcId="{E0674EC7-C706-496F-B3BA-E5F3D7D7A798}" destId="{8287FBB9-429B-4587-AFB1-E5396611263A}"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48B1E-5665-4633-A9E8-4F1B78EB66E0}">
      <dsp:nvSpPr>
        <dsp:cNvPr id="0" name=""/>
        <dsp:cNvSpPr/>
      </dsp:nvSpPr>
      <dsp:spPr>
        <a:xfrm>
          <a:off x="0" y="3600934"/>
          <a:ext cx="4558400" cy="863252"/>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НКО вправе в дальнейшем претендовать на участие в конкурсных отборах</a:t>
          </a:r>
          <a:endParaRPr lang="ru-RU" sz="1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3600934"/>
        <a:ext cx="4558400" cy="863252"/>
      </dsp:txXfrm>
    </dsp:sp>
    <dsp:sp modelId="{1E6E96B5-4D50-4E9B-A91F-60BDD2581D7F}">
      <dsp:nvSpPr>
        <dsp:cNvPr id="0" name=""/>
        <dsp:cNvSpPr/>
      </dsp:nvSpPr>
      <dsp:spPr>
        <a:xfrm rot="10800000">
          <a:off x="0" y="1315042"/>
          <a:ext cx="4558400" cy="2298841"/>
        </a:xfrm>
        <a:prstGeom prst="upArrowCallou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Итоговая информация, содержащаяся в отчетных документах направляется в Министерство экономики Свердловской области для включения в доклад Заместителя Губернатора Свердловской области </a:t>
          </a:r>
          <a:r>
            <a:rPr lang="ru-RU" sz="1600" b="1" kern="12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Крекова</a:t>
          </a:r>
          <a:r>
            <a:rPr lang="ru-RU" sz="16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П.В.</a:t>
          </a:r>
          <a:endParaRPr lang="ru-RU" sz="1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rot="10800000">
        <a:off x="0" y="1315042"/>
        <a:ext cx="4558400" cy="1493718"/>
      </dsp:txXfrm>
    </dsp:sp>
    <dsp:sp modelId="{2099B6F1-AA3F-418D-B02A-C7A8D4210EC9}">
      <dsp:nvSpPr>
        <dsp:cNvPr id="0" name=""/>
        <dsp:cNvSpPr/>
      </dsp:nvSpPr>
      <dsp:spPr>
        <a:xfrm rot="10800000">
          <a:off x="0" y="3"/>
          <a:ext cx="4558400" cy="1327681"/>
        </a:xfrm>
        <a:prstGeom prst="upArrowCallou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ru-RU" sz="19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Принято решение об исполнении соглашения</a:t>
          </a:r>
          <a:endParaRPr lang="ru-RU" sz="19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rot="10800000">
        <a:off x="0" y="3"/>
        <a:ext cx="4558400" cy="862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D5607-A326-4B33-A11D-5139053FC2CB}">
      <dsp:nvSpPr>
        <dsp:cNvPr id="0" name=""/>
        <dsp:cNvSpPr/>
      </dsp:nvSpPr>
      <dsp:spPr>
        <a:xfrm>
          <a:off x="0" y="4204431"/>
          <a:ext cx="8883221" cy="689771"/>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ru-RU" sz="19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Рассмотрение отчетов НКО комиссией</a:t>
          </a:r>
          <a:endParaRPr lang="ru-RU" sz="19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4204431"/>
        <a:ext cx="8883221" cy="689771"/>
      </dsp:txXfrm>
    </dsp:sp>
    <dsp:sp modelId="{95D83674-54A6-478D-8C6F-FDC8C725EB74}">
      <dsp:nvSpPr>
        <dsp:cNvPr id="0" name=""/>
        <dsp:cNvSpPr/>
      </dsp:nvSpPr>
      <dsp:spPr>
        <a:xfrm rot="10800000">
          <a:off x="0" y="3153908"/>
          <a:ext cx="8883221" cy="1060869"/>
        </a:xfrm>
        <a:prstGeom prst="upArrowCallou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ru-RU" sz="19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Отдел бухгалтерского учета и отчетности Министерства</a:t>
          </a:r>
          <a:endParaRPr lang="ru-RU" sz="19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rot="10800000">
        <a:off x="0" y="3153908"/>
        <a:ext cx="8883221" cy="689321"/>
      </dsp:txXfrm>
    </dsp:sp>
    <dsp:sp modelId="{D1E2019C-1DB8-4870-A3DE-8423968D05AD}">
      <dsp:nvSpPr>
        <dsp:cNvPr id="0" name=""/>
        <dsp:cNvSpPr/>
      </dsp:nvSpPr>
      <dsp:spPr>
        <a:xfrm rot="10800000">
          <a:off x="0" y="2103386"/>
          <a:ext cx="8883221" cy="1060869"/>
        </a:xfrm>
        <a:prstGeom prst="upArrowCallou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ru-RU" sz="19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Структурные подразделения Министерства (ответственные исполнители)</a:t>
          </a:r>
          <a:endParaRPr lang="ru-RU" sz="19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rot="10800000">
        <a:off x="0" y="2103386"/>
        <a:ext cx="8883221" cy="689321"/>
      </dsp:txXfrm>
    </dsp:sp>
    <dsp:sp modelId="{2099B6F1-AA3F-418D-B02A-C7A8D4210EC9}">
      <dsp:nvSpPr>
        <dsp:cNvPr id="0" name=""/>
        <dsp:cNvSpPr/>
      </dsp:nvSpPr>
      <dsp:spPr>
        <a:xfrm rot="10800000">
          <a:off x="0" y="1052863"/>
          <a:ext cx="8883221" cy="1060869"/>
        </a:xfrm>
        <a:prstGeom prst="upArrowCallou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ru-RU" sz="19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Организационно-аналитический отдел Министерства</a:t>
          </a:r>
          <a:endParaRPr lang="ru-RU" sz="19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rot="10800000">
        <a:off x="0" y="1052863"/>
        <a:ext cx="8883221" cy="689321"/>
      </dsp:txXfrm>
    </dsp:sp>
    <dsp:sp modelId="{FB399D09-8409-42A2-9732-D481C21DC925}">
      <dsp:nvSpPr>
        <dsp:cNvPr id="0" name=""/>
        <dsp:cNvSpPr/>
      </dsp:nvSpPr>
      <dsp:spPr>
        <a:xfrm rot="10800000">
          <a:off x="0" y="0"/>
          <a:ext cx="8883221" cy="1060869"/>
        </a:xfrm>
        <a:prstGeom prst="upArrowCallou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ru-RU" sz="19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НКО в сроки, установленные соглашением, по формам утвержденным приказом Министерства, направляет отчетные документы </a:t>
          </a:r>
          <a:endParaRPr lang="ru-RU" sz="19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rot="10800000">
        <a:off x="0" y="0"/>
        <a:ext cx="8883221" cy="6893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F7B67-33C6-488D-AC2F-04791321561E}">
      <dsp:nvSpPr>
        <dsp:cNvPr id="0" name=""/>
        <dsp:cNvSpPr/>
      </dsp:nvSpPr>
      <dsp:spPr>
        <a:xfrm>
          <a:off x="0" y="2808314"/>
          <a:ext cx="4075864" cy="925134"/>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Возврат субсидии в установленном законодательством порядке</a:t>
          </a:r>
          <a:endParaRPr lang="ru-RU" sz="17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2808314"/>
        <a:ext cx="4075864" cy="925134"/>
      </dsp:txXfrm>
    </dsp:sp>
    <dsp:sp modelId="{1E6E96B5-4D50-4E9B-A91F-60BDD2581D7F}">
      <dsp:nvSpPr>
        <dsp:cNvPr id="0" name=""/>
        <dsp:cNvSpPr/>
      </dsp:nvSpPr>
      <dsp:spPr>
        <a:xfrm rot="10800000">
          <a:off x="0" y="1409640"/>
          <a:ext cx="4075864" cy="1422856"/>
        </a:xfrm>
        <a:prstGeom prst="upArrowCallou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Уведомление о возврате субсидии</a:t>
          </a:r>
          <a:endParaRPr lang="ru-RU" sz="17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rot="10800000">
        <a:off x="0" y="1409640"/>
        <a:ext cx="4075864" cy="924529"/>
      </dsp:txXfrm>
    </dsp:sp>
    <dsp:sp modelId="{2099B6F1-AA3F-418D-B02A-C7A8D4210EC9}">
      <dsp:nvSpPr>
        <dsp:cNvPr id="0" name=""/>
        <dsp:cNvSpPr/>
      </dsp:nvSpPr>
      <dsp:spPr>
        <a:xfrm rot="10800000">
          <a:off x="0" y="27440"/>
          <a:ext cx="4075864" cy="1422856"/>
        </a:xfrm>
        <a:prstGeom prst="upArrowCallou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Принято решение о неисполнении соглашения</a:t>
          </a:r>
          <a:endParaRPr lang="ru-RU" sz="17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rot="10800000">
        <a:off x="0" y="27440"/>
        <a:ext cx="4075864" cy="9245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7FBB9-429B-4587-AFB1-E5396611263A}">
      <dsp:nvSpPr>
        <dsp:cNvPr id="0" name=""/>
        <dsp:cNvSpPr/>
      </dsp:nvSpPr>
      <dsp:spPr>
        <a:xfrm>
          <a:off x="0" y="0"/>
          <a:ext cx="7920880" cy="617511"/>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ru-RU" sz="19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Рассмотрение отчетов НКО комиссией</a:t>
          </a:r>
          <a:endParaRPr lang="ru-RU" sz="19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0"/>
        <a:ext cx="7920880" cy="6175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B2F1E916-6EF8-49E1-B9DA-F91D017576A3}" type="datetimeFigureOut">
              <a:rPr lang="ru-RU" smtClean="0"/>
              <a:t>23.03.2017</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D596363B-6CC3-495B-BBD8-0FF8A0600A82}" type="slidenum">
              <a:rPr lang="ru-RU" smtClean="0"/>
              <a:t>‹#›</a:t>
            </a:fld>
            <a:endParaRPr lang="ru-RU"/>
          </a:p>
        </p:txBody>
      </p:sp>
    </p:spTree>
    <p:extLst>
      <p:ext uri="{BB962C8B-B14F-4D97-AF65-F5344CB8AC3E}">
        <p14:creationId xmlns:p14="http://schemas.microsoft.com/office/powerpoint/2010/main" val="429163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96363B-6CC3-495B-BBD8-0FF8A0600A82}" type="slidenum">
              <a:rPr lang="ru-RU" smtClean="0"/>
              <a:t>9</a:t>
            </a:fld>
            <a:endParaRPr lang="ru-RU"/>
          </a:p>
        </p:txBody>
      </p:sp>
    </p:spTree>
    <p:extLst>
      <p:ext uri="{BB962C8B-B14F-4D97-AF65-F5344CB8AC3E}">
        <p14:creationId xmlns:p14="http://schemas.microsoft.com/office/powerpoint/2010/main" val="2329379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96363B-6CC3-495B-BBD8-0FF8A0600A82}" type="slidenum">
              <a:rPr lang="ru-RU" smtClean="0"/>
              <a:t>19</a:t>
            </a:fld>
            <a:endParaRPr lang="ru-RU"/>
          </a:p>
        </p:txBody>
      </p:sp>
    </p:spTree>
    <p:extLst>
      <p:ext uri="{BB962C8B-B14F-4D97-AF65-F5344CB8AC3E}">
        <p14:creationId xmlns:p14="http://schemas.microsoft.com/office/powerpoint/2010/main" val="2859384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96363B-6CC3-495B-BBD8-0FF8A0600A82}" type="slidenum">
              <a:rPr lang="ru-RU" smtClean="0"/>
              <a:t>20</a:t>
            </a:fld>
            <a:endParaRPr lang="ru-RU"/>
          </a:p>
        </p:txBody>
      </p:sp>
    </p:spTree>
    <p:extLst>
      <p:ext uri="{BB962C8B-B14F-4D97-AF65-F5344CB8AC3E}">
        <p14:creationId xmlns:p14="http://schemas.microsoft.com/office/powerpoint/2010/main" val="3693241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96363B-6CC3-495B-BBD8-0FF8A0600A82}" type="slidenum">
              <a:rPr lang="ru-RU" smtClean="0"/>
              <a:t>21</a:t>
            </a:fld>
            <a:endParaRPr lang="ru-RU"/>
          </a:p>
        </p:txBody>
      </p:sp>
    </p:spTree>
    <p:extLst>
      <p:ext uri="{BB962C8B-B14F-4D97-AF65-F5344CB8AC3E}">
        <p14:creationId xmlns:p14="http://schemas.microsoft.com/office/powerpoint/2010/main" val="4250654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96363B-6CC3-495B-BBD8-0FF8A0600A82}" type="slidenum">
              <a:rPr lang="ru-RU" smtClean="0"/>
              <a:t>22</a:t>
            </a:fld>
            <a:endParaRPr lang="ru-RU"/>
          </a:p>
        </p:txBody>
      </p:sp>
    </p:spTree>
    <p:extLst>
      <p:ext uri="{BB962C8B-B14F-4D97-AF65-F5344CB8AC3E}">
        <p14:creationId xmlns:p14="http://schemas.microsoft.com/office/powerpoint/2010/main" val="510240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96363B-6CC3-495B-BBD8-0FF8A0600A82}" type="slidenum">
              <a:rPr lang="ru-RU" smtClean="0"/>
              <a:t>23</a:t>
            </a:fld>
            <a:endParaRPr lang="ru-RU"/>
          </a:p>
        </p:txBody>
      </p:sp>
    </p:spTree>
    <p:extLst>
      <p:ext uri="{BB962C8B-B14F-4D97-AF65-F5344CB8AC3E}">
        <p14:creationId xmlns:p14="http://schemas.microsoft.com/office/powerpoint/2010/main" val="34562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96363B-6CC3-495B-BBD8-0FF8A0600A82}" type="slidenum">
              <a:rPr lang="ru-RU" smtClean="0"/>
              <a:t>25</a:t>
            </a:fld>
            <a:endParaRPr lang="ru-RU"/>
          </a:p>
        </p:txBody>
      </p:sp>
    </p:spTree>
    <p:extLst>
      <p:ext uri="{BB962C8B-B14F-4D97-AF65-F5344CB8AC3E}">
        <p14:creationId xmlns:p14="http://schemas.microsoft.com/office/powerpoint/2010/main" val="3459522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96363B-6CC3-495B-BBD8-0FF8A0600A82}" type="slidenum">
              <a:rPr lang="ru-RU" smtClean="0"/>
              <a:t>26</a:t>
            </a:fld>
            <a:endParaRPr lang="ru-RU"/>
          </a:p>
        </p:txBody>
      </p:sp>
    </p:spTree>
    <p:extLst>
      <p:ext uri="{BB962C8B-B14F-4D97-AF65-F5344CB8AC3E}">
        <p14:creationId xmlns:p14="http://schemas.microsoft.com/office/powerpoint/2010/main" val="1585595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96363B-6CC3-495B-BBD8-0FF8A0600A82}" type="slidenum">
              <a:rPr lang="ru-RU" smtClean="0"/>
              <a:t>27</a:t>
            </a:fld>
            <a:endParaRPr lang="ru-RU"/>
          </a:p>
        </p:txBody>
      </p:sp>
    </p:spTree>
    <p:extLst>
      <p:ext uri="{BB962C8B-B14F-4D97-AF65-F5344CB8AC3E}">
        <p14:creationId xmlns:p14="http://schemas.microsoft.com/office/powerpoint/2010/main" val="2167626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96363B-6CC3-495B-BBD8-0FF8A0600A82}" type="slidenum">
              <a:rPr lang="ru-RU" smtClean="0"/>
              <a:t>28</a:t>
            </a:fld>
            <a:endParaRPr lang="ru-RU"/>
          </a:p>
        </p:txBody>
      </p:sp>
    </p:spTree>
    <p:extLst>
      <p:ext uri="{BB962C8B-B14F-4D97-AF65-F5344CB8AC3E}">
        <p14:creationId xmlns:p14="http://schemas.microsoft.com/office/powerpoint/2010/main" val="2113549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96363B-6CC3-495B-BBD8-0FF8A0600A82}" type="slidenum">
              <a:rPr lang="ru-RU" smtClean="0"/>
              <a:t>29</a:t>
            </a:fld>
            <a:endParaRPr lang="ru-RU"/>
          </a:p>
        </p:txBody>
      </p:sp>
    </p:spTree>
    <p:extLst>
      <p:ext uri="{BB962C8B-B14F-4D97-AF65-F5344CB8AC3E}">
        <p14:creationId xmlns:p14="http://schemas.microsoft.com/office/powerpoint/2010/main" val="179852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96363B-6CC3-495B-BBD8-0FF8A0600A82}" type="slidenum">
              <a:rPr lang="ru-RU" smtClean="0"/>
              <a:t>10</a:t>
            </a:fld>
            <a:endParaRPr lang="ru-RU"/>
          </a:p>
        </p:txBody>
      </p:sp>
    </p:spTree>
    <p:extLst>
      <p:ext uri="{BB962C8B-B14F-4D97-AF65-F5344CB8AC3E}">
        <p14:creationId xmlns:p14="http://schemas.microsoft.com/office/powerpoint/2010/main" val="2386213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96363B-6CC3-495B-BBD8-0FF8A0600A82}" type="slidenum">
              <a:rPr lang="ru-RU" smtClean="0"/>
              <a:t>30</a:t>
            </a:fld>
            <a:endParaRPr lang="ru-RU"/>
          </a:p>
        </p:txBody>
      </p:sp>
    </p:spTree>
    <p:extLst>
      <p:ext uri="{BB962C8B-B14F-4D97-AF65-F5344CB8AC3E}">
        <p14:creationId xmlns:p14="http://schemas.microsoft.com/office/powerpoint/2010/main" val="1756136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96363B-6CC3-495B-BBD8-0FF8A0600A82}" type="slidenum">
              <a:rPr lang="ru-RU" smtClean="0"/>
              <a:t>11</a:t>
            </a:fld>
            <a:endParaRPr lang="ru-RU"/>
          </a:p>
        </p:txBody>
      </p:sp>
    </p:spTree>
    <p:extLst>
      <p:ext uri="{BB962C8B-B14F-4D97-AF65-F5344CB8AC3E}">
        <p14:creationId xmlns:p14="http://schemas.microsoft.com/office/powerpoint/2010/main" val="334153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96363B-6CC3-495B-BBD8-0FF8A0600A82}" type="slidenum">
              <a:rPr lang="ru-RU" smtClean="0"/>
              <a:t>12</a:t>
            </a:fld>
            <a:endParaRPr lang="ru-RU"/>
          </a:p>
        </p:txBody>
      </p:sp>
    </p:spTree>
    <p:extLst>
      <p:ext uri="{BB962C8B-B14F-4D97-AF65-F5344CB8AC3E}">
        <p14:creationId xmlns:p14="http://schemas.microsoft.com/office/powerpoint/2010/main" val="2240339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96363B-6CC3-495B-BBD8-0FF8A0600A82}" type="slidenum">
              <a:rPr lang="ru-RU" smtClean="0"/>
              <a:t>13</a:t>
            </a:fld>
            <a:endParaRPr lang="ru-RU"/>
          </a:p>
        </p:txBody>
      </p:sp>
    </p:spTree>
    <p:extLst>
      <p:ext uri="{BB962C8B-B14F-4D97-AF65-F5344CB8AC3E}">
        <p14:creationId xmlns:p14="http://schemas.microsoft.com/office/powerpoint/2010/main" val="161795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96363B-6CC3-495B-BBD8-0FF8A0600A82}" type="slidenum">
              <a:rPr lang="ru-RU" smtClean="0"/>
              <a:t>14</a:t>
            </a:fld>
            <a:endParaRPr lang="ru-RU"/>
          </a:p>
        </p:txBody>
      </p:sp>
    </p:spTree>
    <p:extLst>
      <p:ext uri="{BB962C8B-B14F-4D97-AF65-F5344CB8AC3E}">
        <p14:creationId xmlns:p14="http://schemas.microsoft.com/office/powerpoint/2010/main" val="3627566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96363B-6CC3-495B-BBD8-0FF8A0600A82}" type="slidenum">
              <a:rPr lang="ru-RU" smtClean="0"/>
              <a:t>15</a:t>
            </a:fld>
            <a:endParaRPr lang="ru-RU"/>
          </a:p>
        </p:txBody>
      </p:sp>
    </p:spTree>
    <p:extLst>
      <p:ext uri="{BB962C8B-B14F-4D97-AF65-F5344CB8AC3E}">
        <p14:creationId xmlns:p14="http://schemas.microsoft.com/office/powerpoint/2010/main" val="2278029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96363B-6CC3-495B-BBD8-0FF8A0600A82}" type="slidenum">
              <a:rPr lang="ru-RU" smtClean="0"/>
              <a:t>17</a:t>
            </a:fld>
            <a:endParaRPr lang="ru-RU"/>
          </a:p>
        </p:txBody>
      </p:sp>
    </p:spTree>
    <p:extLst>
      <p:ext uri="{BB962C8B-B14F-4D97-AF65-F5344CB8AC3E}">
        <p14:creationId xmlns:p14="http://schemas.microsoft.com/office/powerpoint/2010/main" val="3854735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96363B-6CC3-495B-BBD8-0FF8A0600A82}" type="slidenum">
              <a:rPr lang="ru-RU" smtClean="0"/>
              <a:t>18</a:t>
            </a:fld>
            <a:endParaRPr lang="ru-RU"/>
          </a:p>
        </p:txBody>
      </p:sp>
    </p:spTree>
    <p:extLst>
      <p:ext uri="{BB962C8B-B14F-4D97-AF65-F5344CB8AC3E}">
        <p14:creationId xmlns:p14="http://schemas.microsoft.com/office/powerpoint/2010/main" val="1959675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06813" y="1988841"/>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92613" y="3861048"/>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grpSp>
        <p:nvGrpSpPr>
          <p:cNvPr id="4" name="Группа 3"/>
          <p:cNvGrpSpPr/>
          <p:nvPr userDrawn="1"/>
        </p:nvGrpSpPr>
        <p:grpSpPr>
          <a:xfrm>
            <a:off x="0" y="6678360"/>
            <a:ext cx="9144000" cy="88460"/>
            <a:chOff x="135060" y="6381328"/>
            <a:chExt cx="8849966" cy="88460"/>
          </a:xfrm>
        </p:grpSpPr>
        <p:sp>
          <p:nvSpPr>
            <p:cNvPr id="29" name="Скругленный прямоугольник 28"/>
            <p:cNvSpPr/>
            <p:nvPr userDrawn="1"/>
          </p:nvSpPr>
          <p:spPr>
            <a:xfrm flipV="1">
              <a:off x="135060" y="6411328"/>
              <a:ext cx="8846775" cy="58460"/>
            </a:xfrm>
            <a:prstGeom prst="roundRect">
              <a:avLst/>
            </a:prstGeom>
            <a:solidFill>
              <a:srgbClr val="F3943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20" name="Скругленный прямоугольник 19"/>
            <p:cNvSpPr/>
            <p:nvPr userDrawn="1"/>
          </p:nvSpPr>
          <p:spPr>
            <a:xfrm flipV="1">
              <a:off x="138251" y="6381328"/>
              <a:ext cx="8846775" cy="18000"/>
            </a:xfrm>
            <a:prstGeom prst="roundRect">
              <a:avLst/>
            </a:prstGeom>
            <a:solidFill>
              <a:srgbClr val="F3943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grpSp>
      <p:sp>
        <p:nvSpPr>
          <p:cNvPr id="38" name="Rounded Rectangle 13"/>
          <p:cNvSpPr/>
          <p:nvPr userDrawn="1"/>
        </p:nvSpPr>
        <p:spPr>
          <a:xfrm>
            <a:off x="0" y="1"/>
            <a:ext cx="9141162" cy="822419"/>
          </a:xfrm>
          <a:prstGeom prst="roundRect">
            <a:avLst>
              <a:gd name="adj" fmla="val 3362"/>
            </a:avLst>
          </a:prstGeom>
          <a:gradFill>
            <a:gsLst>
              <a:gs pos="100000">
                <a:srgbClr val="F5A540">
                  <a:lumMod val="100000"/>
                </a:srgb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15"/>
          <p:cNvGrpSpPr>
            <a:grpSpLocks noChangeAspect="1"/>
          </p:cNvGrpSpPr>
          <p:nvPr userDrawn="1"/>
        </p:nvGrpSpPr>
        <p:grpSpPr bwMode="hidden">
          <a:xfrm>
            <a:off x="-362" y="189734"/>
            <a:ext cx="9141524" cy="718986"/>
            <a:chOff x="-3905251" y="4219078"/>
            <a:chExt cx="13027839" cy="1892300"/>
          </a:xfrm>
          <a:scene3d>
            <a:camera prst="orthographicFront">
              <a:rot lat="0" lon="10800000" rev="0"/>
            </a:camera>
            <a:lightRig rig="threePt" dir="t"/>
          </a:scene3d>
        </p:grpSpPr>
        <p:sp>
          <p:nvSpPr>
            <p:cNvPr id="40" name="Freeform 14"/>
            <p:cNvSpPr>
              <a:spLocks/>
            </p:cNvSpPr>
            <p:nvPr/>
          </p:nvSpPr>
          <p:spPr bwMode="hidden">
            <a:xfrm>
              <a:off x="4800598" y="4421188"/>
              <a:ext cx="4295776" cy="81915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43"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44"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45"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useBgFill="1">
          <p:nvSpPr>
            <p:cNvPr id="46" name="Freeform 10"/>
            <p:cNvSpPr>
              <a:spLocks/>
            </p:cNvSpPr>
            <p:nvPr/>
          </p:nvSpPr>
          <p:spPr bwMode="hidden">
            <a:xfrm>
              <a:off x="-3905251" y="421907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grpSp>
      <p:sp>
        <p:nvSpPr>
          <p:cNvPr id="47" name="Прямоугольник 46"/>
          <p:cNvSpPr/>
          <p:nvPr userDrawn="1"/>
        </p:nvSpPr>
        <p:spPr>
          <a:xfrm>
            <a:off x="1132189" y="-51101"/>
            <a:ext cx="7200800" cy="481670"/>
          </a:xfrm>
          <a:prstGeom prst="rect">
            <a:avLst/>
          </a:prstGeom>
          <a:effectLst/>
          <a:scene3d>
            <a:camera prst="orthographicFront"/>
            <a:lightRig rig="threePt" dir="t"/>
          </a:scene3d>
          <a:sp3d>
            <a:contourClr>
              <a:schemeClr val="bg1"/>
            </a:contourClr>
          </a:sp3d>
        </p:spPr>
        <p:txBody>
          <a:bodyPr wrap="square">
            <a:noAutofit/>
          </a:bodyPr>
          <a:lstStyle/>
          <a:p>
            <a:pPr algn="ctr">
              <a:lnSpc>
                <a:spcPct val="115000"/>
              </a:lnSpc>
              <a:spcAft>
                <a:spcPts val="1000"/>
              </a:spcAft>
            </a:pPr>
            <a:r>
              <a:rPr lang="ru-RU" sz="1100" b="0" kern="1100" cap="none" spc="0" baseline="0" dirty="0" smtClean="0">
                <a:ln w="10160">
                  <a:noFill/>
                  <a:prstDash val="solid"/>
                </a:ln>
                <a:solidFill>
                  <a:srgbClr val="0070C0"/>
                </a:solidFill>
                <a:effectLst/>
                <a:latin typeface="Arial Black" pitchFamily="34" charset="0"/>
                <a:ea typeface="Calibri"/>
                <a:cs typeface="Times New Roman"/>
              </a:rPr>
              <a:t>Правительство Свердловской области                                                                Министерство социальной политики Свердловской области</a:t>
            </a:r>
            <a:endParaRPr lang="ru-RU" sz="1100" b="0" kern="1100" cap="none" spc="0" baseline="0" dirty="0">
              <a:ln w="10160">
                <a:noFill/>
                <a:prstDash val="solid"/>
              </a:ln>
              <a:solidFill>
                <a:srgbClr val="0070C0"/>
              </a:solidFill>
              <a:effectLst/>
              <a:latin typeface="Arial Black" pitchFamily="34" charset="0"/>
              <a:ea typeface="Calibri"/>
              <a:cs typeface="Times New Roman"/>
            </a:endParaRPr>
          </a:p>
        </p:txBody>
      </p:sp>
      <p:pic>
        <p:nvPicPr>
          <p:cNvPr id="48" name="Picture 2" descr="C:\Users\korkin\Pictures\птичк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520" y="-162389"/>
            <a:ext cx="1312717" cy="11493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9" y="1772818"/>
            <a:ext cx="7408333" cy="475252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a:xfrm>
            <a:off x="1043608" y="764704"/>
            <a:ext cx="7653536" cy="936104"/>
          </a:xfrm>
        </p:spPr>
        <p:txBody>
          <a:bodyPr/>
          <a:lstStyle>
            <a:lvl1pPr>
              <a:defRPr baseline="0">
                <a:solidFill>
                  <a:schemeClr val="tx1"/>
                </a:solidFill>
              </a:defRPr>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9552" y="980728"/>
            <a:ext cx="8229600" cy="936104"/>
          </a:xfrm>
        </p:spPr>
        <p:txBody>
          <a:bodyPr/>
          <a:lstStyle>
            <a:lvl1pPr>
              <a:defRPr baseline="0">
                <a:solidFill>
                  <a:schemeClr val="tx1"/>
                </a:solidFill>
              </a:defRPr>
            </a:lvl1pPr>
          </a:lstStyle>
          <a:p>
            <a:r>
              <a:rPr lang="ru-RU" smtClean="0"/>
              <a:t>Образец заголовка</a:t>
            </a:r>
            <a:endParaRPr lang="en-US" dirty="0"/>
          </a:p>
        </p:txBody>
      </p:sp>
      <p:sp>
        <p:nvSpPr>
          <p:cNvPr id="9" name="Content Placeholder 8"/>
          <p:cNvSpPr>
            <a:spLocks noGrp="1"/>
          </p:cNvSpPr>
          <p:nvPr>
            <p:ph sz="quarter" idx="13"/>
          </p:nvPr>
        </p:nvSpPr>
        <p:spPr>
          <a:xfrm>
            <a:off x="676655" y="1988840"/>
            <a:ext cx="3822192" cy="4536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1988840"/>
            <a:ext cx="3822192" cy="4536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grpSp>
        <p:nvGrpSpPr>
          <p:cNvPr id="6" name="Group 15"/>
          <p:cNvGrpSpPr>
            <a:grpSpLocks noChangeAspect="1"/>
          </p:cNvGrpSpPr>
          <p:nvPr userDrawn="1"/>
        </p:nvGrpSpPr>
        <p:grpSpPr bwMode="hidden">
          <a:xfrm>
            <a:off x="-362" y="173961"/>
            <a:ext cx="9141524" cy="513216"/>
            <a:chOff x="-3905251" y="4219078"/>
            <a:chExt cx="13027839" cy="1892300"/>
          </a:xfrm>
          <a:scene3d>
            <a:camera prst="orthographicFront">
              <a:rot lat="0" lon="10800000" rev="0"/>
            </a:camera>
            <a:lightRig rig="threePt" dir="t"/>
          </a:scene3d>
        </p:grpSpPr>
        <p:sp>
          <p:nvSpPr>
            <p:cNvPr id="7" name="Freeform 14"/>
            <p:cNvSpPr>
              <a:spLocks/>
            </p:cNvSpPr>
            <p:nvPr/>
          </p:nvSpPr>
          <p:spPr bwMode="hidden">
            <a:xfrm>
              <a:off x="4800598" y="4421188"/>
              <a:ext cx="4295776" cy="81915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10"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3905251" y="421907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grpSp>
      <p:pic>
        <p:nvPicPr>
          <p:cNvPr id="1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5694"/>
            <a:ext cx="539551" cy="48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1252728"/>
          </a:xfrm>
        </p:spPr>
        <p:txBody>
          <a:bodyPr/>
          <a:lstStyle>
            <a:lvl1pPr>
              <a:defRPr>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6656" y="2678113"/>
            <a:ext cx="3822192" cy="639763"/>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4" y="3429001"/>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3"/>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1"/>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a:xfrm>
            <a:off x="5163672" y="6250164"/>
            <a:ext cx="3786690" cy="365125"/>
          </a:xfrm>
          <a:prstGeom prst="rect">
            <a:avLst/>
          </a:prstGeom>
        </p:spPr>
        <p:txBody>
          <a:bodyPr/>
          <a:lstStyle/>
          <a:p>
            <a:fld id="{CC6C7B23-7BBB-4FB3-9E8B-2549BD24E832}" type="datetimeFigureOut">
              <a:rPr lang="ru-RU" smtClean="0"/>
              <a:t>23.03.2017</a:t>
            </a:fld>
            <a:endParaRPr lang="ru-RU"/>
          </a:p>
        </p:txBody>
      </p:sp>
      <p:sp>
        <p:nvSpPr>
          <p:cNvPr id="8" name="Footer Placeholder 7"/>
          <p:cNvSpPr>
            <a:spLocks noGrp="1"/>
          </p:cNvSpPr>
          <p:nvPr>
            <p:ph type="ftr" sz="quarter" idx="11"/>
          </p:nvPr>
        </p:nvSpPr>
        <p:spPr>
          <a:xfrm>
            <a:off x="193640" y="6250164"/>
            <a:ext cx="3786691" cy="365125"/>
          </a:xfrm>
          <a:prstGeom prst="rect">
            <a:avLst/>
          </a:prstGeom>
        </p:spPr>
        <p:txBody>
          <a:bodyPr/>
          <a:lstStyle/>
          <a:p>
            <a:endParaRPr lang="ru-RU"/>
          </a:p>
        </p:txBody>
      </p:sp>
      <p:sp>
        <p:nvSpPr>
          <p:cNvPr id="9" name="Slide Number Placeholder 8"/>
          <p:cNvSpPr>
            <a:spLocks noGrp="1"/>
          </p:cNvSpPr>
          <p:nvPr>
            <p:ph type="sldNum" sz="quarter" idx="12"/>
          </p:nvPr>
        </p:nvSpPr>
        <p:spPr>
          <a:xfrm>
            <a:off x="3991088" y="6250164"/>
            <a:ext cx="1161826" cy="365125"/>
          </a:xfrm>
          <a:prstGeom prst="rect">
            <a:avLst/>
          </a:prstGeom>
        </p:spPr>
        <p:txBody>
          <a:bodyPr/>
          <a:lstStyle/>
          <a:p>
            <a:fld id="{52A6A2ED-C77A-46D0-9BDA-59A15A90B5E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9552" y="2564904"/>
            <a:ext cx="8229600" cy="1252728"/>
          </a:xfrm>
        </p:spPr>
        <p:txBody>
          <a:bodyPr/>
          <a:lstStyle>
            <a:lvl1pPr>
              <a:defRPr>
                <a:solidFill>
                  <a:schemeClr val="tx1"/>
                </a:solidFill>
              </a:defRPr>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1" y="1340769"/>
            <a:ext cx="4114800" cy="1427833"/>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572001" y="2785533"/>
            <a:ext cx="4114800" cy="3379771"/>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395536" y="1371600"/>
            <a:ext cx="4104456" cy="421764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26" name="Rounded Rectangle 13"/>
          <p:cNvSpPr/>
          <p:nvPr userDrawn="1"/>
        </p:nvSpPr>
        <p:spPr>
          <a:xfrm>
            <a:off x="0" y="1"/>
            <a:ext cx="9141162" cy="822419"/>
          </a:xfrm>
          <a:prstGeom prst="roundRect">
            <a:avLst>
              <a:gd name="adj" fmla="val 3362"/>
            </a:avLst>
          </a:prstGeom>
          <a:gradFill>
            <a:gsLst>
              <a:gs pos="100000">
                <a:srgbClr val="F5A540">
                  <a:lumMod val="100000"/>
                </a:srgb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15"/>
          <p:cNvGrpSpPr>
            <a:grpSpLocks noChangeAspect="1"/>
          </p:cNvGrpSpPr>
          <p:nvPr userDrawn="1"/>
        </p:nvGrpSpPr>
        <p:grpSpPr bwMode="hidden">
          <a:xfrm>
            <a:off x="-362" y="189734"/>
            <a:ext cx="9141524" cy="718986"/>
            <a:chOff x="-3905251" y="4219078"/>
            <a:chExt cx="13027839" cy="1892300"/>
          </a:xfrm>
          <a:scene3d>
            <a:camera prst="orthographicFront">
              <a:rot lat="0" lon="10800000" rev="0"/>
            </a:camera>
            <a:lightRig rig="threePt" dir="t"/>
          </a:scene3d>
        </p:grpSpPr>
        <p:sp>
          <p:nvSpPr>
            <p:cNvPr id="28" name="Freeform 14"/>
            <p:cNvSpPr>
              <a:spLocks/>
            </p:cNvSpPr>
            <p:nvPr/>
          </p:nvSpPr>
          <p:spPr bwMode="hidden">
            <a:xfrm>
              <a:off x="4800598" y="4421188"/>
              <a:ext cx="4295776" cy="81915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29"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30"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useBgFill="1">
          <p:nvSpPr>
            <p:cNvPr id="32" name="Freeform 10"/>
            <p:cNvSpPr>
              <a:spLocks/>
            </p:cNvSpPr>
            <p:nvPr/>
          </p:nvSpPr>
          <p:spPr bwMode="hidden">
            <a:xfrm>
              <a:off x="-3905251" y="421907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grpSp>
      <p:sp>
        <p:nvSpPr>
          <p:cNvPr id="33" name="Прямоугольник 32"/>
          <p:cNvSpPr/>
          <p:nvPr userDrawn="1"/>
        </p:nvSpPr>
        <p:spPr>
          <a:xfrm>
            <a:off x="1132189" y="-51101"/>
            <a:ext cx="7200800" cy="481670"/>
          </a:xfrm>
          <a:prstGeom prst="rect">
            <a:avLst/>
          </a:prstGeom>
          <a:effectLst/>
          <a:scene3d>
            <a:camera prst="orthographicFront"/>
            <a:lightRig rig="threePt" dir="t"/>
          </a:scene3d>
          <a:sp3d>
            <a:contourClr>
              <a:schemeClr val="bg1"/>
            </a:contourClr>
          </a:sp3d>
        </p:spPr>
        <p:txBody>
          <a:bodyPr wrap="square">
            <a:noAutofit/>
          </a:bodyPr>
          <a:lstStyle/>
          <a:p>
            <a:pPr algn="ctr">
              <a:lnSpc>
                <a:spcPct val="115000"/>
              </a:lnSpc>
              <a:spcAft>
                <a:spcPts val="1000"/>
              </a:spcAft>
            </a:pPr>
            <a:r>
              <a:rPr lang="ru-RU" sz="1100" b="0" kern="1100" cap="none" spc="0" baseline="0" dirty="0" smtClean="0">
                <a:ln w="10160">
                  <a:noFill/>
                  <a:prstDash val="solid"/>
                </a:ln>
                <a:solidFill>
                  <a:srgbClr val="0070C0"/>
                </a:solidFill>
                <a:effectLst/>
                <a:latin typeface="Arial Black" pitchFamily="34" charset="0"/>
                <a:ea typeface="Calibri"/>
                <a:cs typeface="Times New Roman"/>
              </a:rPr>
              <a:t>Правительство Свердловской области                                                                Министерство социальной политики Свердловской области</a:t>
            </a:r>
            <a:endParaRPr lang="ru-RU" sz="1100" b="0" kern="1100" cap="none" spc="0" baseline="0" dirty="0">
              <a:ln w="10160">
                <a:noFill/>
                <a:prstDash val="solid"/>
              </a:ln>
              <a:solidFill>
                <a:srgbClr val="0070C0"/>
              </a:solidFill>
              <a:effectLst/>
              <a:latin typeface="Arial Black" pitchFamily="34" charset="0"/>
              <a:ea typeface="Calibri"/>
              <a:cs typeface="Times New Roman"/>
            </a:endParaRPr>
          </a:p>
        </p:txBody>
      </p:sp>
      <p:pic>
        <p:nvPicPr>
          <p:cNvPr id="34" name="Picture 2" descr="C:\Users\korkin\Pictures\птичк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520" y="-162389"/>
            <a:ext cx="1312717" cy="114938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userDrawn="1"/>
        </p:nvGrpSpPr>
        <p:grpSpPr>
          <a:xfrm>
            <a:off x="0" y="6678360"/>
            <a:ext cx="9144000" cy="88460"/>
            <a:chOff x="135060" y="6381328"/>
            <a:chExt cx="8849966" cy="88460"/>
          </a:xfrm>
        </p:grpSpPr>
        <p:sp>
          <p:nvSpPr>
            <p:cNvPr id="18" name="Скругленный прямоугольник 17"/>
            <p:cNvSpPr/>
            <p:nvPr userDrawn="1"/>
          </p:nvSpPr>
          <p:spPr>
            <a:xfrm flipV="1">
              <a:off x="135060" y="6411328"/>
              <a:ext cx="8846775" cy="58460"/>
            </a:xfrm>
            <a:prstGeom prst="roundRect">
              <a:avLst/>
            </a:prstGeom>
            <a:solidFill>
              <a:srgbClr val="F3943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9" name="Скругленный прямоугольник 18"/>
            <p:cNvSpPr/>
            <p:nvPr userDrawn="1"/>
          </p:nvSpPr>
          <p:spPr>
            <a:xfrm flipV="1">
              <a:off x="138251" y="6381328"/>
              <a:ext cx="8846775" cy="18000"/>
            </a:xfrm>
            <a:prstGeom prst="roundRect">
              <a:avLst/>
            </a:prstGeom>
            <a:solidFill>
              <a:srgbClr val="F3943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229600" cy="936104"/>
          </a:xfrm>
        </p:spPr>
        <p:txBody>
          <a:bodyPr/>
          <a:lstStyle>
            <a:lvl1pPr>
              <a:defRPr>
                <a:solidFill>
                  <a:schemeClr val="tx1"/>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72069" y="1988842"/>
            <a:ext cx="7408333" cy="4536503"/>
          </a:xfrm>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2069" y="1700810"/>
            <a:ext cx="7408333" cy="4824535"/>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22" name="Rounded Rectangle 13"/>
          <p:cNvSpPr/>
          <p:nvPr/>
        </p:nvSpPr>
        <p:spPr>
          <a:xfrm>
            <a:off x="0" y="1"/>
            <a:ext cx="9141162" cy="822419"/>
          </a:xfrm>
          <a:prstGeom prst="roundRect">
            <a:avLst>
              <a:gd name="adj" fmla="val 3362"/>
            </a:avLst>
          </a:prstGeom>
          <a:gradFill>
            <a:gsLst>
              <a:gs pos="100000">
                <a:srgbClr val="F5A540">
                  <a:lumMod val="100000"/>
                </a:srgb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15"/>
          <p:cNvGrpSpPr>
            <a:grpSpLocks noChangeAspect="1"/>
          </p:cNvGrpSpPr>
          <p:nvPr/>
        </p:nvGrpSpPr>
        <p:grpSpPr bwMode="hidden">
          <a:xfrm>
            <a:off x="-362" y="189734"/>
            <a:ext cx="9141524" cy="718986"/>
            <a:chOff x="-3905251" y="4219078"/>
            <a:chExt cx="13027839" cy="1892300"/>
          </a:xfrm>
          <a:scene3d>
            <a:camera prst="orthographicFront">
              <a:rot lat="0" lon="10800000" rev="0"/>
            </a:camera>
            <a:lightRig rig="threePt" dir="t"/>
          </a:scene3d>
        </p:grpSpPr>
        <p:sp>
          <p:nvSpPr>
            <p:cNvPr id="24" name="Freeform 14"/>
            <p:cNvSpPr>
              <a:spLocks/>
            </p:cNvSpPr>
            <p:nvPr/>
          </p:nvSpPr>
          <p:spPr bwMode="hidden">
            <a:xfrm>
              <a:off x="4800598" y="4421188"/>
              <a:ext cx="4295776" cy="81915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useBgFill="1">
          <p:nvSpPr>
            <p:cNvPr id="34" name="Freeform 10"/>
            <p:cNvSpPr>
              <a:spLocks/>
            </p:cNvSpPr>
            <p:nvPr/>
          </p:nvSpPr>
          <p:spPr bwMode="hidden">
            <a:xfrm>
              <a:off x="-3905251" y="421907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grpSp>
      <p:sp>
        <p:nvSpPr>
          <p:cNvPr id="43" name="Прямоугольник 42"/>
          <p:cNvSpPr/>
          <p:nvPr/>
        </p:nvSpPr>
        <p:spPr>
          <a:xfrm>
            <a:off x="1132189" y="-51101"/>
            <a:ext cx="7200800" cy="481670"/>
          </a:xfrm>
          <a:prstGeom prst="rect">
            <a:avLst/>
          </a:prstGeom>
          <a:effectLst/>
          <a:scene3d>
            <a:camera prst="orthographicFront"/>
            <a:lightRig rig="threePt" dir="t"/>
          </a:scene3d>
          <a:sp3d>
            <a:contourClr>
              <a:schemeClr val="bg1"/>
            </a:contourClr>
          </a:sp3d>
        </p:spPr>
        <p:txBody>
          <a:bodyPr wrap="square">
            <a:noAutofit/>
          </a:bodyPr>
          <a:lstStyle/>
          <a:p>
            <a:pPr algn="ctr">
              <a:lnSpc>
                <a:spcPct val="115000"/>
              </a:lnSpc>
              <a:spcAft>
                <a:spcPts val="1000"/>
              </a:spcAft>
            </a:pPr>
            <a:r>
              <a:rPr lang="ru-RU" sz="1100" b="0" kern="1100" cap="none" spc="0" baseline="0" dirty="0" smtClean="0">
                <a:ln w="10160">
                  <a:noFill/>
                  <a:prstDash val="solid"/>
                </a:ln>
                <a:solidFill>
                  <a:srgbClr val="0070C0"/>
                </a:solidFill>
                <a:effectLst/>
                <a:latin typeface="Arial Black" pitchFamily="34" charset="0"/>
                <a:ea typeface="Calibri"/>
                <a:cs typeface="Times New Roman"/>
              </a:rPr>
              <a:t>Правительство Свердловской области                                                                Министерство социальной политики Свердловской области</a:t>
            </a:r>
            <a:endParaRPr lang="ru-RU" sz="1100" b="0" kern="1100" cap="none" spc="0" baseline="0" dirty="0">
              <a:ln w="10160">
                <a:noFill/>
                <a:prstDash val="solid"/>
              </a:ln>
              <a:solidFill>
                <a:srgbClr val="0070C0"/>
              </a:solidFill>
              <a:effectLst/>
              <a:latin typeface="Arial Black" pitchFamily="34" charset="0"/>
              <a:ea typeface="Calibri"/>
              <a:cs typeface="Times New Roman"/>
            </a:endParaRPr>
          </a:p>
        </p:txBody>
      </p:sp>
      <p:pic>
        <p:nvPicPr>
          <p:cNvPr id="1026" name="Picture 2" descr="C:\Users\korkin\Pictures\птичка.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520" y="-162389"/>
            <a:ext cx="1312717" cy="11493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47837" y="686940"/>
            <a:ext cx="8147985" cy="941861"/>
          </a:xfrm>
          <a:prstGeom prst="rect">
            <a:avLst/>
          </a:prstGeom>
        </p:spPr>
        <p:txBody>
          <a:bodyPr vert="horz" lIns="91440" tIns="45720" rIns="91440" bIns="45720" rtlCol="0" anchor="ctr">
            <a:normAutofit/>
          </a:bodyPr>
          <a:lstStyle/>
          <a:p>
            <a:r>
              <a:rPr lang="ru-RU" dirty="0" smtClean="0"/>
              <a:t>Образец заголовка</a:t>
            </a:r>
            <a:endParaRPr lang="en-US" dirty="0"/>
          </a:p>
        </p:txBody>
      </p:sp>
      <p:grpSp>
        <p:nvGrpSpPr>
          <p:cNvPr id="16" name="Группа 15"/>
          <p:cNvGrpSpPr/>
          <p:nvPr/>
        </p:nvGrpSpPr>
        <p:grpSpPr>
          <a:xfrm>
            <a:off x="0" y="6678360"/>
            <a:ext cx="9144000" cy="88460"/>
            <a:chOff x="135060" y="6381328"/>
            <a:chExt cx="8849966" cy="88460"/>
          </a:xfrm>
        </p:grpSpPr>
        <p:sp>
          <p:nvSpPr>
            <p:cNvPr id="17" name="Скругленный прямоугольник 16"/>
            <p:cNvSpPr/>
            <p:nvPr userDrawn="1"/>
          </p:nvSpPr>
          <p:spPr>
            <a:xfrm flipV="1">
              <a:off x="135060" y="6411328"/>
              <a:ext cx="8846775" cy="58460"/>
            </a:xfrm>
            <a:prstGeom prst="roundRect">
              <a:avLst/>
            </a:prstGeom>
            <a:solidFill>
              <a:srgbClr val="F3943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8" name="Скругленный прямоугольник 17"/>
            <p:cNvSpPr/>
            <p:nvPr userDrawn="1"/>
          </p:nvSpPr>
          <p:spPr>
            <a:xfrm flipV="1">
              <a:off x="138251" y="6381328"/>
              <a:ext cx="8846775" cy="18000"/>
            </a:xfrm>
            <a:prstGeom prst="roundRect">
              <a:avLst/>
            </a:prstGeom>
            <a:solidFill>
              <a:srgbClr val="F3943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gr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5" r:id="rId4"/>
    <p:sldLayoutId id="2147483676" r:id="rId5"/>
    <p:sldLayoutId id="2147483679" r:id="rId6"/>
    <p:sldLayoutId id="2147483680"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20.xml"/><Relationship Id="rId16" Type="http://schemas.openxmlformats.org/officeDocument/2006/relationships/diagramColors" Target="../diagrams/colors10.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836712"/>
            <a:ext cx="8424936" cy="3600400"/>
          </a:xfrm>
          <a:effectLst>
            <a:outerShdw blurRad="50800" dist="38100" dir="2700000" algn="tl" rotWithShape="0">
              <a:prstClr val="black">
                <a:alpha val="40000"/>
              </a:prstClr>
            </a:outerShdw>
          </a:effectLst>
        </p:spPr>
        <p:txBody>
          <a:bodyPr>
            <a:noAutofit/>
          </a:bodyPr>
          <a:lstStyle/>
          <a:p>
            <a:r>
              <a:rPr lang="ru-RU" sz="2400" b="1" dirty="0" smtClean="0">
                <a:solidFill>
                  <a:schemeClr val="tx2">
                    <a:lumMod val="75000"/>
                  </a:schemeClr>
                </a:solidFill>
                <a:latin typeface="Arial" panose="020B0604020202020204" pitchFamily="34" charset="0"/>
                <a:cs typeface="Arial" panose="020B0604020202020204" pitchFamily="34" charset="0"/>
              </a:rPr>
              <a:t>О порядке конкурсного отбора на получение субсидии из средств бюджета Свердловской области в рамках реализации </a:t>
            </a:r>
            <a:r>
              <a:rPr lang="ru-RU" sz="2400" b="1" dirty="0">
                <a:solidFill>
                  <a:schemeClr val="tx2">
                    <a:lumMod val="75000"/>
                  </a:schemeClr>
                </a:solidFill>
                <a:latin typeface="Arial" panose="020B0604020202020204" pitchFamily="34" charset="0"/>
                <a:cs typeface="Arial" panose="020B0604020202020204" pitchFamily="34" charset="0"/>
              </a:rPr>
              <a:t>постановления Правительства Свердловской области от 12.01.2015 № 5-ПП </a:t>
            </a:r>
            <a:r>
              <a:rPr lang="ru-RU" sz="2400" b="1" dirty="0" smtClean="0">
                <a:solidFill>
                  <a:schemeClr val="tx2">
                    <a:lumMod val="75000"/>
                  </a:schemeClr>
                </a:solidFill>
                <a:latin typeface="Arial" panose="020B0604020202020204" pitchFamily="34" charset="0"/>
                <a:cs typeface="Arial" panose="020B0604020202020204" pitchFamily="34" charset="0"/>
              </a:rPr>
              <a:t/>
            </a:r>
            <a:br>
              <a:rPr lang="ru-RU" sz="2400" b="1" dirty="0" smtClean="0">
                <a:solidFill>
                  <a:schemeClr val="tx2">
                    <a:lumMod val="75000"/>
                  </a:schemeClr>
                </a:solidFill>
                <a:latin typeface="Arial" panose="020B0604020202020204" pitchFamily="34" charset="0"/>
                <a:cs typeface="Arial" panose="020B0604020202020204" pitchFamily="34" charset="0"/>
              </a:rPr>
            </a:br>
            <a:r>
              <a:rPr lang="ru-RU" sz="2400" b="1" dirty="0" smtClean="0">
                <a:solidFill>
                  <a:schemeClr val="tx2">
                    <a:lumMod val="75000"/>
                  </a:schemeClr>
                </a:solidFill>
                <a:latin typeface="Arial" panose="020B0604020202020204" pitchFamily="34" charset="0"/>
                <a:cs typeface="Arial" panose="020B0604020202020204" pitchFamily="34" charset="0"/>
              </a:rPr>
              <a:t>«</a:t>
            </a:r>
            <a:r>
              <a:rPr lang="ru-RU" sz="2400" b="1" dirty="0">
                <a:solidFill>
                  <a:schemeClr val="tx2">
                    <a:lumMod val="75000"/>
                  </a:schemeClr>
                </a:solidFill>
                <a:latin typeface="Arial" panose="020B0604020202020204" pitchFamily="34" charset="0"/>
                <a:cs typeface="Arial" panose="020B0604020202020204" pitchFamily="34" charset="0"/>
              </a:rPr>
              <a:t>Об утверждении Порядка предоставления из областного бюджета субсидий социально ориентированным некоммерческим организациям в 2015–2017 </a:t>
            </a:r>
            <a:r>
              <a:rPr lang="ru-RU" sz="2400" b="1" dirty="0" smtClean="0">
                <a:solidFill>
                  <a:schemeClr val="tx2">
                    <a:lumMod val="75000"/>
                  </a:schemeClr>
                </a:solidFill>
                <a:latin typeface="Arial" panose="020B0604020202020204" pitchFamily="34" charset="0"/>
                <a:cs typeface="Arial" panose="020B0604020202020204" pitchFamily="34" charset="0"/>
              </a:rPr>
              <a:t>годах»</a:t>
            </a:r>
            <a:endParaRPr lang="ru-RU"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49502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2204864"/>
            <a:ext cx="8280920" cy="3384376"/>
          </a:xfrm>
        </p:spPr>
        <p:txBody>
          <a:bodyPr>
            <a:normAutofit fontScale="85000" lnSpcReduction="10000"/>
          </a:bodyPr>
          <a:lstStyle/>
          <a:p>
            <a:pPr indent="0" algn="just">
              <a:lnSpc>
                <a:spcPct val="115000"/>
              </a:lnSpc>
              <a:spcAft>
                <a:spcPts val="0"/>
              </a:spcAft>
              <a:buNone/>
            </a:pPr>
            <a:r>
              <a:rPr lang="ru-RU"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 целях реализации социально значимых проектов </a:t>
            </a:r>
            <a:r>
              <a:rPr lang="ru-RU"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(подпункт 1 пункта 9 Порядка):</a:t>
            </a:r>
          </a:p>
          <a:p>
            <a:pPr indent="0" algn="just">
              <a:lnSpc>
                <a:spcPct val="115000"/>
              </a:lnSpc>
              <a:spcAft>
                <a:spcPts val="0"/>
              </a:spcAft>
              <a:buNone/>
            </a:pPr>
            <a:r>
              <a:rPr lang="ru-RU"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осуществляющие в </a:t>
            </a:r>
            <a:r>
              <a:rPr lang="ru-RU"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соответствии с учредительными документами деятельности по социальной поддержке граждан </a:t>
            </a:r>
            <a:r>
              <a:rPr lang="ru-RU"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Свердловской области</a:t>
            </a:r>
            <a:endParaRPr lang="ru-RU"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indent="0" algn="just">
              <a:lnSpc>
                <a:spcPct val="115000"/>
              </a:lnSpc>
              <a:spcAft>
                <a:spcPts val="0"/>
              </a:spcAft>
              <a:buNone/>
            </a:pPr>
            <a:r>
              <a:rPr lang="ru-RU"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не являющиеся государственными </a:t>
            </a:r>
            <a:r>
              <a:rPr lang="ru-RU"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корпорациями и государственными компаниями, государственными и муниципальными учреждениями, религиозными организациями, политическими партиями, их объединениями и </a:t>
            </a:r>
            <a:r>
              <a:rPr lang="ru-RU"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союзами</a:t>
            </a:r>
          </a:p>
          <a:p>
            <a:pPr indent="0" algn="just">
              <a:lnSpc>
                <a:spcPct val="115000"/>
              </a:lnSpc>
              <a:buNone/>
            </a:pPr>
            <a:endParaRPr lang="ru-RU" sz="2600" b="1" dirty="0" smtClean="0">
              <a:solidFill>
                <a:schemeClr val="tx2">
                  <a:lumMod val="75000"/>
                </a:schemeClr>
              </a:solidFill>
              <a:latin typeface="+mj-lt"/>
              <a:cs typeface="Arial" panose="020B0604020202020204" pitchFamily="34" charset="0"/>
            </a:endParaRPr>
          </a:p>
          <a:p>
            <a:pPr indent="0" algn="just">
              <a:lnSpc>
                <a:spcPct val="115000"/>
              </a:lnSpc>
              <a:buNone/>
            </a:pPr>
            <a:endParaRPr lang="ru-RU" sz="1500" b="1" dirty="0">
              <a:solidFill>
                <a:schemeClr val="tx2">
                  <a:lumMod val="75000"/>
                </a:schemeClr>
              </a:solidFill>
              <a:latin typeface="+mj-lt"/>
              <a:cs typeface="Arial" panose="020B0604020202020204" pitchFamily="34" charset="0"/>
            </a:endParaRPr>
          </a:p>
          <a:p>
            <a:pPr marL="0" lvl="0" indent="0">
              <a:buNone/>
            </a:pPr>
            <a:endParaRPr lang="ru-RU" sz="1500" dirty="0" smtClean="0">
              <a:solidFill>
                <a:schemeClr val="tx2">
                  <a:lumMod val="75000"/>
                </a:schemeClr>
              </a:solidFill>
              <a:latin typeface="+mj-lt"/>
              <a:cs typeface="Arial" panose="020B0604020202020204" pitchFamily="34" charset="0"/>
            </a:endParaRPr>
          </a:p>
          <a:p>
            <a:pPr marL="0" indent="0">
              <a:buNone/>
            </a:pPr>
            <a:endParaRPr lang="ru-RU" sz="6000" b="1" dirty="0"/>
          </a:p>
          <a:p>
            <a:pPr marL="0" indent="0">
              <a:buNone/>
            </a:pPr>
            <a:endParaRPr lang="ru-RU" sz="4000" dirty="0">
              <a:solidFill>
                <a:schemeClr val="tx1"/>
              </a:solidFill>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683568" y="404664"/>
            <a:ext cx="8280920" cy="1728192"/>
          </a:xfrm>
        </p:spPr>
        <p:txBody>
          <a:bodyPr>
            <a:normAutofit/>
          </a:bodyPr>
          <a:lstStyle/>
          <a:p>
            <a:r>
              <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Право на получение субсидии имеют некоммерческие организации, соответствующие следующим критериям </a:t>
            </a:r>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отбора </a:t>
            </a:r>
            <a:r>
              <a:rPr lang="ru-RU" sz="2200" dirty="0"/>
              <a:t> </a:t>
            </a:r>
            <a:endParaRPr lang="ru-RU" sz="2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Номер слайда 1"/>
          <p:cNvSpPr txBox="1">
            <a:spLocks/>
          </p:cNvSpPr>
          <p:nvPr/>
        </p:nvSpPr>
        <p:spPr>
          <a:xfrm>
            <a:off x="7832878" y="6636891"/>
            <a:ext cx="1161826" cy="221109"/>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900" dirty="0" smtClean="0">
                <a:latin typeface="Arial" pitchFamily="34" charset="0"/>
                <a:cs typeface="Arial" pitchFamily="34" charset="0"/>
              </a:rPr>
              <a:t>11</a:t>
            </a:r>
            <a:endParaRPr lang="ru-RU" sz="900" dirty="0">
              <a:latin typeface="Arial" pitchFamily="34" charset="0"/>
              <a:cs typeface="Arial" pitchFamily="34" charset="0"/>
            </a:endParaRPr>
          </a:p>
        </p:txBody>
      </p:sp>
    </p:spTree>
    <p:extLst>
      <p:ext uri="{BB962C8B-B14F-4D97-AF65-F5344CB8AC3E}">
        <p14:creationId xmlns:p14="http://schemas.microsoft.com/office/powerpoint/2010/main" val="2308522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412776"/>
            <a:ext cx="8712968" cy="5256584"/>
          </a:xfrm>
        </p:spPr>
        <p:txBody>
          <a:bodyPr>
            <a:normAutofit fontScale="25000" lnSpcReduction="20000"/>
          </a:bodyPr>
          <a:lstStyle/>
          <a:p>
            <a:pPr indent="0" algn="just">
              <a:lnSpc>
                <a:spcPct val="115000"/>
              </a:lnSpc>
              <a:buNone/>
            </a:pPr>
            <a:r>
              <a:rPr lang="ru-RU" sz="76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 целях проведения мероприятий </a:t>
            </a:r>
            <a:r>
              <a:rPr lang="ru-RU" sz="76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(подпункт 2 пункта 9 Порядка):</a:t>
            </a:r>
          </a:p>
          <a:p>
            <a:pPr indent="0" algn="just">
              <a:lnSpc>
                <a:spcPct val="115000"/>
              </a:lnSpc>
              <a:buNone/>
            </a:pPr>
            <a:endParaRPr lang="ru-RU" sz="7600"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0" algn="just">
              <a:lnSpc>
                <a:spcPct val="115000"/>
              </a:lnSpc>
              <a:buNone/>
            </a:pPr>
            <a:r>
              <a:rPr lang="ru-RU" sz="7600"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осуществляющие в соответствии с учредительными документами деятельности по социальной поддержке граждан Свердловской области</a:t>
            </a:r>
          </a:p>
          <a:p>
            <a:pPr indent="0" algn="just">
              <a:lnSpc>
                <a:spcPct val="115000"/>
              </a:lnSpc>
              <a:buNone/>
            </a:pPr>
            <a:endParaRPr lang="ru-RU" sz="7600"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0" algn="just">
              <a:lnSpc>
                <a:spcPct val="115000"/>
              </a:lnSpc>
              <a:buNone/>
            </a:pPr>
            <a:r>
              <a:rPr lang="ru-RU" sz="7600"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не являющиеся государственными корпорациями и государственными компаниями, государственными и муниципальными учреждениями, религиозными организациями, политическими партиями, их объединениями и союзами</a:t>
            </a:r>
          </a:p>
          <a:p>
            <a:pPr indent="0" algn="just">
              <a:lnSpc>
                <a:spcPct val="115000"/>
              </a:lnSpc>
              <a:buNone/>
            </a:pPr>
            <a:r>
              <a:rPr lang="ru-RU" sz="7600"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осуществляющие деятельность не менее 1 года до даты представления в уполномоченный орган заявки на получение субсидии</a:t>
            </a:r>
          </a:p>
          <a:p>
            <a:pPr indent="0" algn="just">
              <a:lnSpc>
                <a:spcPct val="115000"/>
              </a:lnSpc>
              <a:buNone/>
            </a:pPr>
            <a:r>
              <a:rPr lang="ru-RU" sz="7600"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имеющие статус регионального (областного) общественного объединения</a:t>
            </a:r>
          </a:p>
          <a:p>
            <a:pPr indent="0" algn="just">
              <a:lnSpc>
                <a:spcPct val="115000"/>
              </a:lnSpc>
              <a:buNone/>
            </a:pPr>
            <a:r>
              <a:rPr lang="ru-RU" sz="7600"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имеющие подразделения (филиалы) в муниципальных образованиях, расположенных на территории Свердловской области</a:t>
            </a:r>
          </a:p>
          <a:p>
            <a:pPr indent="0" algn="just">
              <a:lnSpc>
                <a:spcPct val="115000"/>
              </a:lnSpc>
              <a:buNone/>
            </a:pPr>
            <a:endParaRPr lang="ru-RU" sz="7600" b="1" dirty="0" smtClean="0">
              <a:solidFill>
                <a:schemeClr val="tx2">
                  <a:lumMod val="75000"/>
                </a:schemeClr>
              </a:solidFill>
              <a:latin typeface="Arial" panose="020B0604020202020204" pitchFamily="34" charset="0"/>
              <a:cs typeface="Arial" panose="020B0604020202020204" pitchFamily="34" charset="0"/>
            </a:endParaRPr>
          </a:p>
          <a:p>
            <a:pPr indent="0" algn="just">
              <a:lnSpc>
                <a:spcPct val="115000"/>
              </a:lnSpc>
              <a:buNone/>
            </a:pPr>
            <a:endParaRPr lang="ru-RU" sz="7600" b="1" dirty="0">
              <a:solidFill>
                <a:schemeClr val="tx2">
                  <a:lumMod val="75000"/>
                </a:schemeClr>
              </a:solidFill>
              <a:latin typeface="Arial" panose="020B0604020202020204" pitchFamily="34" charset="0"/>
              <a:cs typeface="Arial" panose="020B0604020202020204" pitchFamily="34" charset="0"/>
            </a:endParaRPr>
          </a:p>
          <a:p>
            <a:pPr marL="0" lvl="0" indent="0">
              <a:buNone/>
            </a:pPr>
            <a:endParaRPr lang="ru-RU" sz="3600" dirty="0" smtClean="0">
              <a:solidFill>
                <a:schemeClr val="tx2">
                  <a:lumMod val="75000"/>
                </a:schemeClr>
              </a:solidFill>
              <a:latin typeface="+mj-lt"/>
              <a:cs typeface="Arial" panose="020B0604020202020204" pitchFamily="34" charset="0"/>
            </a:endParaRPr>
          </a:p>
          <a:p>
            <a:pPr marL="0" indent="0">
              <a:buNone/>
            </a:pPr>
            <a:endParaRPr lang="ru-RU" sz="3600" b="1" dirty="0"/>
          </a:p>
          <a:p>
            <a:pPr marL="0" indent="0">
              <a:buNone/>
            </a:pPr>
            <a:endParaRPr lang="ru-RU" sz="4000" dirty="0">
              <a:solidFill>
                <a:schemeClr val="tx1"/>
              </a:solidFill>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620918" y="260648"/>
            <a:ext cx="8280920" cy="1224136"/>
          </a:xfrm>
        </p:spPr>
        <p:txBody>
          <a:bodyPr>
            <a:normAutofit/>
          </a:bodyPr>
          <a:lstStyle/>
          <a:p>
            <a:r>
              <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Право на получение субсидии имеют некоммерческие организации, соответствующие следующим критериям </a:t>
            </a:r>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отбора </a:t>
            </a:r>
            <a:r>
              <a:rPr lang="ru-RU" sz="2200" dirty="0">
                <a:latin typeface="Arial" panose="020B0604020202020204" pitchFamily="34" charset="0"/>
                <a:cs typeface="Arial" panose="020B0604020202020204" pitchFamily="34" charset="0"/>
              </a:rPr>
              <a:t> </a:t>
            </a:r>
            <a:endParaRPr lang="ru-RU" sz="2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Номер слайда 1"/>
          <p:cNvSpPr txBox="1">
            <a:spLocks/>
          </p:cNvSpPr>
          <p:nvPr/>
        </p:nvSpPr>
        <p:spPr>
          <a:xfrm>
            <a:off x="7991932" y="6636891"/>
            <a:ext cx="1161826" cy="221109"/>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900" dirty="0" smtClean="0">
                <a:latin typeface="Arial" pitchFamily="34" charset="0"/>
                <a:cs typeface="Arial" pitchFamily="34" charset="0"/>
              </a:rPr>
              <a:t>12</a:t>
            </a:r>
            <a:endParaRPr lang="ru-RU" sz="900" dirty="0">
              <a:latin typeface="Arial" pitchFamily="34" charset="0"/>
              <a:cs typeface="Arial" pitchFamily="34" charset="0"/>
            </a:endParaRPr>
          </a:p>
        </p:txBody>
      </p:sp>
    </p:spTree>
    <p:extLst>
      <p:ext uri="{BB962C8B-B14F-4D97-AF65-F5344CB8AC3E}">
        <p14:creationId xmlns:p14="http://schemas.microsoft.com/office/powerpoint/2010/main" val="3910944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1412777"/>
            <a:ext cx="8280920" cy="4968552"/>
          </a:xfrm>
        </p:spPr>
        <p:txBody>
          <a:bodyPr>
            <a:normAutofit/>
          </a:bodyPr>
          <a:lstStyle/>
          <a:p>
            <a:pPr lvl="0">
              <a:buFont typeface="Wingdings" panose="05000000000000000000" pitchFamily="2" charset="2"/>
              <a:buChar char="Ø"/>
            </a:pPr>
            <a:r>
              <a:rPr lang="ru-RU" sz="2000" b="1" dirty="0" smtClean="0">
                <a:solidFill>
                  <a:srgbClr val="C00000"/>
                </a:solidFill>
                <a:latin typeface="Arial" panose="020B0604020202020204" pitchFamily="34" charset="0"/>
                <a:cs typeface="Arial" panose="020B0604020202020204" pitchFamily="34" charset="0"/>
              </a:rPr>
              <a:t> </a:t>
            </a:r>
            <a:r>
              <a:rPr lang="ru-RU" sz="2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заявку на участие в </a:t>
            </a:r>
            <a:r>
              <a:rPr lang="ru-RU" sz="20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конкурсе на реализацию проекта, </a:t>
            </a:r>
            <a:r>
              <a:rPr lang="ru-RU" sz="2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содержащую заявление, информационную карту проекта, описание проекта, план реализации проекта, финансовое обеспечение проекта, сведения о физических лицах — основных исполнителях </a:t>
            </a:r>
            <a:r>
              <a:rPr lang="ru-RU" sz="20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проекта</a:t>
            </a:r>
          </a:p>
          <a:p>
            <a:pPr lvl="0">
              <a:buFont typeface="Wingdings" panose="05000000000000000000" pitchFamily="2" charset="2"/>
              <a:buChar char="Ø"/>
            </a:pPr>
            <a:r>
              <a:rPr lang="ru-RU" sz="20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смету доходов и расходов некоммерческой организации с указанием источников финансирования, в том числе внебюджетных средств, которые некоммерческая организация планирует привлечь на реализацию </a:t>
            </a:r>
            <a:r>
              <a:rPr lang="ru-RU" sz="2000" b="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проекта</a:t>
            </a:r>
            <a:endParaRPr lang="ru-RU" sz="20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buFont typeface="Wingdings" panose="05000000000000000000" pitchFamily="2" charset="2"/>
              <a:buChar char="Ø"/>
            </a:pPr>
            <a:r>
              <a:rPr lang="ru-RU" sz="2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выписку из Единого государственного реестра юридических лиц, выданную не ранее чем за шесть месяцев до начала срока приема заявок</a:t>
            </a:r>
            <a:r>
              <a:rPr lang="ru-RU" sz="20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lvl="0">
              <a:buFont typeface="Wingdings" panose="05000000000000000000" pitchFamily="2" charset="2"/>
              <a:buChar char="Ø"/>
            </a:pPr>
            <a:r>
              <a:rPr lang="ru-RU" sz="2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заверенную копию Устава некоммерческой </a:t>
            </a:r>
            <a:r>
              <a:rPr lang="ru-RU" sz="20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организации</a:t>
            </a:r>
          </a:p>
          <a:p>
            <a:pPr marL="0" lvl="0" indent="0">
              <a:buNone/>
            </a:pPr>
            <a:endParaRPr lang="ru-RU" sz="1800" dirty="0" smtClean="0">
              <a:solidFill>
                <a:schemeClr val="tx2">
                  <a:lumMod val="75000"/>
                </a:schemeClr>
              </a:solidFill>
              <a:latin typeface="Arial" panose="020B0604020202020204" pitchFamily="34" charset="0"/>
              <a:cs typeface="Arial" panose="020B0604020202020204" pitchFamily="34" charset="0"/>
            </a:endParaRPr>
          </a:p>
          <a:p>
            <a:pPr lvl="0">
              <a:buFont typeface="Wingdings" panose="05000000000000000000" pitchFamily="2" charset="2"/>
              <a:buChar char="Ø"/>
            </a:pPr>
            <a:endParaRPr lang="ru-RU" sz="1800" b="1" dirty="0">
              <a:latin typeface="Arial" panose="020B0604020202020204" pitchFamily="34" charset="0"/>
              <a:cs typeface="Arial" panose="020B0604020202020204" pitchFamily="34" charset="0"/>
            </a:endParaRPr>
          </a:p>
          <a:p>
            <a:pPr marL="0" indent="0">
              <a:buNone/>
            </a:pPr>
            <a:endParaRPr lang="ru-RU" sz="4000" dirty="0">
              <a:solidFill>
                <a:schemeClr val="tx1"/>
              </a:solidFill>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683568" y="548679"/>
            <a:ext cx="8280920" cy="792089"/>
          </a:xfrm>
        </p:spPr>
        <p:txBody>
          <a:bodyPr>
            <a:noAutofit/>
          </a:bodyPr>
          <a:lstStyle/>
          <a:p>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Документы для участия </a:t>
            </a:r>
            <a:b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 конкурсе на реализацию социально значимого проекта </a:t>
            </a:r>
            <a:endParaRPr lang="ru-RU" sz="2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Номер слайда 1"/>
          <p:cNvSpPr txBox="1">
            <a:spLocks/>
          </p:cNvSpPr>
          <p:nvPr/>
        </p:nvSpPr>
        <p:spPr>
          <a:xfrm>
            <a:off x="7802662" y="6636891"/>
            <a:ext cx="1161826" cy="221109"/>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900" dirty="0" smtClean="0">
                <a:latin typeface="Arial" pitchFamily="34" charset="0"/>
                <a:cs typeface="Arial" pitchFamily="34" charset="0"/>
              </a:rPr>
              <a:t>13</a:t>
            </a:r>
            <a:endParaRPr lang="ru-RU" sz="900" dirty="0">
              <a:latin typeface="Arial" pitchFamily="34" charset="0"/>
              <a:cs typeface="Arial" pitchFamily="34" charset="0"/>
            </a:endParaRPr>
          </a:p>
        </p:txBody>
      </p:sp>
    </p:spTree>
    <p:extLst>
      <p:ext uri="{BB962C8B-B14F-4D97-AF65-F5344CB8AC3E}">
        <p14:creationId xmlns:p14="http://schemas.microsoft.com/office/powerpoint/2010/main" val="500720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1412776"/>
            <a:ext cx="8280920" cy="5256585"/>
          </a:xfrm>
        </p:spPr>
        <p:txBody>
          <a:bodyPr>
            <a:noAutofit/>
          </a:bodyPr>
          <a:lstStyle/>
          <a:p>
            <a:pPr lvl="0">
              <a:buFont typeface="Wingdings" panose="05000000000000000000" pitchFamily="2" charset="2"/>
              <a:buChar char="Ø"/>
            </a:pPr>
            <a:r>
              <a:rPr lang="ru-RU" sz="19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документы</a:t>
            </a:r>
            <a:r>
              <a:rPr lang="ru-RU" sz="19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подтверждающие статус руководителя </a:t>
            </a:r>
            <a:endParaRPr lang="ru-RU" sz="19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buFont typeface="Wingdings" panose="05000000000000000000" pitchFamily="2" charset="2"/>
              <a:buChar char="Ø"/>
            </a:pPr>
            <a:r>
              <a:rPr lang="ru-RU" sz="19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справки </a:t>
            </a:r>
            <a:r>
              <a:rPr lang="ru-RU" sz="19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 исполнении обязанности по уплате налогов, сборов, пеней, штрафов, процентов, выданные органами Федеральной налоговой службы не ранее чем за один месяц до начала срока приема заявок</a:t>
            </a:r>
          </a:p>
          <a:p>
            <a:pPr lvl="0">
              <a:buFont typeface="Wingdings" panose="05000000000000000000" pitchFamily="2" charset="2"/>
              <a:buChar char="Ø"/>
            </a:pPr>
            <a:r>
              <a:rPr lang="ru-RU" sz="19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информацию </a:t>
            </a:r>
            <a:r>
              <a:rPr lang="ru-RU" sz="19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 основных мероприятиях некоммерческой организации за последний год, в том числе реализованных за счет собственных </a:t>
            </a:r>
            <a:r>
              <a:rPr lang="ru-RU" sz="19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средств</a:t>
            </a:r>
          </a:p>
          <a:p>
            <a:pPr lvl="0">
              <a:buFont typeface="Wingdings" panose="05000000000000000000" pitchFamily="2" charset="2"/>
              <a:buChar char="Ø"/>
            </a:pPr>
            <a:r>
              <a:rPr lang="ru-RU" sz="19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материалы</a:t>
            </a:r>
            <a:r>
              <a:rPr lang="ru-RU" sz="19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содержащие и (или) подтверждающие информацию о деятельности некоммерческой организации, размещенную в средствах массовой информации (пресса, телевидение, радио, Интернет) за прошедший </a:t>
            </a:r>
            <a:r>
              <a:rPr lang="ru-RU" sz="19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год</a:t>
            </a:r>
          </a:p>
          <a:p>
            <a:pPr marL="0" lvl="0" indent="0" algn="ctr">
              <a:buNone/>
            </a:pPr>
            <a:endParaRPr lang="ru-RU" sz="19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ctr">
              <a:buNone/>
            </a:pPr>
            <a:r>
              <a:rPr lang="ru-RU" sz="19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Некоммерческая организация несет ответственность за достоверность документов, представленных на получение субсидии, в соответствии с действующим законодательством Российской </a:t>
            </a:r>
            <a:r>
              <a:rPr lang="ru-RU" sz="19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Федерации</a:t>
            </a:r>
          </a:p>
          <a:p>
            <a:pPr marL="0" lvl="0" indent="0">
              <a:buNone/>
            </a:pPr>
            <a:endParaRPr lang="ru-RU" sz="1900" dirty="0" smtClean="0">
              <a:solidFill>
                <a:schemeClr val="tx2">
                  <a:lumMod val="75000"/>
                </a:schemeClr>
              </a:solidFill>
              <a:latin typeface="Arial" panose="020B0604020202020204" pitchFamily="34" charset="0"/>
              <a:cs typeface="Arial" panose="020B0604020202020204" pitchFamily="34" charset="0"/>
            </a:endParaRPr>
          </a:p>
          <a:p>
            <a:pPr lvl="0">
              <a:buFont typeface="Wingdings" panose="05000000000000000000" pitchFamily="2" charset="2"/>
              <a:buChar char="Ø"/>
            </a:pPr>
            <a:endParaRPr lang="ru-RU" sz="1900" b="1" dirty="0">
              <a:latin typeface="Arial" panose="020B0604020202020204" pitchFamily="34" charset="0"/>
              <a:cs typeface="Arial" panose="020B0604020202020204" pitchFamily="34" charset="0"/>
            </a:endParaRPr>
          </a:p>
          <a:p>
            <a:pPr marL="0" indent="0">
              <a:buNone/>
            </a:pPr>
            <a:endParaRPr lang="ru-RU" sz="1900" dirty="0">
              <a:solidFill>
                <a:schemeClr val="tx1"/>
              </a:solidFill>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683568" y="548680"/>
            <a:ext cx="8280920" cy="864096"/>
          </a:xfrm>
        </p:spPr>
        <p:txBody>
          <a:bodyPr>
            <a:noAutofit/>
          </a:bodyPr>
          <a:lstStyle/>
          <a:p>
            <a:r>
              <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Документы для участия </a:t>
            </a:r>
            <a:br>
              <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 конкурсе на реализацию </a:t>
            </a:r>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социально значимого проекта </a:t>
            </a:r>
            <a:endParaRPr lang="ru-RU" sz="2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Номер слайда 1"/>
          <p:cNvSpPr txBox="1">
            <a:spLocks/>
          </p:cNvSpPr>
          <p:nvPr/>
        </p:nvSpPr>
        <p:spPr>
          <a:xfrm>
            <a:off x="7823700" y="6636891"/>
            <a:ext cx="1161826" cy="221109"/>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900" dirty="0" smtClean="0">
                <a:latin typeface="Arial" pitchFamily="34" charset="0"/>
                <a:cs typeface="Arial" pitchFamily="34" charset="0"/>
              </a:rPr>
              <a:t>14</a:t>
            </a:r>
            <a:endParaRPr lang="ru-RU" sz="900" dirty="0">
              <a:latin typeface="Arial" pitchFamily="34" charset="0"/>
              <a:cs typeface="Arial" pitchFamily="34" charset="0"/>
            </a:endParaRPr>
          </a:p>
        </p:txBody>
      </p:sp>
    </p:spTree>
    <p:extLst>
      <p:ext uri="{BB962C8B-B14F-4D97-AF65-F5344CB8AC3E}">
        <p14:creationId xmlns:p14="http://schemas.microsoft.com/office/powerpoint/2010/main" val="4022328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772816"/>
            <a:ext cx="8280920" cy="4608512"/>
          </a:xfrm>
        </p:spPr>
        <p:txBody>
          <a:bodyPr>
            <a:normAutofit/>
          </a:bodyPr>
          <a:lstStyle/>
          <a:p>
            <a:pPr lvl="0">
              <a:buFont typeface="Wingdings" panose="05000000000000000000" pitchFamily="2" charset="2"/>
              <a:buChar char="Ø"/>
            </a:pPr>
            <a:r>
              <a:rPr lang="ru-RU" sz="1500" b="1" dirty="0" smtClean="0">
                <a:solidFill>
                  <a:srgbClr val="C00000"/>
                </a:solidFill>
                <a:latin typeface="+mj-lt"/>
                <a:cs typeface="Arial" panose="020B0604020202020204" pitchFamily="34" charset="0"/>
              </a:rPr>
              <a:t> </a:t>
            </a:r>
            <a:r>
              <a:rPr lang="ru-RU" sz="18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заявку на получение субсидии, содержащую перечень видов затрат в соответствии с подпунктом 2 пункта 5 Порядка</a:t>
            </a:r>
          </a:p>
          <a:p>
            <a:pPr lvl="0">
              <a:buFont typeface="Wingdings" panose="05000000000000000000" pitchFamily="2" charset="2"/>
              <a:buChar char="Ø"/>
            </a:pPr>
            <a:endParaRPr lang="ru-RU" sz="18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buFont typeface="Wingdings" panose="05000000000000000000" pitchFamily="2" charset="2"/>
              <a:buChar char="Ø"/>
            </a:pPr>
            <a:r>
              <a:rPr lang="ru-RU" sz="18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смету доходов и расходов некоммерческой организации с указанием источников финансирования, в том числе внебюджетных средств, которые некоммерческая организация планирует привлечь на проведение мероприятий</a:t>
            </a:r>
          </a:p>
          <a:p>
            <a:pPr lvl="0">
              <a:buFont typeface="Wingdings" panose="05000000000000000000" pitchFamily="2" charset="2"/>
              <a:buChar char="Ø"/>
            </a:pPr>
            <a:endParaRPr lang="ru-RU" sz="18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buFont typeface="Wingdings" panose="05000000000000000000" pitchFamily="2" charset="2"/>
              <a:buChar char="Ø"/>
            </a:pPr>
            <a:r>
              <a:rPr lang="ru-RU" sz="18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выписку из Единого государственного реестра юридических лиц, выданную не ранее чем за шесть месяцев до начала срока приема </a:t>
            </a:r>
            <a:r>
              <a:rPr lang="ru-RU" sz="18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заявок</a:t>
            </a:r>
            <a:endParaRPr lang="ru-RU" sz="18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buFont typeface="Wingdings" panose="05000000000000000000" pitchFamily="2" charset="2"/>
              <a:buChar char="Ø"/>
            </a:pPr>
            <a:endParaRPr lang="ru-RU" sz="18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buFont typeface="Wingdings" panose="05000000000000000000" pitchFamily="2" charset="2"/>
              <a:buChar char="Ø"/>
            </a:pPr>
            <a:r>
              <a:rPr lang="ru-RU" sz="18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заверенную копию Устава некоммерческой организации</a:t>
            </a:r>
          </a:p>
          <a:p>
            <a:pPr marL="0" lvl="0" indent="0" algn="ctr">
              <a:buNone/>
            </a:pPr>
            <a:endParaRPr lang="ru-RU" sz="1500" dirty="0">
              <a:solidFill>
                <a:schemeClr val="tx2">
                  <a:lumMod val="75000"/>
                </a:schemeClr>
              </a:solidFill>
              <a:latin typeface="+mj-lt"/>
              <a:cs typeface="Arial" panose="020B0604020202020204" pitchFamily="34" charset="0"/>
            </a:endParaRPr>
          </a:p>
          <a:p>
            <a:pPr marL="0" lvl="0" indent="0">
              <a:buNone/>
            </a:pPr>
            <a:endParaRPr lang="ru-RU" sz="1500" dirty="0" smtClean="0">
              <a:solidFill>
                <a:schemeClr val="tx2">
                  <a:lumMod val="75000"/>
                </a:schemeClr>
              </a:solidFill>
              <a:latin typeface="+mj-lt"/>
              <a:cs typeface="Arial" panose="020B0604020202020204" pitchFamily="34" charset="0"/>
            </a:endParaRPr>
          </a:p>
          <a:p>
            <a:pPr lvl="0">
              <a:buFont typeface="Wingdings" panose="05000000000000000000" pitchFamily="2" charset="2"/>
              <a:buChar char="Ø"/>
            </a:pPr>
            <a:endParaRPr lang="ru-RU" sz="6000" b="1" dirty="0"/>
          </a:p>
          <a:p>
            <a:pPr marL="0" indent="0">
              <a:buNone/>
            </a:pPr>
            <a:endParaRPr lang="ru-RU" sz="4000" dirty="0">
              <a:solidFill>
                <a:schemeClr val="tx1"/>
              </a:solidFill>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683568" y="548680"/>
            <a:ext cx="8280920" cy="1224136"/>
          </a:xfrm>
        </p:spPr>
        <p:txBody>
          <a:bodyPr>
            <a:noAutofit/>
          </a:bodyPr>
          <a:lstStyle/>
          <a:p>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Документы для </a:t>
            </a:r>
            <a:r>
              <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получения субсидии </a:t>
            </a:r>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проведение мероприятий</a:t>
            </a:r>
            <a:endParaRPr lang="ru-RU" sz="2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Номер слайда 1"/>
          <p:cNvSpPr txBox="1">
            <a:spLocks/>
          </p:cNvSpPr>
          <p:nvPr/>
        </p:nvSpPr>
        <p:spPr>
          <a:xfrm>
            <a:off x="7991932" y="6636891"/>
            <a:ext cx="1161826" cy="221109"/>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900" dirty="0" smtClean="0">
                <a:latin typeface="Arial" pitchFamily="34" charset="0"/>
                <a:cs typeface="Arial" pitchFamily="34" charset="0"/>
              </a:rPr>
              <a:t>15</a:t>
            </a:r>
            <a:endParaRPr lang="ru-RU" sz="900" dirty="0">
              <a:latin typeface="Arial" pitchFamily="34" charset="0"/>
              <a:cs typeface="Arial" pitchFamily="34" charset="0"/>
            </a:endParaRPr>
          </a:p>
        </p:txBody>
      </p:sp>
    </p:spTree>
    <p:extLst>
      <p:ext uri="{BB962C8B-B14F-4D97-AF65-F5344CB8AC3E}">
        <p14:creationId xmlns:p14="http://schemas.microsoft.com/office/powerpoint/2010/main" val="197785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1396541"/>
            <a:ext cx="8280920" cy="5256585"/>
          </a:xfrm>
        </p:spPr>
        <p:txBody>
          <a:bodyPr>
            <a:normAutofit fontScale="92500" lnSpcReduction="10000"/>
          </a:bodyPr>
          <a:lstStyle/>
          <a:p>
            <a:pPr lvl="0">
              <a:buFont typeface="Wingdings" panose="05000000000000000000" pitchFamily="2" charset="2"/>
              <a:buChar char="Ø"/>
            </a:pPr>
            <a:r>
              <a:rPr lang="ru-RU" sz="19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документы</a:t>
            </a:r>
            <a:r>
              <a:rPr lang="ru-RU" sz="19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подтверждающие статус руководителя </a:t>
            </a:r>
            <a:endParaRPr lang="ru-RU" sz="19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buFont typeface="Wingdings" panose="05000000000000000000" pitchFamily="2" charset="2"/>
              <a:buChar char="Ø"/>
            </a:pPr>
            <a:r>
              <a:rPr lang="ru-RU" sz="19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справки </a:t>
            </a:r>
            <a:r>
              <a:rPr lang="ru-RU" sz="19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 исполнении обязанности по уплате налогов, сборов, пеней, штрафов, процентов, выданные органами Федеральной налоговой службы не ранее чем за один месяц до начала срока приема заявок</a:t>
            </a:r>
          </a:p>
          <a:p>
            <a:pPr lvl="0">
              <a:buFont typeface="Wingdings" panose="05000000000000000000" pitchFamily="2" charset="2"/>
              <a:buChar char="Ø"/>
            </a:pPr>
            <a:r>
              <a:rPr lang="ru-RU" sz="19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расчет суммы расходов на проведение мероприятий некоммерческой организации, расчет суммы расходов на обеспечение деятельности некоммерческой </a:t>
            </a:r>
            <a:r>
              <a:rPr lang="ru-RU" sz="19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организации</a:t>
            </a:r>
          </a:p>
          <a:p>
            <a:pPr>
              <a:buFont typeface="Wingdings" panose="05000000000000000000" pitchFamily="2" charset="2"/>
              <a:buChar char="Ø"/>
            </a:pPr>
            <a:r>
              <a:rPr lang="ru-RU" sz="19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материалы, содержащие и (или) подтверждающие информацию о деятельности некоммерческой организации, размещенную в средствах массовой информации (пресса, телевидение, радио, Интернет) за прошедший год</a:t>
            </a:r>
          </a:p>
          <a:p>
            <a:pPr>
              <a:buFont typeface="Wingdings" panose="05000000000000000000" pitchFamily="2" charset="2"/>
              <a:buChar char="Ø"/>
            </a:pPr>
            <a:r>
              <a:rPr lang="ru-RU" sz="19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документы, подтверждающие наличие подразделений (филиалов) в муниципальных образованиях, расположенных на территории Свердловской области</a:t>
            </a:r>
          </a:p>
          <a:p>
            <a:pPr marL="0" lvl="0" indent="0" algn="ctr">
              <a:buNone/>
            </a:pPr>
            <a:r>
              <a:rPr lang="ru-RU" sz="19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Некоммерческая организация несет ответственность за достоверность документов, представленных на получение субсидии, в соответствии с действующим законодательством Российской </a:t>
            </a:r>
            <a:r>
              <a:rPr lang="ru-RU" sz="19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Федерации</a:t>
            </a:r>
          </a:p>
          <a:p>
            <a:pPr marL="0" lvl="0" indent="0">
              <a:buNone/>
            </a:pPr>
            <a:endParaRPr lang="ru-RU" sz="1500" dirty="0" smtClean="0">
              <a:solidFill>
                <a:schemeClr val="tx2">
                  <a:lumMod val="75000"/>
                </a:schemeClr>
              </a:solidFill>
              <a:latin typeface="+mj-lt"/>
              <a:cs typeface="Arial" panose="020B0604020202020204" pitchFamily="34" charset="0"/>
            </a:endParaRPr>
          </a:p>
          <a:p>
            <a:pPr lvl="0">
              <a:buFont typeface="Wingdings" panose="05000000000000000000" pitchFamily="2" charset="2"/>
              <a:buChar char="Ø"/>
            </a:pPr>
            <a:endParaRPr lang="ru-RU" sz="6000" b="1" dirty="0"/>
          </a:p>
          <a:p>
            <a:pPr marL="0" indent="0">
              <a:buNone/>
            </a:pPr>
            <a:endParaRPr lang="ru-RU" sz="4000" dirty="0">
              <a:solidFill>
                <a:schemeClr val="tx1"/>
              </a:solidFill>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683568" y="404664"/>
            <a:ext cx="8280920" cy="1008112"/>
          </a:xfrm>
        </p:spPr>
        <p:txBody>
          <a:bodyPr>
            <a:noAutofit/>
          </a:bodyPr>
          <a:lstStyle/>
          <a:p>
            <a:r>
              <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Документы для получения субсидии </a:t>
            </a:r>
            <a:br>
              <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проведение мероприятий</a:t>
            </a:r>
            <a:endParaRPr lang="ru-RU"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Номер слайда 1"/>
          <p:cNvSpPr txBox="1">
            <a:spLocks/>
          </p:cNvSpPr>
          <p:nvPr/>
        </p:nvSpPr>
        <p:spPr>
          <a:xfrm>
            <a:off x="7802662" y="6636891"/>
            <a:ext cx="1161826" cy="221109"/>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900" dirty="0" smtClean="0">
                <a:latin typeface="Arial" pitchFamily="34" charset="0"/>
                <a:cs typeface="Arial" pitchFamily="34" charset="0"/>
              </a:rPr>
              <a:t>16</a:t>
            </a:r>
            <a:endParaRPr lang="ru-RU" sz="900" dirty="0">
              <a:latin typeface="Arial" pitchFamily="34" charset="0"/>
              <a:cs typeface="Arial" pitchFamily="34" charset="0"/>
            </a:endParaRPr>
          </a:p>
        </p:txBody>
      </p:sp>
    </p:spTree>
    <p:extLst>
      <p:ext uri="{BB962C8B-B14F-4D97-AF65-F5344CB8AC3E}">
        <p14:creationId xmlns:p14="http://schemas.microsoft.com/office/powerpoint/2010/main" val="3536699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323529" y="620688"/>
            <a:ext cx="8640960" cy="5832648"/>
          </a:xfrm>
          <a:prstGeom prst="rect">
            <a:avLst/>
          </a:prstGeom>
        </p:spPr>
      </p:pic>
      <p:sp>
        <p:nvSpPr>
          <p:cNvPr id="3" name="Номер слайда 1"/>
          <p:cNvSpPr txBox="1">
            <a:spLocks/>
          </p:cNvSpPr>
          <p:nvPr/>
        </p:nvSpPr>
        <p:spPr>
          <a:xfrm>
            <a:off x="7991932" y="6636891"/>
            <a:ext cx="1161826" cy="221109"/>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900" dirty="0" smtClean="0">
                <a:latin typeface="Arial" pitchFamily="34" charset="0"/>
                <a:cs typeface="Arial" pitchFamily="34" charset="0"/>
              </a:rPr>
              <a:t>17</a:t>
            </a:r>
            <a:endParaRPr lang="ru-RU" sz="900" dirty="0">
              <a:latin typeface="Arial" pitchFamily="34" charset="0"/>
              <a:cs typeface="Arial" pitchFamily="34" charset="0"/>
            </a:endParaRPr>
          </a:p>
        </p:txBody>
      </p:sp>
    </p:spTree>
    <p:extLst>
      <p:ext uri="{BB962C8B-B14F-4D97-AF65-F5344CB8AC3E}">
        <p14:creationId xmlns:p14="http://schemas.microsoft.com/office/powerpoint/2010/main" val="2820847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404664"/>
            <a:ext cx="8280920" cy="6264696"/>
          </a:xfrm>
        </p:spPr>
        <p:txBody>
          <a:bodyPr>
            <a:normAutofit/>
          </a:bodyPr>
          <a:lstStyle/>
          <a:p>
            <a:pPr indent="0" algn="ctr">
              <a:lnSpc>
                <a:spcPct val="115000"/>
              </a:lnSpc>
              <a:spcAft>
                <a:spcPts val="0"/>
              </a:spcAft>
              <a:buNone/>
            </a:pPr>
            <a:r>
              <a:rPr lang="ru-RU" sz="18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Обязательным является  целевое расходование средств субсидии</a:t>
            </a:r>
            <a:endParaRPr lang="ru-RU" sz="1800" b="1" dirty="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15000"/>
              </a:lnSpc>
              <a:buNone/>
            </a:pPr>
            <a:r>
              <a:rPr lang="ru-RU" sz="17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 </a:t>
            </a:r>
            <a:r>
              <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счет предоставленной </a:t>
            </a:r>
            <a:r>
              <a:rPr lang="ru-RU" sz="17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субсидии </a:t>
            </a:r>
            <a:r>
              <a:rPr lang="ru-RU" sz="17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запрещается</a:t>
            </a:r>
            <a:r>
              <a:rPr lang="ru-RU" sz="17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indent="0" algn="ctr">
              <a:lnSpc>
                <a:spcPct val="115000"/>
              </a:lnSpc>
              <a:buNone/>
            </a:pPr>
            <a:r>
              <a:rPr lang="ru-RU" sz="17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осуществлять </a:t>
            </a:r>
            <a:r>
              <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следующие расходы:</a:t>
            </a:r>
          </a:p>
          <a:p>
            <a:pPr indent="0" algn="just">
              <a:lnSpc>
                <a:spcPct val="115000"/>
              </a:lnSpc>
              <a:buNone/>
            </a:pPr>
            <a:r>
              <a:rPr lang="ru-RU" sz="17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связанные </a:t>
            </a:r>
            <a:r>
              <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 осуществлением предпринимательской деятельности и оказанием помощи коммерческим </a:t>
            </a:r>
            <a:r>
              <a:rPr lang="ru-RU" sz="17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организациям</a:t>
            </a:r>
            <a:endPar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0" algn="just">
              <a:lnSpc>
                <a:spcPct val="115000"/>
              </a:lnSpc>
              <a:buNone/>
            </a:pPr>
            <a:r>
              <a:rPr lang="ru-RU" sz="17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напрямую </a:t>
            </a:r>
            <a:r>
              <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 связанные с заявленными проектами и </a:t>
            </a:r>
            <a:r>
              <a:rPr lang="ru-RU" sz="17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мероприятиями</a:t>
            </a:r>
            <a:endPar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0" algn="just">
              <a:lnSpc>
                <a:spcPct val="115000"/>
              </a:lnSpc>
              <a:buNone/>
            </a:pPr>
            <a:r>
              <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поддержку политических партий и </a:t>
            </a:r>
            <a:r>
              <a:rPr lang="ru-RU" sz="17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кампаний</a:t>
            </a:r>
            <a:endPar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0" algn="just">
              <a:lnSpc>
                <a:spcPct val="115000"/>
              </a:lnSpc>
              <a:buNone/>
            </a:pPr>
            <a:r>
              <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проведение политических демонстраций, </a:t>
            </a:r>
            <a:r>
              <a:rPr lang="ru-RU" sz="17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пикетирований</a:t>
            </a:r>
            <a:endPar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0" algn="just">
              <a:lnSpc>
                <a:spcPct val="115000"/>
              </a:lnSpc>
              <a:buNone/>
            </a:pPr>
            <a:r>
              <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фундаментальные научные </a:t>
            </a:r>
            <a:r>
              <a:rPr lang="ru-RU" sz="17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исследования</a:t>
            </a:r>
            <a:endPar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0" algn="just">
              <a:lnSpc>
                <a:spcPct val="115000"/>
              </a:lnSpc>
              <a:buNone/>
            </a:pPr>
            <a:r>
              <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приобретение алкогольных напитков и табачной </a:t>
            </a:r>
            <a:r>
              <a:rPr lang="ru-RU" sz="17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продукции</a:t>
            </a:r>
            <a:endPar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0" algn="just">
              <a:lnSpc>
                <a:spcPct val="115000"/>
              </a:lnSpc>
              <a:buNone/>
            </a:pPr>
            <a:r>
              <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оплату труда штатных сотрудников некоммерческих </a:t>
            </a:r>
            <a:r>
              <a:rPr lang="ru-RU" sz="17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организаций</a:t>
            </a:r>
            <a:endPar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0" algn="just">
              <a:lnSpc>
                <a:spcPct val="115000"/>
              </a:lnSpc>
              <a:buNone/>
            </a:pPr>
            <a:r>
              <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приобретение автомототранспортных </a:t>
            </a:r>
            <a:r>
              <a:rPr lang="ru-RU" sz="17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средств</a:t>
            </a:r>
            <a:endPar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0" algn="just">
              <a:lnSpc>
                <a:spcPct val="115000"/>
              </a:lnSpc>
              <a:buNone/>
            </a:pPr>
            <a:r>
              <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оплату работ по капитальному строительству и реконструкции зданий и </a:t>
            </a:r>
            <a:r>
              <a:rPr lang="ru-RU" sz="17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сооружений</a:t>
            </a:r>
            <a:endPar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0" algn="just">
              <a:lnSpc>
                <a:spcPct val="115000"/>
              </a:lnSpc>
              <a:buNone/>
            </a:pPr>
            <a:r>
              <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приобретение </a:t>
            </a:r>
            <a:r>
              <a:rPr lang="ru-RU" sz="17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недвижимости</a:t>
            </a:r>
            <a:endPar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0" algn="just">
              <a:lnSpc>
                <a:spcPct val="115000"/>
              </a:lnSpc>
              <a:buNone/>
            </a:pPr>
            <a:r>
              <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погашение кредиторской задолженности некоммерческих </a:t>
            </a:r>
            <a:r>
              <a:rPr lang="ru-RU" sz="17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организаций</a:t>
            </a:r>
            <a:endPar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0" algn="just">
              <a:lnSpc>
                <a:spcPct val="115000"/>
              </a:lnSpc>
              <a:buNone/>
            </a:pPr>
            <a:r>
              <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уплату пени и </a:t>
            </a:r>
            <a:r>
              <a:rPr lang="ru-RU" sz="17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штрафов</a:t>
            </a:r>
            <a:endParaRPr lang="ru-RU" sz="17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0" algn="just">
              <a:lnSpc>
                <a:spcPct val="115000"/>
              </a:lnSpc>
              <a:buNone/>
            </a:pPr>
            <a:endParaRPr lang="ru-RU" sz="1600" b="1" dirty="0">
              <a:solidFill>
                <a:schemeClr val="tx2">
                  <a:lumMod val="75000"/>
                </a:schemeClr>
              </a:solidFill>
              <a:latin typeface="+mj-lt"/>
              <a:cs typeface="Arial" panose="020B0604020202020204" pitchFamily="34" charset="0"/>
            </a:endParaRPr>
          </a:p>
          <a:p>
            <a:pPr indent="0" algn="just">
              <a:lnSpc>
                <a:spcPct val="115000"/>
              </a:lnSpc>
              <a:buNone/>
            </a:pPr>
            <a:endParaRPr lang="ru-RU" sz="1500" b="1" dirty="0" smtClean="0">
              <a:solidFill>
                <a:schemeClr val="tx2">
                  <a:lumMod val="75000"/>
                </a:schemeClr>
              </a:solidFill>
              <a:latin typeface="+mj-lt"/>
              <a:cs typeface="Arial" panose="020B0604020202020204" pitchFamily="34" charset="0"/>
            </a:endParaRPr>
          </a:p>
          <a:p>
            <a:pPr indent="0" algn="just">
              <a:lnSpc>
                <a:spcPct val="115000"/>
              </a:lnSpc>
              <a:buNone/>
            </a:pPr>
            <a:endParaRPr lang="ru-RU" sz="1500" b="1" dirty="0">
              <a:solidFill>
                <a:schemeClr val="tx2">
                  <a:lumMod val="75000"/>
                </a:schemeClr>
              </a:solidFill>
              <a:latin typeface="+mj-lt"/>
              <a:cs typeface="Arial" panose="020B0604020202020204" pitchFamily="34" charset="0"/>
            </a:endParaRPr>
          </a:p>
          <a:p>
            <a:pPr marL="0" lvl="0" indent="0">
              <a:buNone/>
            </a:pPr>
            <a:endParaRPr lang="ru-RU" sz="1500" dirty="0" smtClean="0">
              <a:solidFill>
                <a:schemeClr val="tx2">
                  <a:lumMod val="75000"/>
                </a:schemeClr>
              </a:solidFill>
              <a:latin typeface="+mj-lt"/>
              <a:cs typeface="Arial" panose="020B0604020202020204" pitchFamily="34" charset="0"/>
            </a:endParaRPr>
          </a:p>
          <a:p>
            <a:pPr marL="0" indent="0">
              <a:buNone/>
            </a:pPr>
            <a:endParaRPr lang="ru-RU" sz="6000" b="1" dirty="0"/>
          </a:p>
          <a:p>
            <a:pPr marL="0" indent="0">
              <a:buNone/>
            </a:pPr>
            <a:endParaRPr lang="ru-RU" sz="4000" dirty="0">
              <a:solidFill>
                <a:schemeClr val="tx1"/>
              </a:solidFill>
              <a:latin typeface="Arial" panose="020B0604020202020204" pitchFamily="34" charset="0"/>
              <a:cs typeface="Arial" panose="020B0604020202020204" pitchFamily="34" charset="0"/>
            </a:endParaRPr>
          </a:p>
        </p:txBody>
      </p:sp>
      <p:sp>
        <p:nvSpPr>
          <p:cNvPr id="3" name="Номер слайда 1"/>
          <p:cNvSpPr txBox="1">
            <a:spLocks/>
          </p:cNvSpPr>
          <p:nvPr/>
        </p:nvSpPr>
        <p:spPr>
          <a:xfrm>
            <a:off x="7991932" y="6636891"/>
            <a:ext cx="1161826" cy="221109"/>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900" dirty="0" smtClean="0">
                <a:latin typeface="Arial" pitchFamily="34" charset="0"/>
                <a:cs typeface="Arial" pitchFamily="34" charset="0"/>
              </a:rPr>
              <a:t>18</a:t>
            </a:r>
            <a:endParaRPr lang="ru-RU" sz="900" dirty="0">
              <a:latin typeface="Arial" pitchFamily="34" charset="0"/>
              <a:cs typeface="Arial" pitchFamily="34" charset="0"/>
            </a:endParaRPr>
          </a:p>
        </p:txBody>
      </p:sp>
    </p:spTree>
    <p:extLst>
      <p:ext uri="{BB962C8B-B14F-4D97-AF65-F5344CB8AC3E}">
        <p14:creationId xmlns:p14="http://schemas.microsoft.com/office/powerpoint/2010/main" val="709022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1052737"/>
            <a:ext cx="7992888" cy="5256584"/>
          </a:xfrm>
        </p:spPr>
        <p:txBody>
          <a:bodyPr>
            <a:normAutofit fontScale="85000" lnSpcReduction="20000"/>
          </a:bodyPr>
          <a:lstStyle/>
          <a:p>
            <a:pPr marL="0" lvl="0" indent="0">
              <a:buNone/>
            </a:pPr>
            <a:endParaRPr lang="ru-RU" sz="1500" b="1" dirty="0">
              <a:solidFill>
                <a:srgbClr val="C00000"/>
              </a:solidFill>
              <a:latin typeface="+mj-lt"/>
              <a:cs typeface="Arial" panose="020B0604020202020204" pitchFamily="34" charset="0"/>
            </a:endParaRPr>
          </a:p>
          <a:p>
            <a:pPr marL="0" lvl="0" indent="0" algn="ctr">
              <a:buNone/>
            </a:pPr>
            <a:r>
              <a:rPr lang="ru-RU"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Прием заявок осуществляется </a:t>
            </a:r>
            <a:r>
              <a:rPr lang="ru-RU" b="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 течение 30 календарных дней </a:t>
            </a:r>
            <a:r>
              <a:rPr lang="ru-RU"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 дня размещения объявления</a:t>
            </a:r>
          </a:p>
          <a:p>
            <a:pPr marL="0" lvl="0" indent="0" algn="ctr">
              <a:buNone/>
            </a:pPr>
            <a:r>
              <a:rPr lang="ru-RU"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Дата проведения конкурса назначается председателем комиссии. </a:t>
            </a:r>
          </a:p>
          <a:p>
            <a:pPr marL="0" lvl="0" indent="0" algn="ctr">
              <a:buNone/>
            </a:pPr>
            <a:r>
              <a:rPr lang="ru-RU"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Проведение конкурса осуществляется </a:t>
            </a:r>
            <a:r>
              <a:rPr lang="ru-RU" b="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 позднее 30 календарных дней</a:t>
            </a:r>
            <a:r>
              <a:rPr lang="ru-RU"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с даты окончания приема заявок.</a:t>
            </a:r>
          </a:p>
          <a:p>
            <a:pPr marL="0" lvl="0" indent="0" algn="ctr">
              <a:buNone/>
            </a:pPr>
            <a:r>
              <a:rPr lang="ru-RU"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Размер </a:t>
            </a:r>
            <a:r>
              <a:rPr lang="ru-RU"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субсидии определяется объемом и содержанием проекта, установленными техническим </a:t>
            </a:r>
            <a:r>
              <a:rPr lang="ru-RU"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заданием</a:t>
            </a:r>
            <a:endParaRPr lang="ru-RU"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ctr">
              <a:buNone/>
            </a:pPr>
            <a:endParaRPr lang="ru-RU"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ctr">
              <a:buNone/>
            </a:pPr>
            <a:r>
              <a:rPr lang="ru-RU"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Одна некоммерческая организация вправе представить несколько заявок по одному или по нескольким направлениям. </a:t>
            </a:r>
            <a:endParaRPr lang="ru-RU"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ctr">
              <a:buNone/>
            </a:pPr>
            <a:r>
              <a:rPr lang="ru-RU"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 </a:t>
            </a:r>
            <a:r>
              <a:rPr lang="ru-RU"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одному проекту одна некоммерческая организация может подать только одну заявку на участие в </a:t>
            </a:r>
            <a:r>
              <a:rPr lang="ru-RU"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конкурсе</a:t>
            </a:r>
            <a:endParaRPr lang="ru-RU"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buNone/>
            </a:pPr>
            <a:endParaRPr lang="ru-RU" sz="1500" b="1" dirty="0">
              <a:solidFill>
                <a:schemeClr val="tx2">
                  <a:lumMod val="75000"/>
                </a:schemeClr>
              </a:solidFill>
              <a:latin typeface="+mj-lt"/>
              <a:cs typeface="Arial" panose="020B0604020202020204" pitchFamily="34" charset="0"/>
            </a:endParaRPr>
          </a:p>
          <a:p>
            <a:pPr marL="0" indent="0" algn="ctr">
              <a:buNone/>
            </a:pPr>
            <a:r>
              <a:rPr lang="ru-RU"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 </a:t>
            </a:r>
            <a:r>
              <a:rPr lang="ru-RU"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каждому проекту по результатам конкурса определяется один победитель</a:t>
            </a:r>
          </a:p>
          <a:p>
            <a:pPr marL="0" lvl="0" indent="0" algn="ctr">
              <a:buNone/>
            </a:pPr>
            <a:endParaRPr lang="ru-RU"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buFont typeface="Wingdings" panose="05000000000000000000" pitchFamily="2" charset="2"/>
              <a:buChar char="Ø"/>
            </a:pPr>
            <a:endParaRPr lang="ru-RU" sz="6000" b="1" dirty="0"/>
          </a:p>
          <a:p>
            <a:pPr marL="0" indent="0">
              <a:buNone/>
            </a:pPr>
            <a:endParaRPr lang="ru-RU" sz="4000" dirty="0">
              <a:solidFill>
                <a:schemeClr val="tx1"/>
              </a:solidFill>
              <a:latin typeface="Arial" panose="020B0604020202020204" pitchFamily="34" charset="0"/>
              <a:cs typeface="Arial" panose="020B0604020202020204" pitchFamily="34" charset="0"/>
            </a:endParaRPr>
          </a:p>
        </p:txBody>
      </p:sp>
      <p:sp>
        <p:nvSpPr>
          <p:cNvPr id="3" name="Номер слайда 1"/>
          <p:cNvSpPr txBox="1">
            <a:spLocks/>
          </p:cNvSpPr>
          <p:nvPr/>
        </p:nvSpPr>
        <p:spPr>
          <a:xfrm>
            <a:off x="7884368" y="6636891"/>
            <a:ext cx="1161826" cy="221109"/>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900" dirty="0" smtClean="0">
                <a:latin typeface="Arial" pitchFamily="34" charset="0"/>
                <a:cs typeface="Arial" pitchFamily="34" charset="0"/>
              </a:rPr>
              <a:t>18</a:t>
            </a:r>
            <a:endParaRPr lang="ru-RU" sz="900" dirty="0">
              <a:latin typeface="Arial" pitchFamily="34" charset="0"/>
              <a:cs typeface="Arial" pitchFamily="34" charset="0"/>
            </a:endParaRPr>
          </a:p>
        </p:txBody>
      </p:sp>
    </p:spTree>
    <p:extLst>
      <p:ext uri="{BB962C8B-B14F-4D97-AF65-F5344CB8AC3E}">
        <p14:creationId xmlns:p14="http://schemas.microsoft.com/office/powerpoint/2010/main" val="4039090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1340768"/>
            <a:ext cx="8280920" cy="5328593"/>
          </a:xfrm>
        </p:spPr>
        <p:txBody>
          <a:bodyPr>
            <a:normAutofit lnSpcReduction="10000"/>
          </a:bodyPr>
          <a:lstStyle/>
          <a:p>
            <a:pPr algn="just">
              <a:spcAft>
                <a:spcPts val="0"/>
              </a:spcAft>
            </a:pPr>
            <a:r>
              <a:rPr lang="ru-RU"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рассматривает </a:t>
            </a:r>
            <a:r>
              <a:rPr lang="ru-RU"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документы некоммерческих </a:t>
            </a:r>
            <a:r>
              <a:rPr lang="ru-RU"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организаций</a:t>
            </a:r>
            <a:endParaRPr lang="ru-RU"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ru-RU"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принимает </a:t>
            </a:r>
            <a:r>
              <a:rPr lang="ru-RU"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решение об итогах проведения </a:t>
            </a:r>
            <a:r>
              <a:rPr lang="ru-RU"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конкурса на реализацию проектов, </a:t>
            </a:r>
            <a:r>
              <a:rPr lang="ru-RU"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определяет участников, не прошедших конкурс; </a:t>
            </a:r>
          </a:p>
          <a:p>
            <a:pPr algn="just">
              <a:spcAft>
                <a:spcPts val="0"/>
              </a:spcAft>
            </a:pPr>
            <a:r>
              <a:rPr lang="ru-RU"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принимает </a:t>
            </a:r>
            <a:r>
              <a:rPr lang="ru-RU"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решение о предоставлении субсидии на проведение мероприятий, </a:t>
            </a:r>
            <a:r>
              <a:rPr lang="ru-RU"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либо </a:t>
            </a:r>
            <a:r>
              <a:rPr lang="ru-RU"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об отказе в предоставлении субсидии; </a:t>
            </a:r>
          </a:p>
          <a:p>
            <a:pPr algn="just">
              <a:spcAft>
                <a:spcPts val="0"/>
              </a:spcAft>
            </a:pPr>
            <a:r>
              <a:rPr lang="ru-RU"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принимает </a:t>
            </a:r>
            <a:r>
              <a:rPr lang="ru-RU"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решение о принятии уточненной заявки, об отказе в принятии уточненной заявки, об исполнении соглашений в отчетном году, о неисполнении соглашений в отчетном </a:t>
            </a:r>
            <a:r>
              <a:rPr lang="ru-RU"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году</a:t>
            </a:r>
            <a:endParaRPr lang="ru-RU"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indent="0" algn="ctr">
              <a:spcAft>
                <a:spcPts val="0"/>
              </a:spcAft>
              <a:buNone/>
            </a:pPr>
            <a:endParaRPr lang="ru-RU"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indent="0" algn="ctr">
              <a:spcAft>
                <a:spcPts val="0"/>
              </a:spcAft>
              <a:buNone/>
            </a:pPr>
            <a:r>
              <a:rPr lang="ru-RU"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Решение </a:t>
            </a:r>
            <a:r>
              <a:rPr lang="ru-RU"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комиссии принимается </a:t>
            </a:r>
            <a:r>
              <a:rPr lang="ru-RU" sz="20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в форме </a:t>
            </a:r>
            <a:r>
              <a:rPr lang="ru-RU" sz="2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протокола</a:t>
            </a:r>
            <a:endParaRPr lang="ru-RU"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indent="0" algn="ctr">
              <a:spcAft>
                <a:spcPts val="0"/>
              </a:spcAft>
              <a:buNone/>
            </a:pPr>
            <a:endParaRPr lang="ru-RU" sz="2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indent="0" algn="ctr">
              <a:spcAft>
                <a:spcPts val="0"/>
              </a:spcAft>
              <a:buNone/>
            </a:pPr>
            <a:r>
              <a:rPr lang="ru-RU" sz="2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Комиссия </a:t>
            </a:r>
            <a:r>
              <a:rPr lang="ru-RU" sz="20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вправе приглашать на свои заседания представителей некоммерческих организаций, подавших заявки и получивших </a:t>
            </a:r>
            <a:r>
              <a:rPr lang="ru-RU" sz="2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субсидии</a:t>
            </a:r>
            <a:endParaRPr lang="ru-RU" sz="20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lvl="0" indent="0">
              <a:buNone/>
            </a:pPr>
            <a:endParaRPr lang="ru-RU" sz="1500" dirty="0" smtClean="0">
              <a:solidFill>
                <a:schemeClr val="tx2">
                  <a:lumMod val="75000"/>
                </a:schemeClr>
              </a:solidFill>
              <a:latin typeface="+mj-lt"/>
              <a:cs typeface="Arial" panose="020B0604020202020204" pitchFamily="34" charset="0"/>
            </a:endParaRPr>
          </a:p>
          <a:p>
            <a:pPr lvl="0">
              <a:buFont typeface="Wingdings" panose="05000000000000000000" pitchFamily="2" charset="2"/>
              <a:buChar char="Ø"/>
            </a:pPr>
            <a:endParaRPr lang="ru-RU" sz="6000" b="1" dirty="0"/>
          </a:p>
          <a:p>
            <a:pPr marL="0" indent="0">
              <a:buNone/>
            </a:pPr>
            <a:endParaRPr lang="ru-RU" sz="4000" dirty="0">
              <a:solidFill>
                <a:schemeClr val="tx1"/>
              </a:solidFill>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683568" y="404664"/>
            <a:ext cx="8280920" cy="1008112"/>
          </a:xfrm>
        </p:spPr>
        <p:txBody>
          <a:bodyPr>
            <a:noAutofit/>
          </a:bodyPr>
          <a:lstStyle/>
          <a:p>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Комиссия по рассмотрению вопросов предоставления субсидий некоммерческим организациям </a:t>
            </a:r>
            <a:endParaRPr lang="ru-RU"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Номер слайда 1"/>
          <p:cNvSpPr txBox="1">
            <a:spLocks/>
          </p:cNvSpPr>
          <p:nvPr/>
        </p:nvSpPr>
        <p:spPr>
          <a:xfrm>
            <a:off x="7876819" y="6636891"/>
            <a:ext cx="1161826" cy="221109"/>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900" dirty="0" smtClean="0">
                <a:latin typeface="Arial" pitchFamily="34" charset="0"/>
                <a:cs typeface="Arial" pitchFamily="34" charset="0"/>
              </a:rPr>
              <a:t>20</a:t>
            </a:r>
            <a:endParaRPr lang="ru-RU" sz="900" dirty="0">
              <a:latin typeface="Arial" pitchFamily="34" charset="0"/>
              <a:cs typeface="Arial" pitchFamily="34" charset="0"/>
            </a:endParaRPr>
          </a:p>
        </p:txBody>
      </p:sp>
    </p:spTree>
    <p:extLst>
      <p:ext uri="{BB962C8B-B14F-4D97-AF65-F5344CB8AC3E}">
        <p14:creationId xmlns:p14="http://schemas.microsoft.com/office/powerpoint/2010/main" val="2818709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880002331"/>
              </p:ext>
            </p:extLst>
          </p:nvPr>
        </p:nvGraphicFramePr>
        <p:xfrm>
          <a:off x="251520" y="692696"/>
          <a:ext cx="8712968"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4729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1628800"/>
            <a:ext cx="8064896" cy="4752527"/>
          </a:xfrm>
        </p:spPr>
        <p:txBody>
          <a:bodyPr>
            <a:normAutofit fontScale="92500" lnSpcReduction="10000"/>
          </a:bodyPr>
          <a:lstStyle/>
          <a:p>
            <a:pPr marL="0" lvl="0" indent="0">
              <a:buNone/>
            </a:pPr>
            <a:endParaRPr lang="ru-RU" sz="1500" dirty="0" smtClean="0">
              <a:solidFill>
                <a:schemeClr val="tx2">
                  <a:lumMod val="75000"/>
                </a:schemeClr>
              </a:solidFill>
              <a:latin typeface="+mj-lt"/>
              <a:cs typeface="Arial" panose="020B0604020202020204" pitchFamily="34" charset="0"/>
            </a:endParaRPr>
          </a:p>
          <a:p>
            <a:pPr marL="0" lvl="0" indent="0">
              <a:buNone/>
            </a:pPr>
            <a:r>
              <a:rPr lang="ru-RU"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ru-RU"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критерии </a:t>
            </a:r>
            <a:r>
              <a:rPr lang="ru-RU"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оценки некоммерческой </a:t>
            </a:r>
            <a:r>
              <a:rPr lang="ru-RU"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организации</a:t>
            </a:r>
          </a:p>
          <a:p>
            <a:pPr marL="0" lvl="0" indent="0">
              <a:buNone/>
            </a:pPr>
            <a:r>
              <a:rPr lang="ru-RU" sz="20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срок осуществления уставной </a:t>
            </a:r>
            <a:r>
              <a:rPr lang="ru-RU" sz="2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деятельности</a:t>
            </a:r>
          </a:p>
          <a:p>
            <a:pPr marL="0" lvl="0" indent="0">
              <a:buNone/>
            </a:pPr>
            <a:endParaRPr lang="ru-RU" sz="2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buNone/>
            </a:pPr>
            <a:r>
              <a:rPr lang="ru-RU" sz="20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количество материалов в средствах массовой информации </a:t>
            </a:r>
            <a:r>
              <a:rPr lang="ru-RU" sz="2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 </a:t>
            </a:r>
            <a:r>
              <a:rPr lang="ru-RU" sz="20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успешной реализации проектов и мероприятий </a:t>
            </a:r>
            <a:r>
              <a:rPr lang="ru-RU" sz="2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 </a:t>
            </a:r>
            <a:r>
              <a:rPr lang="ru-RU" sz="20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истекший </a:t>
            </a:r>
            <a:r>
              <a:rPr lang="ru-RU" sz="2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год</a:t>
            </a:r>
          </a:p>
          <a:p>
            <a:pPr marL="0" lvl="0" indent="0">
              <a:buNone/>
            </a:pPr>
            <a:endParaRPr lang="ru-RU" sz="2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buNone/>
            </a:pPr>
            <a:r>
              <a:rPr lang="ru-RU" sz="20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опыт по успешной реализации проектов сопоставимого характера и объема на основании представленных некоммерческой организацией </a:t>
            </a:r>
            <a:r>
              <a:rPr lang="ru-RU" sz="2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документов</a:t>
            </a:r>
          </a:p>
          <a:p>
            <a:pPr marL="0" lvl="0" indent="0">
              <a:buNone/>
            </a:pPr>
            <a:endParaRPr lang="ru-RU" sz="2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buNone/>
            </a:pPr>
            <a:r>
              <a:rPr lang="ru-RU" sz="20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количество муниципальных образований, расположенных на территории Свердловской области, на территориях которых были реализованы проекты, осуществляемые некоммерческой организацией</a:t>
            </a:r>
            <a:endParaRPr lang="ru-RU" sz="2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ru-RU" sz="4000" dirty="0">
              <a:solidFill>
                <a:schemeClr val="tx1"/>
              </a:solidFill>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683568" y="404664"/>
            <a:ext cx="8280920" cy="1368152"/>
          </a:xfrm>
        </p:spPr>
        <p:txBody>
          <a:bodyPr>
            <a:noAutofit/>
          </a:bodyPr>
          <a:lstStyle/>
          <a:p>
            <a:r>
              <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Комиссия оценивает </a:t>
            </a:r>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документы, </a:t>
            </a:r>
            <a:r>
              <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представленные на реализацию проекта по следующим </a:t>
            </a:r>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критериям </a:t>
            </a:r>
            <a:r>
              <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их </a:t>
            </a:r>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значимости</a:t>
            </a:r>
            <a:endParaRPr lang="ru-RU"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985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1628800"/>
            <a:ext cx="8280920" cy="4752527"/>
          </a:xfrm>
        </p:spPr>
        <p:txBody>
          <a:bodyPr>
            <a:normAutofit lnSpcReduction="10000"/>
          </a:bodyPr>
          <a:lstStyle/>
          <a:p>
            <a:pPr marL="0" lvl="0" indent="0">
              <a:buNone/>
            </a:pPr>
            <a:endParaRPr lang="ru-RU" sz="1500" dirty="0" smtClean="0">
              <a:solidFill>
                <a:schemeClr val="tx2">
                  <a:lumMod val="75000"/>
                </a:schemeClr>
              </a:solidFill>
              <a:latin typeface="+mj-lt"/>
              <a:cs typeface="Arial" panose="020B0604020202020204" pitchFamily="34" charset="0"/>
            </a:endParaRPr>
          </a:p>
          <a:p>
            <a:pPr marL="0" lvl="0" indent="0">
              <a:buNone/>
            </a:pPr>
            <a:r>
              <a:rPr lang="ru-RU"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ru-RU"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критерии оценки проекта, представленного </a:t>
            </a:r>
            <a:r>
              <a:rPr lang="ru-RU"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некоммерческой </a:t>
            </a:r>
            <a:r>
              <a:rPr lang="ru-RU"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организацией</a:t>
            </a:r>
            <a:endParaRPr lang="ru-RU"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buNone/>
            </a:pPr>
            <a:r>
              <a:rPr lang="ru-RU" sz="20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расходы на оплату услуг (работ) исполнителей проекта за счет средств субсидии, от общей суммы запрашиваемой </a:t>
            </a:r>
            <a:r>
              <a:rPr lang="ru-RU" sz="2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субсидии</a:t>
            </a:r>
          </a:p>
          <a:p>
            <a:pPr marL="0" lvl="0" indent="0">
              <a:buNone/>
            </a:pPr>
            <a:endParaRPr lang="ru-RU" sz="2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buNone/>
            </a:pPr>
            <a:r>
              <a:rPr lang="ru-RU" sz="20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наличие показателей достижения целей и задач проекта, значения целевых показателей (индикаторов), методик и критериев их </a:t>
            </a:r>
            <a:r>
              <a:rPr lang="ru-RU" sz="2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оценки</a:t>
            </a:r>
          </a:p>
          <a:p>
            <a:pPr marL="0" lvl="0" indent="0">
              <a:buNone/>
            </a:pPr>
            <a:endParaRPr lang="ru-RU" sz="2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buNone/>
            </a:pPr>
            <a:r>
              <a:rPr lang="ru-RU" sz="20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доля финансирования проекта из внебюджетных источников от общих затрат на реализацию </a:t>
            </a:r>
            <a:r>
              <a:rPr lang="ru-RU" sz="2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проекта</a:t>
            </a:r>
          </a:p>
          <a:p>
            <a:pPr marL="0" lvl="0" indent="0">
              <a:buNone/>
            </a:pPr>
            <a:endParaRPr lang="ru-RU" sz="2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buNone/>
            </a:pPr>
            <a:r>
              <a:rPr lang="ru-RU" sz="20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количество лиц, охватываемых при реализации проекта</a:t>
            </a:r>
            <a:endParaRPr lang="ru-RU" sz="4000" dirty="0">
              <a:solidFill>
                <a:schemeClr val="tx1"/>
              </a:solidFill>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683568" y="404664"/>
            <a:ext cx="8280920" cy="1368152"/>
          </a:xfrm>
        </p:spPr>
        <p:txBody>
          <a:bodyPr>
            <a:noAutofit/>
          </a:bodyPr>
          <a:lstStyle/>
          <a:p>
            <a:r>
              <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Комиссия оценивает </a:t>
            </a:r>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документы, </a:t>
            </a:r>
            <a:r>
              <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представленные на реализацию проекта по следующим </a:t>
            </a:r>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критериям </a:t>
            </a:r>
            <a:r>
              <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их </a:t>
            </a:r>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значимости</a:t>
            </a:r>
            <a:endParaRPr lang="ru-RU"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779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1052736"/>
            <a:ext cx="8280920" cy="5616625"/>
          </a:xfrm>
        </p:spPr>
        <p:txBody>
          <a:bodyPr>
            <a:normAutofit/>
          </a:bodyPr>
          <a:lstStyle/>
          <a:p>
            <a:pPr marL="0" lvl="0" indent="0" algn="ctr">
              <a:buNone/>
            </a:pPr>
            <a:endParaRPr lang="ru-RU" sz="20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ctr">
              <a:buNone/>
            </a:pPr>
            <a:endParaRPr lang="ru-RU" sz="2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ctr">
              <a:buNone/>
            </a:pPr>
            <a:endParaRPr lang="ru-RU" sz="20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ctr">
              <a:buNone/>
            </a:pPr>
            <a:r>
              <a:rPr lang="ru-RU" sz="22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Субсидии </a:t>
            </a:r>
            <a:r>
              <a:rPr lang="ru-RU" sz="22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предоставляются на основании заключенного между уполномоченным органом и некоммерческой организацией </a:t>
            </a:r>
            <a:r>
              <a:rPr lang="ru-RU" sz="22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Соглашения</a:t>
            </a:r>
          </a:p>
          <a:p>
            <a:pPr marL="0" lvl="0" indent="0" algn="ctr">
              <a:buNone/>
            </a:pPr>
            <a:endParaRPr lang="ru-RU" sz="22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ctr">
              <a:buNone/>
            </a:pPr>
            <a:r>
              <a:rPr lang="ru-RU" sz="22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Соглашение заключаются </a:t>
            </a:r>
            <a:r>
              <a:rPr lang="ru-RU" sz="22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 </a:t>
            </a:r>
            <a:r>
              <a:rPr lang="ru-RU" sz="22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течение 10 рабочих дней </a:t>
            </a:r>
            <a:r>
              <a:rPr lang="ru-RU" sz="22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 дня утверждения Министром социальной политики Свердловской области решения </a:t>
            </a:r>
            <a:r>
              <a:rPr lang="ru-RU" sz="22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комиссии</a:t>
            </a:r>
            <a:endParaRPr lang="ru-RU" sz="22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ctr">
              <a:buNone/>
            </a:pPr>
            <a:endParaRPr lang="ru-RU" sz="20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ctr">
              <a:buNone/>
            </a:pPr>
            <a:endParaRPr lang="ru-RU" sz="1500" dirty="0" smtClean="0">
              <a:solidFill>
                <a:schemeClr val="tx2">
                  <a:lumMod val="75000"/>
                </a:schemeClr>
              </a:solidFill>
              <a:latin typeface="+mj-lt"/>
              <a:cs typeface="Arial" panose="020B0604020202020204" pitchFamily="34" charset="0"/>
            </a:endParaRPr>
          </a:p>
          <a:p>
            <a:pPr marL="0" lvl="0" indent="0">
              <a:buNone/>
            </a:pPr>
            <a:endParaRPr lang="ru-RU" sz="6000" b="1" dirty="0"/>
          </a:p>
          <a:p>
            <a:pPr marL="0" indent="0">
              <a:buNone/>
            </a:pPr>
            <a:endParaRPr lang="ru-RU" sz="4000" dirty="0">
              <a:solidFill>
                <a:schemeClr val="tx1"/>
              </a:solidFill>
              <a:latin typeface="Arial" panose="020B0604020202020204" pitchFamily="34" charset="0"/>
              <a:cs typeface="Arial" panose="020B0604020202020204" pitchFamily="34" charset="0"/>
            </a:endParaRPr>
          </a:p>
        </p:txBody>
      </p:sp>
      <p:sp>
        <p:nvSpPr>
          <p:cNvPr id="3" name="Номер слайда 1"/>
          <p:cNvSpPr txBox="1">
            <a:spLocks/>
          </p:cNvSpPr>
          <p:nvPr/>
        </p:nvSpPr>
        <p:spPr>
          <a:xfrm>
            <a:off x="7730654" y="6636891"/>
            <a:ext cx="1161826" cy="221109"/>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900" dirty="0" smtClean="0">
                <a:latin typeface="Arial" pitchFamily="34" charset="0"/>
                <a:cs typeface="Arial" pitchFamily="34" charset="0"/>
              </a:rPr>
              <a:t>22</a:t>
            </a:r>
            <a:endParaRPr lang="ru-RU" sz="900" dirty="0">
              <a:latin typeface="Arial" pitchFamily="34" charset="0"/>
              <a:cs typeface="Arial" pitchFamily="34" charset="0"/>
            </a:endParaRPr>
          </a:p>
        </p:txBody>
      </p:sp>
    </p:spTree>
    <p:extLst>
      <p:ext uri="{BB962C8B-B14F-4D97-AF65-F5344CB8AC3E}">
        <p14:creationId xmlns:p14="http://schemas.microsoft.com/office/powerpoint/2010/main" val="241413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8" y="404664"/>
            <a:ext cx="8280920" cy="1008112"/>
          </a:xfrm>
        </p:spPr>
        <p:txBody>
          <a:bodyPr>
            <a:noAutofit/>
          </a:bodyPr>
          <a:lstStyle/>
          <a:p>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Порядок представления </a:t>
            </a:r>
            <a:r>
              <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 рассмотрения </a:t>
            </a:r>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документов </a:t>
            </a:r>
            <a:b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получение субсидии</a:t>
            </a:r>
            <a:endPar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6" name="Схема 5"/>
          <p:cNvGraphicFramePr/>
          <p:nvPr>
            <p:extLst>
              <p:ext uri="{D42A27DB-BD31-4B8C-83A1-F6EECF244321}">
                <p14:modId xmlns:p14="http://schemas.microsoft.com/office/powerpoint/2010/main" val="2707554252"/>
              </p:ext>
            </p:extLst>
          </p:nvPr>
        </p:nvGraphicFramePr>
        <p:xfrm>
          <a:off x="395536" y="1844823"/>
          <a:ext cx="8287682" cy="4352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3160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744419715"/>
              </p:ext>
            </p:extLst>
          </p:nvPr>
        </p:nvGraphicFramePr>
        <p:xfrm>
          <a:off x="179513" y="3136720"/>
          <a:ext cx="3772004" cy="2380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3242905860"/>
              </p:ext>
            </p:extLst>
          </p:nvPr>
        </p:nvGraphicFramePr>
        <p:xfrm>
          <a:off x="2095872" y="1052736"/>
          <a:ext cx="4654389" cy="10716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Схема 5"/>
          <p:cNvGraphicFramePr/>
          <p:nvPr>
            <p:extLst>
              <p:ext uri="{D42A27DB-BD31-4B8C-83A1-F6EECF244321}">
                <p14:modId xmlns:p14="http://schemas.microsoft.com/office/powerpoint/2010/main" val="4214112085"/>
              </p:ext>
            </p:extLst>
          </p:nvPr>
        </p:nvGraphicFramePr>
        <p:xfrm>
          <a:off x="4433751" y="2996952"/>
          <a:ext cx="4530737" cy="345638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Стрелка углом 6"/>
          <p:cNvSpPr/>
          <p:nvPr/>
        </p:nvSpPr>
        <p:spPr>
          <a:xfrm rot="5400000">
            <a:off x="6511015" y="1850025"/>
            <a:ext cx="1344272" cy="90182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tx1"/>
              </a:solidFill>
            </a:endParaRPr>
          </a:p>
        </p:txBody>
      </p:sp>
      <p:sp>
        <p:nvSpPr>
          <p:cNvPr id="11" name="Стрелка углом 10"/>
          <p:cNvSpPr/>
          <p:nvPr/>
        </p:nvSpPr>
        <p:spPr>
          <a:xfrm rot="5400000">
            <a:off x="1050516" y="1912562"/>
            <a:ext cx="1344272" cy="782024"/>
          </a:xfrm>
          <a:prstGeom prst="bentArrow">
            <a:avLst>
              <a:gd name="adj1" fmla="val 25000"/>
              <a:gd name="adj2" fmla="val 25000"/>
              <a:gd name="adj3" fmla="val 37946"/>
              <a:gd name="adj4" fmla="val 43750"/>
            </a:avLst>
          </a:prstGeom>
          <a:scene3d>
            <a:camera prst="orthographicFront">
              <a:rot lat="0" lon="1080000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tx1"/>
              </a:solidFill>
            </a:endParaRPr>
          </a:p>
        </p:txBody>
      </p:sp>
    </p:spTree>
    <p:extLst>
      <p:ext uri="{BB962C8B-B14F-4D97-AF65-F5344CB8AC3E}">
        <p14:creationId xmlns:p14="http://schemas.microsoft.com/office/powerpoint/2010/main" val="1364721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1052736"/>
            <a:ext cx="8280920" cy="5616625"/>
          </a:xfrm>
        </p:spPr>
        <p:txBody>
          <a:bodyPr>
            <a:normAutofit/>
          </a:bodyPr>
          <a:lstStyle/>
          <a:p>
            <a:pPr marL="0" lvl="0" indent="0" algn="ctr">
              <a:buNone/>
            </a:pPr>
            <a:endParaRPr lang="ru-RU" sz="20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ctr">
              <a:buNone/>
            </a:pPr>
            <a:r>
              <a:rPr lang="ru-RU" sz="22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Некоммерческие </a:t>
            </a:r>
            <a:r>
              <a:rPr lang="ru-RU" sz="22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организации представляют в уполномоченный орган отчет об использовании субсидии по фактически произведенным расходам в сроки, предусмотренные соглашением</a:t>
            </a:r>
            <a:endParaRPr lang="ru-RU" sz="22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ctr">
              <a:buNone/>
            </a:pPr>
            <a:endParaRPr lang="ru-RU" sz="22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ctr">
              <a:buNone/>
            </a:pPr>
            <a:r>
              <a:rPr lang="ru-RU" sz="22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Комиссия </a:t>
            </a:r>
            <a:r>
              <a:rPr lang="ru-RU" sz="22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основании отчетов некоммерческих организаций принимает решение об исполнении соглашения или о неисполнении соглашения некоммерческими организациями в отчетном году в срок </a:t>
            </a:r>
            <a:r>
              <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 позднее 25 февраля года, следующего за отчетным</a:t>
            </a:r>
          </a:p>
          <a:p>
            <a:pPr marL="0" lvl="0" indent="0" algn="ctr">
              <a:buNone/>
            </a:pPr>
            <a:endParaRPr lang="ru-RU" sz="1500" dirty="0" smtClean="0">
              <a:solidFill>
                <a:schemeClr val="tx2">
                  <a:lumMod val="75000"/>
                </a:schemeClr>
              </a:solidFill>
              <a:latin typeface="+mj-lt"/>
              <a:cs typeface="Arial" panose="020B0604020202020204" pitchFamily="34" charset="0"/>
            </a:endParaRPr>
          </a:p>
          <a:p>
            <a:pPr marL="0" lvl="0" indent="0">
              <a:buNone/>
            </a:pPr>
            <a:endParaRPr lang="ru-RU" sz="6000" b="1" dirty="0"/>
          </a:p>
          <a:p>
            <a:pPr marL="0" indent="0">
              <a:buNone/>
            </a:pPr>
            <a:endParaRPr lang="ru-RU" sz="4000" dirty="0">
              <a:solidFill>
                <a:schemeClr val="tx1"/>
              </a:solidFill>
              <a:latin typeface="Arial" panose="020B0604020202020204" pitchFamily="34" charset="0"/>
              <a:cs typeface="Arial" panose="020B0604020202020204" pitchFamily="34" charset="0"/>
            </a:endParaRPr>
          </a:p>
        </p:txBody>
      </p:sp>
      <p:sp>
        <p:nvSpPr>
          <p:cNvPr id="3" name="Номер слайда 1"/>
          <p:cNvSpPr txBox="1">
            <a:spLocks/>
          </p:cNvSpPr>
          <p:nvPr/>
        </p:nvSpPr>
        <p:spPr>
          <a:xfrm>
            <a:off x="7730654" y="6636891"/>
            <a:ext cx="1161826" cy="221109"/>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900" dirty="0" smtClean="0">
                <a:latin typeface="Arial" pitchFamily="34" charset="0"/>
                <a:cs typeface="Arial" pitchFamily="34" charset="0"/>
              </a:rPr>
              <a:t>22</a:t>
            </a:r>
            <a:endParaRPr lang="ru-RU" sz="900" dirty="0">
              <a:latin typeface="Arial" pitchFamily="34" charset="0"/>
              <a:cs typeface="Arial" pitchFamily="34" charset="0"/>
            </a:endParaRPr>
          </a:p>
        </p:txBody>
      </p:sp>
    </p:spTree>
    <p:extLst>
      <p:ext uri="{BB962C8B-B14F-4D97-AF65-F5344CB8AC3E}">
        <p14:creationId xmlns:p14="http://schemas.microsoft.com/office/powerpoint/2010/main" val="2310341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107504" y="836712"/>
            <a:ext cx="8872986" cy="5472608"/>
          </a:xfrm>
          <a:prstGeom prst="rect">
            <a:avLst/>
          </a:prstGeom>
        </p:spPr>
      </p:pic>
    </p:spTree>
    <p:extLst>
      <p:ext uri="{BB962C8B-B14F-4D97-AF65-F5344CB8AC3E}">
        <p14:creationId xmlns:p14="http://schemas.microsoft.com/office/powerpoint/2010/main" val="2028161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179511" y="908720"/>
            <a:ext cx="8856985" cy="5544616"/>
          </a:xfrm>
          <a:prstGeom prst="rect">
            <a:avLst/>
          </a:prstGeom>
        </p:spPr>
      </p:pic>
    </p:spTree>
    <p:extLst>
      <p:ext uri="{BB962C8B-B14F-4D97-AF65-F5344CB8AC3E}">
        <p14:creationId xmlns:p14="http://schemas.microsoft.com/office/powerpoint/2010/main" val="1849109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323528" y="908720"/>
            <a:ext cx="8576953" cy="5400600"/>
          </a:xfrm>
          <a:prstGeom prst="rect">
            <a:avLst/>
          </a:prstGeom>
        </p:spPr>
      </p:pic>
    </p:spTree>
    <p:extLst>
      <p:ext uri="{BB962C8B-B14F-4D97-AF65-F5344CB8AC3E}">
        <p14:creationId xmlns:p14="http://schemas.microsoft.com/office/powerpoint/2010/main" val="497918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8" y="404664"/>
            <a:ext cx="8280920" cy="1008112"/>
          </a:xfrm>
        </p:spPr>
        <p:txBody>
          <a:bodyPr>
            <a:noAutofit/>
          </a:bodyPr>
          <a:lstStyle/>
          <a:p>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Порядок представления </a:t>
            </a:r>
            <a:r>
              <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 </a:t>
            </a:r>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рассмотрения</a:t>
            </a:r>
            <a:b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отчетных документов</a:t>
            </a:r>
            <a:endPar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Схема 3"/>
          <p:cNvGraphicFramePr/>
          <p:nvPr>
            <p:extLst>
              <p:ext uri="{D42A27DB-BD31-4B8C-83A1-F6EECF244321}">
                <p14:modId xmlns:p14="http://schemas.microsoft.com/office/powerpoint/2010/main" val="874563346"/>
              </p:ext>
            </p:extLst>
          </p:nvPr>
        </p:nvGraphicFramePr>
        <p:xfrm>
          <a:off x="94275" y="1412776"/>
          <a:ext cx="8883221"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2992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038976909"/>
              </p:ext>
            </p:extLst>
          </p:nvPr>
        </p:nvGraphicFramePr>
        <p:xfrm>
          <a:off x="251520" y="548680"/>
          <a:ext cx="8712968"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9783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8" y="404664"/>
            <a:ext cx="8280920" cy="1008112"/>
          </a:xfrm>
        </p:spPr>
        <p:txBody>
          <a:bodyPr>
            <a:noAutofit/>
          </a:bodyPr>
          <a:lstStyle/>
          <a:p>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Порядок представления </a:t>
            </a:r>
            <a:r>
              <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 </a:t>
            </a:r>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рассмотрения</a:t>
            </a:r>
            <a:b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отчетных документов</a:t>
            </a:r>
            <a:endPar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5" name="Схема 4"/>
          <p:cNvGraphicFramePr/>
          <p:nvPr>
            <p:extLst>
              <p:ext uri="{D42A27DB-BD31-4B8C-83A1-F6EECF244321}">
                <p14:modId xmlns:p14="http://schemas.microsoft.com/office/powerpoint/2010/main" val="1431354301"/>
              </p:ext>
            </p:extLst>
          </p:nvPr>
        </p:nvGraphicFramePr>
        <p:xfrm>
          <a:off x="179512" y="2204864"/>
          <a:ext cx="4075864"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extLst>
              <p:ext uri="{D42A27DB-BD31-4B8C-83A1-F6EECF244321}">
                <p14:modId xmlns:p14="http://schemas.microsoft.com/office/powerpoint/2010/main" val="318396215"/>
              </p:ext>
            </p:extLst>
          </p:nvPr>
        </p:nvGraphicFramePr>
        <p:xfrm>
          <a:off x="827584" y="1380578"/>
          <a:ext cx="7920880" cy="6175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Схема 6"/>
          <p:cNvGraphicFramePr/>
          <p:nvPr>
            <p:extLst>
              <p:ext uri="{D42A27DB-BD31-4B8C-83A1-F6EECF244321}">
                <p14:modId xmlns:p14="http://schemas.microsoft.com/office/powerpoint/2010/main" val="3764609794"/>
              </p:ext>
            </p:extLst>
          </p:nvPr>
        </p:nvGraphicFramePr>
        <p:xfrm>
          <a:off x="4406088" y="2132856"/>
          <a:ext cx="4558400" cy="44644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061911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9" y="1844824"/>
            <a:ext cx="7408333" cy="4680521"/>
          </a:xfrm>
        </p:spPr>
        <p:txBody>
          <a:bodyPr>
            <a:noAutofit/>
          </a:bodyPr>
          <a:lstStyle/>
          <a:p>
            <a:pPr marL="0" indent="0" algn="ctr">
              <a:buNone/>
            </a:pPr>
            <a:endParaRPr lang="ru-RU" sz="1500" dirty="0"/>
          </a:p>
          <a:p>
            <a:pPr>
              <a:spcBef>
                <a:spcPts val="0"/>
              </a:spcBef>
            </a:pPr>
            <a:r>
              <a:rPr lang="ru-RU"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применение </a:t>
            </a:r>
            <a:r>
              <a:rPr lang="ru-RU"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нормативного правового акта без ограничения временным периодом </a:t>
            </a:r>
            <a:endParaRPr lang="ru-RU"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pPr>
            <a:endParaRPr lang="ru-RU"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pPr>
            <a:r>
              <a:rPr lang="ru-RU"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скорректирована </a:t>
            </a:r>
            <a:r>
              <a:rPr lang="ru-RU"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величина шага критериев </a:t>
            </a:r>
            <a:r>
              <a:rPr lang="ru-RU"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оценки</a:t>
            </a:r>
          </a:p>
          <a:p>
            <a:pPr marL="0" indent="0">
              <a:spcBef>
                <a:spcPts val="0"/>
              </a:spcBef>
              <a:buNone/>
            </a:pPr>
            <a:endParaRPr lang="ru-RU"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pPr>
            <a:r>
              <a:rPr lang="ru-RU"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проект </a:t>
            </a:r>
            <a:r>
              <a:rPr lang="ru-RU"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нормативного </a:t>
            </a:r>
            <a:r>
              <a:rPr lang="ru-RU"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правового акта  дополнен критерием оценки некоммерческой организации «наличие некоммерческой организации в реестре поставщиков социальных услуг</a:t>
            </a:r>
            <a:r>
              <a:rPr lang="ru-RU"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0" indent="0">
              <a:spcBef>
                <a:spcPts val="0"/>
              </a:spcBef>
              <a:buNone/>
            </a:pPr>
            <a:endParaRPr lang="ru-RU"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pPr>
            <a:r>
              <a:rPr lang="ru-RU"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приведены в соответствие с действующим </a:t>
            </a:r>
            <a:r>
              <a:rPr lang="ru-RU"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законодательством реквизиты </a:t>
            </a:r>
            <a:r>
              <a:rPr lang="ru-RU"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и </a:t>
            </a:r>
            <a:r>
              <a:rPr lang="ru-RU"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наименования </a:t>
            </a:r>
            <a:r>
              <a:rPr lang="ru-RU"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нормативных правовых </a:t>
            </a:r>
            <a:r>
              <a:rPr lang="ru-RU"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актов, содержащиеся в </a:t>
            </a:r>
            <a:r>
              <a:rPr lang="ru-RU"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части третьей пункта 6 Порядка </a:t>
            </a:r>
          </a:p>
          <a:p>
            <a:pPr marL="0" indent="0">
              <a:spcBef>
                <a:spcPts val="0"/>
              </a:spcBef>
              <a:buNone/>
            </a:pPr>
            <a:endParaRPr lang="ru-RU"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1043608" y="404664"/>
            <a:ext cx="7653536" cy="1440160"/>
          </a:xfrm>
        </p:spPr>
        <p:txBody>
          <a:bodyPr>
            <a:noAutofit/>
          </a:bodyPr>
          <a:lstStyle/>
          <a:p>
            <a:r>
              <a:rPr lang="ru-RU" sz="18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Внесении </a:t>
            </a:r>
            <a:r>
              <a:rPr lang="ru-RU" sz="1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изменений в постановление Правительства Свердловской области от 12.01.2015 № 5-ПП «Об утверждении </a:t>
            </a:r>
            <a:br>
              <a:rPr lang="ru-RU" sz="1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Порядка предоставления из областного бюджета субсидий социально ориентированным некоммерческим организациям в 2015–2017 годах»</a:t>
            </a:r>
          </a:p>
        </p:txBody>
      </p:sp>
    </p:spTree>
    <p:extLst>
      <p:ext uri="{BB962C8B-B14F-4D97-AF65-F5344CB8AC3E}">
        <p14:creationId xmlns:p14="http://schemas.microsoft.com/office/powerpoint/2010/main" val="26125747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836712"/>
            <a:ext cx="8424936" cy="3600400"/>
          </a:xfrm>
        </p:spPr>
        <p:txBody>
          <a:bodyPr>
            <a:noAutofit/>
          </a:bodyPr>
          <a:lstStyle/>
          <a:p>
            <a:r>
              <a:rPr lang="ru-RU" sz="24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Анализ нарушений, выявленных при проведении проверок соблюдения условий, целей и порядка предоставления из областного бюджета субсидий на финансовую поддержку социально ориентированных некоммерческих организаций.</a:t>
            </a:r>
            <a:br>
              <a:rPr lang="ru-RU" sz="24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4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Методические </a:t>
            </a:r>
            <a:r>
              <a:rPr lang="ru-RU" sz="24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рекомендации по оформлению первичных учетных документов и формированию отчетности об использовании субсидии</a:t>
            </a:r>
          </a:p>
        </p:txBody>
      </p:sp>
    </p:spTree>
    <p:extLst>
      <p:ext uri="{BB962C8B-B14F-4D97-AF65-F5344CB8AC3E}">
        <p14:creationId xmlns:p14="http://schemas.microsoft.com/office/powerpoint/2010/main" val="23488535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476672"/>
            <a:ext cx="8496944" cy="6120680"/>
          </a:xfrm>
          <a:effectLst>
            <a:outerShdw blurRad="50800" dist="38100" dir="2700000" algn="tl" rotWithShape="0">
              <a:prstClr val="black">
                <a:alpha val="40000"/>
              </a:prstClr>
            </a:outerShdw>
          </a:effectLst>
        </p:spPr>
        <p:txBody>
          <a:bodyPr>
            <a:noAutofit/>
          </a:bodyPr>
          <a:lstStyle/>
          <a:p>
            <a:pPr algn="l"/>
            <a:r>
              <a:rPr lang="ru-RU" sz="2000" b="1" dirty="0" smtClean="0">
                <a:solidFill>
                  <a:schemeClr val="tx2">
                    <a:lumMod val="75000"/>
                  </a:schemeClr>
                </a:solidFill>
                <a:latin typeface="Arial" panose="020B0604020202020204" pitchFamily="34" charset="0"/>
                <a:cs typeface="Arial" panose="020B0604020202020204" pitchFamily="34" charset="0"/>
              </a:rPr>
              <a:t/>
            </a:r>
            <a:br>
              <a:rPr lang="ru-RU" sz="2000" b="1" dirty="0" smtClean="0">
                <a:solidFill>
                  <a:schemeClr val="tx2">
                    <a:lumMod val="75000"/>
                  </a:schemeClr>
                </a:solidFill>
                <a:latin typeface="Arial" panose="020B0604020202020204" pitchFamily="34" charset="0"/>
                <a:cs typeface="Arial" panose="020B0604020202020204" pitchFamily="34" charset="0"/>
              </a:rPr>
            </a:br>
            <a:r>
              <a:rPr lang="ru-RU" sz="2100" b="1" dirty="0">
                <a:solidFill>
                  <a:schemeClr val="tx2">
                    <a:lumMod val="75000"/>
                  </a:schemeClr>
                </a:solidFill>
                <a:latin typeface="Arial" panose="020B0604020202020204" pitchFamily="34" charset="0"/>
                <a:cs typeface="Arial" panose="020B0604020202020204" pitchFamily="34" charset="0"/>
              </a:rPr>
              <a:t>Государственная поддержка в форме субсидии предоставлена</a:t>
            </a:r>
            <a:r>
              <a:rPr lang="ru-RU" sz="2000" b="1" dirty="0" smtClean="0">
                <a:solidFill>
                  <a:schemeClr val="tx2">
                    <a:lumMod val="75000"/>
                  </a:schemeClr>
                </a:solidFill>
                <a:latin typeface="Arial" panose="020B0604020202020204" pitchFamily="34" charset="0"/>
                <a:cs typeface="Arial" panose="020B0604020202020204" pitchFamily="34" charset="0"/>
              </a:rPr>
              <a:t/>
            </a:r>
            <a:br>
              <a:rPr lang="ru-RU" sz="2000" b="1" dirty="0" smtClean="0">
                <a:solidFill>
                  <a:schemeClr val="tx2">
                    <a:lumMod val="75000"/>
                  </a:schemeClr>
                </a:solidFill>
                <a:latin typeface="Arial" panose="020B0604020202020204" pitchFamily="34" charset="0"/>
                <a:cs typeface="Arial" panose="020B0604020202020204" pitchFamily="34" charset="0"/>
              </a:rPr>
            </a:br>
            <a:r>
              <a:rPr lang="ru-RU" sz="2000" b="1" dirty="0" smtClean="0">
                <a:solidFill>
                  <a:schemeClr val="tx2">
                    <a:lumMod val="75000"/>
                  </a:schemeClr>
                </a:solidFill>
                <a:latin typeface="Arial" panose="020B0604020202020204" pitchFamily="34" charset="0"/>
                <a:cs typeface="Arial" panose="020B0604020202020204" pitchFamily="34" charset="0"/>
              </a:rPr>
              <a:t/>
            </a:r>
            <a:br>
              <a:rPr lang="ru-RU" sz="2000" b="1" dirty="0" smtClean="0">
                <a:solidFill>
                  <a:schemeClr val="tx2">
                    <a:lumMod val="75000"/>
                  </a:schemeClr>
                </a:solidFill>
                <a:latin typeface="Arial" panose="020B0604020202020204" pitchFamily="34" charset="0"/>
                <a:cs typeface="Arial" panose="020B0604020202020204" pitchFamily="34" charset="0"/>
              </a:rPr>
            </a:br>
            <a:r>
              <a:rPr lang="ru-RU" sz="2000" b="1" dirty="0" smtClean="0">
                <a:solidFill>
                  <a:schemeClr val="bg2">
                    <a:lumMod val="50000"/>
                  </a:schemeClr>
                </a:solidFill>
                <a:latin typeface="Arial" panose="020B0604020202020204" pitchFamily="34" charset="0"/>
                <a:cs typeface="Arial" panose="020B0604020202020204" pitchFamily="34" charset="0"/>
              </a:rPr>
              <a:t>2015 год  </a:t>
            </a:r>
            <a:br>
              <a:rPr lang="ru-RU" sz="2000" b="1" dirty="0" smtClean="0">
                <a:solidFill>
                  <a:schemeClr val="bg2">
                    <a:lumMod val="50000"/>
                  </a:schemeClr>
                </a:solidFill>
                <a:latin typeface="Arial" panose="020B0604020202020204" pitchFamily="34" charset="0"/>
                <a:cs typeface="Arial" panose="020B0604020202020204" pitchFamily="34" charset="0"/>
              </a:rPr>
            </a:br>
            <a:r>
              <a:rPr lang="ru-RU" sz="1800" b="1" dirty="0" smtClean="0">
                <a:solidFill>
                  <a:srgbClr val="C00000"/>
                </a:solidFill>
                <a:latin typeface="Arial" panose="020B0604020202020204" pitchFamily="34" charset="0"/>
                <a:cs typeface="Arial" panose="020B0604020202020204" pitchFamily="34" charset="0"/>
              </a:rPr>
              <a:t>37 </a:t>
            </a:r>
            <a:r>
              <a:rPr lang="ru-RU" sz="1800" b="1" dirty="0" smtClean="0">
                <a:solidFill>
                  <a:schemeClr val="tx2">
                    <a:lumMod val="75000"/>
                  </a:schemeClr>
                </a:solidFill>
                <a:latin typeface="Arial" panose="020B0604020202020204" pitchFamily="34" charset="0"/>
                <a:cs typeface="Arial" panose="020B0604020202020204" pitchFamily="34" charset="0"/>
              </a:rPr>
              <a:t>некоммерческим организациям в </a:t>
            </a:r>
            <a:r>
              <a:rPr lang="ru-RU" sz="1800" b="1" dirty="0">
                <a:solidFill>
                  <a:schemeClr val="tx2">
                    <a:lumMod val="75000"/>
                  </a:schemeClr>
                </a:solidFill>
                <a:latin typeface="Arial" panose="020B0604020202020204" pitchFamily="34" charset="0"/>
                <a:cs typeface="Arial" panose="020B0604020202020204" pitchFamily="34" charset="0"/>
              </a:rPr>
              <a:t>сумме </a:t>
            </a:r>
            <a:r>
              <a:rPr lang="ru-RU" sz="1800" b="1" dirty="0" smtClean="0">
                <a:solidFill>
                  <a:schemeClr val="tx2">
                    <a:lumMod val="75000"/>
                  </a:schemeClr>
                </a:solidFill>
                <a:latin typeface="Arial" panose="020B0604020202020204" pitchFamily="34" charset="0"/>
                <a:cs typeface="Arial" panose="020B0604020202020204" pitchFamily="34" charset="0"/>
              </a:rPr>
              <a:t>60,4 </a:t>
            </a:r>
            <a:r>
              <a:rPr lang="ru-RU" sz="1800" b="1" dirty="0">
                <a:solidFill>
                  <a:schemeClr val="tx2">
                    <a:lumMod val="75000"/>
                  </a:schemeClr>
                </a:solidFill>
                <a:latin typeface="Arial" panose="020B0604020202020204" pitchFamily="34" charset="0"/>
                <a:cs typeface="Arial" panose="020B0604020202020204" pitchFamily="34" charset="0"/>
              </a:rPr>
              <a:t>млн. </a:t>
            </a:r>
            <a:r>
              <a:rPr lang="ru-RU" sz="1800" b="1" dirty="0" smtClean="0">
                <a:solidFill>
                  <a:schemeClr val="tx2">
                    <a:lumMod val="75000"/>
                  </a:schemeClr>
                </a:solidFill>
                <a:latin typeface="Arial" panose="020B0604020202020204" pitchFamily="34" charset="0"/>
                <a:cs typeface="Arial" panose="020B0604020202020204" pitchFamily="34" charset="0"/>
              </a:rPr>
              <a:t>рублей, в том числе </a:t>
            </a:r>
            <a:r>
              <a:rPr lang="ru-RU" sz="1800" b="1" dirty="0">
                <a:solidFill>
                  <a:schemeClr val="accent2">
                    <a:lumMod val="50000"/>
                  </a:schemeClr>
                </a:solidFill>
                <a:latin typeface="Arial" panose="020B0604020202020204" pitchFamily="34" charset="0"/>
                <a:cs typeface="Arial" panose="020B0604020202020204" pitchFamily="34" charset="0"/>
              </a:rPr>
              <a:t/>
            </a:r>
            <a:br>
              <a:rPr lang="ru-RU" sz="1800" b="1" dirty="0">
                <a:solidFill>
                  <a:schemeClr val="accent2">
                    <a:lumMod val="50000"/>
                  </a:schemeClr>
                </a:solidFill>
                <a:latin typeface="Arial" panose="020B0604020202020204" pitchFamily="34" charset="0"/>
                <a:cs typeface="Arial" panose="020B0604020202020204" pitchFamily="34" charset="0"/>
              </a:rPr>
            </a:br>
            <a:r>
              <a:rPr lang="ru-RU" sz="1800" b="1" dirty="0" smtClean="0">
                <a:solidFill>
                  <a:srgbClr val="C00000"/>
                </a:solidFill>
                <a:latin typeface="Arial" panose="020B0604020202020204" pitchFamily="34" charset="0"/>
                <a:cs typeface="Arial" panose="020B0604020202020204" pitchFamily="34" charset="0"/>
              </a:rPr>
              <a:t>15 </a:t>
            </a:r>
            <a:r>
              <a:rPr lang="ru-RU" sz="1800" b="1" dirty="0" smtClean="0">
                <a:solidFill>
                  <a:schemeClr val="tx2">
                    <a:lumMod val="75000"/>
                  </a:schemeClr>
                </a:solidFill>
                <a:latin typeface="Arial" panose="020B0604020202020204" pitchFamily="34" charset="0"/>
                <a:cs typeface="Arial" panose="020B0604020202020204" pitchFamily="34" charset="0"/>
              </a:rPr>
              <a:t>некоммерческим </a:t>
            </a:r>
            <a:r>
              <a:rPr lang="ru-RU" sz="1800" b="1" dirty="0">
                <a:solidFill>
                  <a:schemeClr val="tx2">
                    <a:lumMod val="75000"/>
                  </a:schemeClr>
                </a:solidFill>
                <a:latin typeface="Arial" panose="020B0604020202020204" pitchFamily="34" charset="0"/>
                <a:cs typeface="Arial" panose="020B0604020202020204" pitchFamily="34" charset="0"/>
              </a:rPr>
              <a:t>организациям </a:t>
            </a:r>
            <a:r>
              <a:rPr lang="ru-RU" sz="1800" b="1" dirty="0" smtClean="0">
                <a:solidFill>
                  <a:schemeClr val="tx2">
                    <a:lumMod val="75000"/>
                  </a:schemeClr>
                </a:solidFill>
                <a:latin typeface="Arial" panose="020B0604020202020204" pitchFamily="34" charset="0"/>
                <a:cs typeface="Arial" panose="020B0604020202020204" pitchFamily="34" charset="0"/>
              </a:rPr>
              <a:t>предоставлены средства федеральной субсидии в сумме </a:t>
            </a:r>
            <a:r>
              <a:rPr lang="ru-RU" sz="1800" b="1" dirty="0">
                <a:solidFill>
                  <a:schemeClr val="tx2">
                    <a:lumMod val="75000"/>
                  </a:schemeClr>
                </a:solidFill>
                <a:latin typeface="Arial" panose="020B0604020202020204" pitchFamily="34" charset="0"/>
                <a:cs typeface="Arial" panose="020B0604020202020204" pitchFamily="34" charset="0"/>
              </a:rPr>
              <a:t>10,0 млн. рублей</a:t>
            </a:r>
            <a:br>
              <a:rPr lang="ru-RU" sz="1800" b="1" dirty="0">
                <a:solidFill>
                  <a:schemeClr val="tx2">
                    <a:lumMod val="75000"/>
                  </a:schemeClr>
                </a:solidFill>
                <a:latin typeface="Arial" panose="020B0604020202020204" pitchFamily="34" charset="0"/>
                <a:cs typeface="Arial" panose="020B0604020202020204" pitchFamily="34" charset="0"/>
              </a:rPr>
            </a:br>
            <a:r>
              <a:rPr lang="ru-RU" sz="1800" b="1" dirty="0" smtClean="0">
                <a:solidFill>
                  <a:schemeClr val="tx2">
                    <a:lumMod val="75000"/>
                  </a:schemeClr>
                </a:solidFill>
                <a:latin typeface="Arial" panose="020B0604020202020204" pitchFamily="34" charset="0"/>
                <a:cs typeface="Arial" panose="020B0604020202020204" pitchFamily="34" charset="0"/>
              </a:rPr>
              <a:t>количество заключенных соглашений - </a:t>
            </a:r>
            <a:r>
              <a:rPr lang="ru-RU" sz="1800" b="1" dirty="0" smtClean="0">
                <a:solidFill>
                  <a:schemeClr val="accent3">
                    <a:lumMod val="50000"/>
                  </a:schemeClr>
                </a:solidFill>
                <a:latin typeface="Arial" panose="020B0604020202020204" pitchFamily="34" charset="0"/>
                <a:cs typeface="Arial" panose="020B0604020202020204" pitchFamily="34" charset="0"/>
              </a:rPr>
              <a:t>80</a:t>
            </a:r>
            <a:r>
              <a:rPr lang="ru-RU" sz="1800" b="1" dirty="0" smtClean="0">
                <a:solidFill>
                  <a:schemeClr val="tx2">
                    <a:lumMod val="75000"/>
                  </a:schemeClr>
                </a:solidFill>
                <a:latin typeface="Arial" panose="020B0604020202020204" pitchFamily="34" charset="0"/>
                <a:cs typeface="Arial" panose="020B0604020202020204" pitchFamily="34" charset="0"/>
              </a:rPr>
              <a:t/>
            </a:r>
            <a:br>
              <a:rPr lang="ru-RU" sz="1800" b="1" dirty="0" smtClean="0">
                <a:solidFill>
                  <a:schemeClr val="tx2">
                    <a:lumMod val="75000"/>
                  </a:schemeClr>
                </a:solidFill>
                <a:latin typeface="Arial" panose="020B0604020202020204" pitchFamily="34" charset="0"/>
                <a:cs typeface="Arial" panose="020B0604020202020204" pitchFamily="34" charset="0"/>
              </a:rPr>
            </a:br>
            <a:r>
              <a:rPr lang="ru-RU" sz="1800" b="1" dirty="0" smtClean="0">
                <a:solidFill>
                  <a:schemeClr val="tx2">
                    <a:lumMod val="75000"/>
                  </a:schemeClr>
                </a:solidFill>
                <a:latin typeface="Arial" panose="020B0604020202020204" pitchFamily="34" charset="0"/>
                <a:cs typeface="Arial" panose="020B0604020202020204" pitchFamily="34" charset="0"/>
              </a:rPr>
              <a:t/>
            </a:r>
            <a:br>
              <a:rPr lang="ru-RU" sz="1800" b="1" dirty="0" smtClean="0">
                <a:solidFill>
                  <a:schemeClr val="tx2">
                    <a:lumMod val="75000"/>
                  </a:schemeClr>
                </a:solidFill>
                <a:latin typeface="Arial" panose="020B0604020202020204" pitchFamily="34" charset="0"/>
                <a:cs typeface="Arial" panose="020B0604020202020204" pitchFamily="34" charset="0"/>
              </a:rPr>
            </a:br>
            <a:r>
              <a:rPr lang="ru-RU" sz="2000" b="1" dirty="0" smtClean="0">
                <a:solidFill>
                  <a:schemeClr val="bg2">
                    <a:lumMod val="50000"/>
                  </a:schemeClr>
                </a:solidFill>
                <a:latin typeface="Arial" panose="020B0604020202020204" pitchFamily="34" charset="0"/>
                <a:cs typeface="Arial" panose="020B0604020202020204" pitchFamily="34" charset="0"/>
              </a:rPr>
              <a:t>2016 год  </a:t>
            </a:r>
            <a:r>
              <a:rPr lang="ru-RU" sz="2000" b="1" dirty="0">
                <a:solidFill>
                  <a:schemeClr val="bg2">
                    <a:lumMod val="50000"/>
                  </a:schemeClr>
                </a:solidFill>
                <a:latin typeface="Arial" panose="020B0604020202020204" pitchFamily="34" charset="0"/>
                <a:cs typeface="Arial" panose="020B0604020202020204" pitchFamily="34" charset="0"/>
              </a:rPr>
              <a:t/>
            </a:r>
            <a:br>
              <a:rPr lang="ru-RU" sz="2000" b="1" dirty="0">
                <a:solidFill>
                  <a:schemeClr val="bg2">
                    <a:lumMod val="50000"/>
                  </a:schemeClr>
                </a:solidFill>
                <a:latin typeface="Arial" panose="020B0604020202020204" pitchFamily="34" charset="0"/>
                <a:cs typeface="Arial" panose="020B0604020202020204" pitchFamily="34" charset="0"/>
              </a:rPr>
            </a:br>
            <a:r>
              <a:rPr lang="ru-RU" sz="1800" b="1" dirty="0" smtClean="0">
                <a:solidFill>
                  <a:srgbClr val="C00000"/>
                </a:solidFill>
                <a:latin typeface="Arial" panose="020B0604020202020204" pitchFamily="34" charset="0"/>
                <a:cs typeface="Arial" panose="020B0604020202020204" pitchFamily="34" charset="0"/>
              </a:rPr>
              <a:t>28 </a:t>
            </a:r>
            <a:r>
              <a:rPr lang="ru-RU" sz="1800" b="1" dirty="0">
                <a:solidFill>
                  <a:schemeClr val="tx2">
                    <a:lumMod val="75000"/>
                  </a:schemeClr>
                </a:solidFill>
                <a:latin typeface="Arial" panose="020B0604020202020204" pitchFamily="34" charset="0"/>
                <a:cs typeface="Arial" panose="020B0604020202020204" pitchFamily="34" charset="0"/>
              </a:rPr>
              <a:t>некоммерческим организациям в сумме </a:t>
            </a:r>
            <a:r>
              <a:rPr lang="ru-RU" sz="1800" b="1" dirty="0" smtClean="0">
                <a:solidFill>
                  <a:schemeClr val="tx2">
                    <a:lumMod val="75000"/>
                  </a:schemeClr>
                </a:solidFill>
                <a:latin typeface="Arial" panose="020B0604020202020204" pitchFamily="34" charset="0"/>
                <a:cs typeface="Arial" panose="020B0604020202020204" pitchFamily="34" charset="0"/>
              </a:rPr>
              <a:t>48,5 </a:t>
            </a:r>
            <a:r>
              <a:rPr lang="ru-RU" sz="1800" b="1" dirty="0">
                <a:solidFill>
                  <a:schemeClr val="tx2">
                    <a:lumMod val="75000"/>
                  </a:schemeClr>
                </a:solidFill>
                <a:latin typeface="Arial" panose="020B0604020202020204" pitchFamily="34" charset="0"/>
                <a:cs typeface="Arial" panose="020B0604020202020204" pitchFamily="34" charset="0"/>
              </a:rPr>
              <a:t>млн. </a:t>
            </a:r>
            <a:r>
              <a:rPr lang="ru-RU" sz="1800" b="1" dirty="0" smtClean="0">
                <a:solidFill>
                  <a:schemeClr val="tx2">
                    <a:lumMod val="75000"/>
                  </a:schemeClr>
                </a:solidFill>
                <a:latin typeface="Arial" panose="020B0604020202020204" pitchFamily="34" charset="0"/>
                <a:cs typeface="Arial" panose="020B0604020202020204" pitchFamily="34" charset="0"/>
              </a:rPr>
              <a:t>рублей</a:t>
            </a:r>
            <a:r>
              <a:rPr lang="ru-RU" sz="1800" b="1" dirty="0">
                <a:solidFill>
                  <a:schemeClr val="tx2">
                    <a:lumMod val="75000"/>
                  </a:schemeClr>
                </a:solidFill>
                <a:latin typeface="Arial" panose="020B0604020202020204" pitchFamily="34" charset="0"/>
                <a:cs typeface="Arial" panose="020B0604020202020204" pitchFamily="34" charset="0"/>
              </a:rPr>
              <a:t/>
            </a:r>
            <a:br>
              <a:rPr lang="ru-RU" sz="1800" b="1" dirty="0">
                <a:solidFill>
                  <a:schemeClr val="tx2">
                    <a:lumMod val="75000"/>
                  </a:schemeClr>
                </a:solidFill>
                <a:latin typeface="Arial" panose="020B0604020202020204" pitchFamily="34" charset="0"/>
                <a:cs typeface="Arial" panose="020B0604020202020204" pitchFamily="34" charset="0"/>
              </a:rPr>
            </a:br>
            <a:r>
              <a:rPr lang="ru-RU" sz="1800" b="1" dirty="0">
                <a:solidFill>
                  <a:schemeClr val="tx2">
                    <a:lumMod val="75000"/>
                  </a:schemeClr>
                </a:solidFill>
                <a:latin typeface="Arial" panose="020B0604020202020204" pitchFamily="34" charset="0"/>
                <a:cs typeface="Arial" panose="020B0604020202020204" pitchFamily="34" charset="0"/>
              </a:rPr>
              <a:t>количество заключенных соглашений - </a:t>
            </a:r>
            <a:r>
              <a:rPr lang="ru-RU" sz="1800" b="1" dirty="0" smtClean="0">
                <a:solidFill>
                  <a:schemeClr val="accent3">
                    <a:lumMod val="50000"/>
                  </a:schemeClr>
                </a:solidFill>
                <a:latin typeface="Arial" panose="020B0604020202020204" pitchFamily="34" charset="0"/>
                <a:cs typeface="Arial" panose="020B0604020202020204" pitchFamily="34" charset="0"/>
              </a:rPr>
              <a:t>58</a:t>
            </a:r>
            <a:r>
              <a:rPr lang="ru-RU" sz="1800" b="1" dirty="0">
                <a:solidFill>
                  <a:schemeClr val="tx2">
                    <a:lumMod val="75000"/>
                  </a:schemeClr>
                </a:solidFill>
                <a:latin typeface="Arial" panose="020B0604020202020204" pitchFamily="34" charset="0"/>
                <a:cs typeface="Arial" panose="020B0604020202020204" pitchFamily="34" charset="0"/>
              </a:rPr>
              <a:t/>
            </a:r>
            <a:br>
              <a:rPr lang="ru-RU" sz="1800" b="1" dirty="0">
                <a:solidFill>
                  <a:schemeClr val="tx2">
                    <a:lumMod val="75000"/>
                  </a:schemeClr>
                </a:solidFill>
                <a:latin typeface="Arial" panose="020B0604020202020204" pitchFamily="34" charset="0"/>
                <a:cs typeface="Arial" panose="020B0604020202020204" pitchFamily="34" charset="0"/>
              </a:rPr>
            </a:br>
            <a:r>
              <a:rPr lang="ru-RU" sz="1800" b="1" dirty="0">
                <a:solidFill>
                  <a:schemeClr val="tx2">
                    <a:lumMod val="75000"/>
                  </a:schemeClr>
                </a:solidFill>
                <a:latin typeface="Arial" panose="020B0604020202020204" pitchFamily="34" charset="0"/>
                <a:cs typeface="Arial" panose="020B0604020202020204" pitchFamily="34" charset="0"/>
              </a:rPr>
              <a:t/>
            </a:r>
            <a:br>
              <a:rPr lang="ru-RU" sz="1800" b="1" dirty="0">
                <a:solidFill>
                  <a:schemeClr val="tx2">
                    <a:lumMod val="75000"/>
                  </a:schemeClr>
                </a:solidFill>
                <a:latin typeface="Arial" panose="020B0604020202020204" pitchFamily="34" charset="0"/>
                <a:cs typeface="Arial" panose="020B0604020202020204" pitchFamily="34" charset="0"/>
              </a:rPr>
            </a:br>
            <a:r>
              <a:rPr lang="ru-RU" sz="2400" b="1" dirty="0" smtClean="0">
                <a:solidFill>
                  <a:schemeClr val="tx2">
                    <a:lumMod val="75000"/>
                  </a:schemeClr>
                </a:solidFill>
                <a:latin typeface="Arial" panose="020B0604020202020204" pitchFamily="34" charset="0"/>
                <a:cs typeface="Arial" panose="020B0604020202020204" pitchFamily="34" charset="0"/>
              </a:rPr>
              <a:t/>
            </a:r>
            <a:br>
              <a:rPr lang="ru-RU" sz="2400" b="1" dirty="0" smtClean="0">
                <a:solidFill>
                  <a:schemeClr val="tx2">
                    <a:lumMod val="75000"/>
                  </a:schemeClr>
                </a:solidFill>
                <a:latin typeface="Arial" panose="020B0604020202020204" pitchFamily="34" charset="0"/>
                <a:cs typeface="Arial" panose="020B0604020202020204" pitchFamily="34" charset="0"/>
              </a:rPr>
            </a:br>
            <a:r>
              <a:rPr lang="ru-RU" sz="2400" b="1" dirty="0" smtClean="0">
                <a:solidFill>
                  <a:schemeClr val="tx2">
                    <a:lumMod val="75000"/>
                  </a:schemeClr>
                </a:solidFill>
                <a:latin typeface="Arial" panose="020B0604020202020204" pitchFamily="34" charset="0"/>
                <a:cs typeface="Arial" panose="020B0604020202020204" pitchFamily="34" charset="0"/>
              </a:rPr>
              <a:t/>
            </a:r>
            <a:br>
              <a:rPr lang="ru-RU" sz="2400" b="1" dirty="0" smtClean="0">
                <a:solidFill>
                  <a:schemeClr val="tx2">
                    <a:lumMod val="75000"/>
                  </a:schemeClr>
                </a:solidFill>
                <a:latin typeface="Arial" panose="020B0604020202020204" pitchFamily="34" charset="0"/>
                <a:cs typeface="Arial" panose="020B0604020202020204" pitchFamily="34" charset="0"/>
              </a:rPr>
            </a:br>
            <a:endParaRPr lang="ru-RU" sz="24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2324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404664"/>
            <a:ext cx="8424936" cy="6048672"/>
          </a:xfrm>
          <a:effectLst>
            <a:outerShdw blurRad="50800" dist="38100" dir="2700000" algn="tl" rotWithShape="0">
              <a:prstClr val="black">
                <a:alpha val="40000"/>
              </a:prstClr>
            </a:outerShdw>
          </a:effectLst>
        </p:spPr>
        <p:txBody>
          <a:bodyPr>
            <a:noAutofit/>
          </a:bodyPr>
          <a:lstStyle/>
          <a:p>
            <a:pPr algn="l"/>
            <a:r>
              <a:rPr lang="ru-RU" sz="2400" b="1" dirty="0" smtClean="0">
                <a:solidFill>
                  <a:schemeClr val="tx2">
                    <a:lumMod val="75000"/>
                  </a:schemeClr>
                </a:solidFill>
                <a:latin typeface="Arial" panose="020B0604020202020204" pitchFamily="34" charset="0"/>
                <a:cs typeface="Arial" panose="020B0604020202020204" pitchFamily="34" charset="0"/>
              </a:rPr>
              <a:t> </a:t>
            </a:r>
            <a:br>
              <a:rPr lang="ru-RU" sz="2400" b="1" dirty="0" smtClean="0">
                <a:solidFill>
                  <a:schemeClr val="tx2">
                    <a:lumMod val="75000"/>
                  </a:schemeClr>
                </a:solidFill>
                <a:latin typeface="Arial" panose="020B0604020202020204" pitchFamily="34" charset="0"/>
                <a:cs typeface="Arial" panose="020B0604020202020204" pitchFamily="34" charset="0"/>
              </a:rPr>
            </a:br>
            <a:r>
              <a:rPr lang="ru-RU" sz="2400" b="1" dirty="0">
                <a:solidFill>
                  <a:schemeClr val="tx2">
                    <a:lumMod val="75000"/>
                  </a:schemeClr>
                </a:solidFill>
                <a:latin typeface="Arial" panose="020B0604020202020204" pitchFamily="34" charset="0"/>
                <a:cs typeface="Arial" panose="020B0604020202020204" pitchFamily="34" charset="0"/>
              </a:rPr>
              <a:t>Контрольные мероприятия</a:t>
            </a:r>
            <a:br>
              <a:rPr lang="ru-RU" sz="2400" b="1" dirty="0">
                <a:solidFill>
                  <a:schemeClr val="tx2">
                    <a:lumMod val="75000"/>
                  </a:schemeClr>
                </a:solidFill>
                <a:latin typeface="Arial" panose="020B0604020202020204" pitchFamily="34" charset="0"/>
                <a:cs typeface="Arial" panose="020B0604020202020204" pitchFamily="34" charset="0"/>
              </a:rPr>
            </a:br>
            <a:r>
              <a:rPr lang="ru-RU" sz="2400" b="1" dirty="0" smtClean="0">
                <a:solidFill>
                  <a:schemeClr val="tx2">
                    <a:lumMod val="75000"/>
                  </a:schemeClr>
                </a:solidFill>
                <a:latin typeface="Arial" panose="020B0604020202020204" pitchFamily="34" charset="0"/>
                <a:cs typeface="Arial" panose="020B0604020202020204" pitchFamily="34" charset="0"/>
              </a:rPr>
              <a:t/>
            </a:r>
            <a:br>
              <a:rPr lang="ru-RU" sz="2400" b="1" dirty="0" smtClean="0">
                <a:solidFill>
                  <a:schemeClr val="tx2">
                    <a:lumMod val="75000"/>
                  </a:schemeClr>
                </a:solidFill>
                <a:latin typeface="Arial" panose="020B0604020202020204" pitchFamily="34" charset="0"/>
                <a:cs typeface="Arial" panose="020B0604020202020204" pitchFamily="34" charset="0"/>
              </a:rPr>
            </a:br>
            <a:r>
              <a:rPr lang="ru-RU" sz="2000" b="1" dirty="0" smtClean="0">
                <a:solidFill>
                  <a:schemeClr val="tx2">
                    <a:lumMod val="75000"/>
                  </a:schemeClr>
                </a:solidFill>
                <a:latin typeface="Arial" panose="020B0604020202020204" pitchFamily="34" charset="0"/>
                <a:cs typeface="Arial" panose="020B0604020202020204" pitchFamily="34" charset="0"/>
              </a:rPr>
              <a:t>Общее количество контрольных мероприятий – </a:t>
            </a:r>
            <a:r>
              <a:rPr lang="ru-RU" sz="2000" b="1" dirty="0" smtClean="0">
                <a:solidFill>
                  <a:schemeClr val="accent3">
                    <a:lumMod val="50000"/>
                  </a:schemeClr>
                </a:solidFill>
                <a:latin typeface="Arial" panose="020B0604020202020204" pitchFamily="34" charset="0"/>
                <a:cs typeface="Arial" panose="020B0604020202020204" pitchFamily="34" charset="0"/>
              </a:rPr>
              <a:t>16</a:t>
            </a:r>
            <a:r>
              <a:rPr lang="ru-RU" sz="2000" b="1" dirty="0" smtClean="0">
                <a:solidFill>
                  <a:schemeClr val="tx2">
                    <a:lumMod val="75000"/>
                  </a:schemeClr>
                </a:solidFill>
                <a:latin typeface="Arial" panose="020B0604020202020204" pitchFamily="34" charset="0"/>
                <a:cs typeface="Arial" panose="020B0604020202020204" pitchFamily="34" charset="0"/>
              </a:rPr>
              <a:t>, в том числе</a:t>
            </a:r>
            <a:br>
              <a:rPr lang="ru-RU" sz="2000" b="1" dirty="0" smtClean="0">
                <a:solidFill>
                  <a:schemeClr val="tx2">
                    <a:lumMod val="75000"/>
                  </a:schemeClr>
                </a:solidFill>
                <a:latin typeface="Arial" panose="020B0604020202020204" pitchFamily="34" charset="0"/>
                <a:cs typeface="Arial" panose="020B0604020202020204" pitchFamily="34" charset="0"/>
              </a:rPr>
            </a:br>
            <a:r>
              <a:rPr lang="ru-RU" sz="2000" b="1" dirty="0" smtClean="0">
                <a:solidFill>
                  <a:schemeClr val="bg2">
                    <a:lumMod val="50000"/>
                  </a:schemeClr>
                </a:solidFill>
                <a:latin typeface="Arial" panose="020B0604020202020204" pitchFamily="34" charset="0"/>
                <a:cs typeface="Arial" panose="020B0604020202020204" pitchFamily="34" charset="0"/>
              </a:rPr>
              <a:t>2015 год</a:t>
            </a:r>
            <a:br>
              <a:rPr lang="ru-RU" sz="2000" b="1" dirty="0" smtClean="0">
                <a:solidFill>
                  <a:schemeClr val="bg2">
                    <a:lumMod val="50000"/>
                  </a:schemeClr>
                </a:solidFill>
                <a:latin typeface="Arial" panose="020B0604020202020204" pitchFamily="34" charset="0"/>
                <a:cs typeface="Arial" panose="020B0604020202020204" pitchFamily="34" charset="0"/>
              </a:rPr>
            </a:br>
            <a:r>
              <a:rPr lang="ru-RU" sz="2000" b="1" dirty="0" smtClean="0">
                <a:solidFill>
                  <a:schemeClr val="tx2">
                    <a:lumMod val="75000"/>
                  </a:schemeClr>
                </a:solidFill>
                <a:latin typeface="Arial" panose="020B0604020202020204" pitchFamily="34" charset="0"/>
                <a:cs typeface="Arial" panose="020B0604020202020204" pitchFamily="34" charset="0"/>
              </a:rPr>
              <a:t>Счетная палата Свердловской области – </a:t>
            </a:r>
            <a:r>
              <a:rPr lang="ru-RU" sz="2000" b="1" dirty="0" smtClean="0">
                <a:solidFill>
                  <a:schemeClr val="accent3">
                    <a:lumMod val="50000"/>
                  </a:schemeClr>
                </a:solidFill>
                <a:latin typeface="Arial" panose="020B0604020202020204" pitchFamily="34" charset="0"/>
                <a:cs typeface="Arial" panose="020B0604020202020204" pitchFamily="34" charset="0"/>
              </a:rPr>
              <a:t>10</a:t>
            </a:r>
            <a:r>
              <a:rPr lang="ru-RU" sz="2000" b="1" dirty="0" smtClean="0">
                <a:solidFill>
                  <a:schemeClr val="tx2">
                    <a:lumMod val="75000"/>
                  </a:schemeClr>
                </a:solidFill>
                <a:latin typeface="Arial" panose="020B0604020202020204" pitchFamily="34" charset="0"/>
                <a:cs typeface="Arial" panose="020B0604020202020204" pitchFamily="34" charset="0"/>
              </a:rPr>
              <a:t/>
            </a:r>
            <a:br>
              <a:rPr lang="ru-RU" sz="2000" b="1" dirty="0" smtClean="0">
                <a:solidFill>
                  <a:schemeClr val="tx2">
                    <a:lumMod val="75000"/>
                  </a:schemeClr>
                </a:solidFill>
                <a:latin typeface="Arial" panose="020B0604020202020204" pitchFamily="34" charset="0"/>
                <a:cs typeface="Arial" panose="020B0604020202020204" pitchFamily="34" charset="0"/>
              </a:rPr>
            </a:br>
            <a:r>
              <a:rPr lang="ru-RU" sz="2000" b="1" dirty="0" smtClean="0">
                <a:solidFill>
                  <a:schemeClr val="bg2">
                    <a:lumMod val="50000"/>
                  </a:schemeClr>
                </a:solidFill>
                <a:latin typeface="Arial" panose="020B0604020202020204" pitchFamily="34" charset="0"/>
                <a:cs typeface="Arial" panose="020B0604020202020204" pitchFamily="34" charset="0"/>
              </a:rPr>
              <a:t>2016 год</a:t>
            </a:r>
            <a:br>
              <a:rPr lang="ru-RU" sz="2000" b="1" dirty="0" smtClean="0">
                <a:solidFill>
                  <a:schemeClr val="bg2">
                    <a:lumMod val="50000"/>
                  </a:schemeClr>
                </a:solidFill>
                <a:latin typeface="Arial" panose="020B0604020202020204" pitchFamily="34" charset="0"/>
                <a:cs typeface="Arial" panose="020B0604020202020204" pitchFamily="34" charset="0"/>
              </a:rPr>
            </a:br>
            <a:r>
              <a:rPr lang="ru-RU" sz="2000" b="1" dirty="0" smtClean="0">
                <a:solidFill>
                  <a:schemeClr val="tx2">
                    <a:lumMod val="75000"/>
                  </a:schemeClr>
                </a:solidFill>
                <a:latin typeface="Arial" panose="020B0604020202020204" pitchFamily="34" charset="0"/>
                <a:cs typeface="Arial" panose="020B0604020202020204" pitchFamily="34" charset="0"/>
              </a:rPr>
              <a:t>Прокуратура Свердловской области – </a:t>
            </a:r>
            <a:r>
              <a:rPr lang="ru-RU" sz="2000" b="1" dirty="0" smtClean="0">
                <a:solidFill>
                  <a:schemeClr val="accent3">
                    <a:lumMod val="50000"/>
                  </a:schemeClr>
                </a:solidFill>
                <a:latin typeface="Arial" panose="020B0604020202020204" pitchFamily="34" charset="0"/>
                <a:cs typeface="Arial" panose="020B0604020202020204" pitchFamily="34" charset="0"/>
              </a:rPr>
              <a:t>2</a:t>
            </a:r>
            <a:r>
              <a:rPr lang="ru-RU" sz="2000" b="1" dirty="0" smtClean="0">
                <a:solidFill>
                  <a:schemeClr val="tx2">
                    <a:lumMod val="75000"/>
                  </a:schemeClr>
                </a:solidFill>
                <a:latin typeface="Arial" panose="020B0604020202020204" pitchFamily="34" charset="0"/>
                <a:cs typeface="Arial" panose="020B0604020202020204" pitchFamily="34" charset="0"/>
              </a:rPr>
              <a:t/>
            </a:r>
            <a:br>
              <a:rPr lang="ru-RU" sz="2000" b="1" dirty="0" smtClean="0">
                <a:solidFill>
                  <a:schemeClr val="tx2">
                    <a:lumMod val="75000"/>
                  </a:schemeClr>
                </a:solidFill>
                <a:latin typeface="Arial" panose="020B0604020202020204" pitchFamily="34" charset="0"/>
                <a:cs typeface="Arial" panose="020B0604020202020204" pitchFamily="34" charset="0"/>
              </a:rPr>
            </a:br>
            <a:r>
              <a:rPr lang="ru-RU" sz="2000" b="1" dirty="0" smtClean="0">
                <a:solidFill>
                  <a:schemeClr val="tx2">
                    <a:lumMod val="75000"/>
                  </a:schemeClr>
                </a:solidFill>
                <a:latin typeface="Arial" panose="020B0604020202020204" pitchFamily="34" charset="0"/>
                <a:cs typeface="Arial" panose="020B0604020202020204" pitchFamily="34" charset="0"/>
              </a:rPr>
              <a:t>Министерство социальной политики Свердловской области - </a:t>
            </a:r>
            <a:r>
              <a:rPr lang="ru-RU" sz="2000" b="1" dirty="0" smtClean="0">
                <a:solidFill>
                  <a:schemeClr val="accent3">
                    <a:lumMod val="50000"/>
                  </a:schemeClr>
                </a:solidFill>
                <a:latin typeface="Arial" panose="020B0604020202020204" pitchFamily="34" charset="0"/>
                <a:cs typeface="Arial" panose="020B0604020202020204" pitchFamily="34" charset="0"/>
              </a:rPr>
              <a:t>4</a:t>
            </a:r>
            <a:br>
              <a:rPr lang="ru-RU" sz="2000" b="1" dirty="0" smtClean="0">
                <a:solidFill>
                  <a:schemeClr val="accent3">
                    <a:lumMod val="50000"/>
                  </a:schemeClr>
                </a:solidFill>
                <a:latin typeface="Arial" panose="020B0604020202020204" pitchFamily="34" charset="0"/>
                <a:cs typeface="Arial" panose="020B0604020202020204" pitchFamily="34" charset="0"/>
              </a:rPr>
            </a:br>
            <a:r>
              <a:rPr lang="ru-RU" sz="2000" b="1" dirty="0" smtClean="0">
                <a:solidFill>
                  <a:schemeClr val="accent3">
                    <a:lumMod val="50000"/>
                  </a:schemeClr>
                </a:solidFill>
                <a:latin typeface="Arial" panose="020B0604020202020204" pitchFamily="34" charset="0"/>
                <a:cs typeface="Arial" panose="020B0604020202020204" pitchFamily="34" charset="0"/>
              </a:rPr>
              <a:t/>
            </a:r>
            <a:br>
              <a:rPr lang="ru-RU" sz="2000" b="1" dirty="0" smtClean="0">
                <a:solidFill>
                  <a:schemeClr val="accent3">
                    <a:lumMod val="50000"/>
                  </a:schemeClr>
                </a:solidFill>
                <a:latin typeface="Arial" panose="020B0604020202020204" pitchFamily="34" charset="0"/>
                <a:cs typeface="Arial" panose="020B0604020202020204" pitchFamily="34" charset="0"/>
              </a:rPr>
            </a:br>
            <a:r>
              <a:rPr lang="ru-RU" sz="2000" b="1" dirty="0" smtClean="0">
                <a:solidFill>
                  <a:schemeClr val="bg2">
                    <a:lumMod val="50000"/>
                  </a:schemeClr>
                </a:solidFill>
                <a:latin typeface="Arial" panose="020B0604020202020204" pitchFamily="34" charset="0"/>
                <a:cs typeface="Arial" panose="020B0604020202020204" pitchFamily="34" charset="0"/>
              </a:rPr>
              <a:t>2017 год (план)</a:t>
            </a:r>
            <a:br>
              <a:rPr lang="ru-RU" sz="2000" b="1" dirty="0" smtClean="0">
                <a:solidFill>
                  <a:schemeClr val="bg2">
                    <a:lumMod val="50000"/>
                  </a:schemeClr>
                </a:solidFill>
                <a:latin typeface="Arial" panose="020B0604020202020204" pitchFamily="34" charset="0"/>
                <a:cs typeface="Arial" panose="020B0604020202020204" pitchFamily="34" charset="0"/>
              </a:rPr>
            </a:br>
            <a:r>
              <a:rPr lang="ru-RU" sz="2000" b="1" dirty="0">
                <a:solidFill>
                  <a:schemeClr val="tx2">
                    <a:lumMod val="75000"/>
                  </a:schemeClr>
                </a:solidFill>
                <a:latin typeface="Arial" panose="020B0604020202020204" pitchFamily="34" charset="0"/>
                <a:cs typeface="Arial" panose="020B0604020202020204" pitchFamily="34" charset="0"/>
              </a:rPr>
              <a:t>Министерство социальной политики Свердловской области </a:t>
            </a:r>
            <a:r>
              <a:rPr lang="ru-RU" sz="2000" b="1" dirty="0" smtClean="0">
                <a:solidFill>
                  <a:schemeClr val="tx2">
                    <a:lumMod val="75000"/>
                  </a:schemeClr>
                </a:solidFill>
                <a:latin typeface="Arial" panose="020B0604020202020204" pitchFamily="34" charset="0"/>
                <a:cs typeface="Arial" panose="020B0604020202020204" pitchFamily="34" charset="0"/>
              </a:rPr>
              <a:t>– </a:t>
            </a:r>
            <a:r>
              <a:rPr lang="ru-RU" sz="2000" b="1" dirty="0" smtClean="0">
                <a:solidFill>
                  <a:schemeClr val="accent3">
                    <a:lumMod val="50000"/>
                  </a:schemeClr>
                </a:solidFill>
                <a:latin typeface="Arial" panose="020B0604020202020204" pitchFamily="34" charset="0"/>
                <a:cs typeface="Arial" panose="020B0604020202020204" pitchFamily="34" charset="0"/>
              </a:rPr>
              <a:t>4</a:t>
            </a:r>
            <a:br>
              <a:rPr lang="ru-RU" sz="2000" b="1" dirty="0" smtClean="0">
                <a:solidFill>
                  <a:schemeClr val="accent3">
                    <a:lumMod val="50000"/>
                  </a:schemeClr>
                </a:solidFill>
                <a:latin typeface="Arial" panose="020B0604020202020204" pitchFamily="34" charset="0"/>
                <a:cs typeface="Arial" panose="020B0604020202020204" pitchFamily="34" charset="0"/>
              </a:rPr>
            </a:br>
            <a:r>
              <a:rPr lang="ru-RU" sz="2000" b="1" dirty="0">
                <a:solidFill>
                  <a:schemeClr val="tx2">
                    <a:lumMod val="75000"/>
                  </a:schemeClr>
                </a:solidFill>
                <a:latin typeface="Arial" panose="020B0604020202020204" pitchFamily="34" charset="0"/>
                <a:cs typeface="Arial" panose="020B0604020202020204" pitchFamily="34" charset="0"/>
              </a:rPr>
              <a:t>Счетная палата Свердловской </a:t>
            </a:r>
            <a:r>
              <a:rPr lang="ru-RU" sz="2000" b="1" dirty="0" smtClean="0">
                <a:solidFill>
                  <a:schemeClr val="tx2">
                    <a:lumMod val="75000"/>
                  </a:schemeClr>
                </a:solidFill>
                <a:latin typeface="Arial" panose="020B0604020202020204" pitchFamily="34" charset="0"/>
                <a:cs typeface="Arial" panose="020B0604020202020204" pitchFamily="34" charset="0"/>
              </a:rPr>
              <a:t>области - 1</a:t>
            </a:r>
            <a:r>
              <a:rPr lang="ru-RU" sz="2000" b="1" dirty="0">
                <a:solidFill>
                  <a:schemeClr val="tx2">
                    <a:lumMod val="75000"/>
                  </a:schemeClr>
                </a:solidFill>
                <a:latin typeface="Arial" panose="020B0604020202020204" pitchFamily="34" charset="0"/>
                <a:cs typeface="Arial" panose="020B0604020202020204" pitchFamily="34" charset="0"/>
              </a:rPr>
              <a:t/>
            </a:r>
            <a:br>
              <a:rPr lang="ru-RU" sz="2000" b="1" dirty="0">
                <a:solidFill>
                  <a:schemeClr val="tx2">
                    <a:lumMod val="75000"/>
                  </a:schemeClr>
                </a:solidFill>
                <a:latin typeface="Arial" panose="020B0604020202020204" pitchFamily="34" charset="0"/>
                <a:cs typeface="Arial" panose="020B0604020202020204" pitchFamily="34" charset="0"/>
              </a:rPr>
            </a:br>
            <a:r>
              <a:rPr lang="ru-RU" sz="2000" b="1" dirty="0">
                <a:solidFill>
                  <a:schemeClr val="accent3">
                    <a:lumMod val="50000"/>
                  </a:schemeClr>
                </a:solidFill>
                <a:latin typeface="Arial" panose="020B0604020202020204" pitchFamily="34" charset="0"/>
                <a:cs typeface="Arial" panose="020B0604020202020204" pitchFamily="34" charset="0"/>
              </a:rPr>
              <a:t/>
            </a:r>
            <a:br>
              <a:rPr lang="ru-RU" sz="2000" b="1" dirty="0">
                <a:solidFill>
                  <a:schemeClr val="accent3">
                    <a:lumMod val="50000"/>
                  </a:schemeClr>
                </a:solidFill>
                <a:latin typeface="Arial" panose="020B0604020202020204" pitchFamily="34" charset="0"/>
                <a:cs typeface="Arial" panose="020B0604020202020204" pitchFamily="34" charset="0"/>
              </a:rPr>
            </a:br>
            <a:r>
              <a:rPr lang="ru-RU" sz="2000" b="1" dirty="0">
                <a:solidFill>
                  <a:schemeClr val="bg2">
                    <a:lumMod val="50000"/>
                  </a:schemeClr>
                </a:solidFill>
                <a:latin typeface="Arial" panose="020B0604020202020204" pitchFamily="34" charset="0"/>
                <a:cs typeface="Arial" panose="020B0604020202020204" pitchFamily="34" charset="0"/>
              </a:rPr>
              <a:t/>
            </a:r>
            <a:br>
              <a:rPr lang="ru-RU" sz="2000" b="1" dirty="0">
                <a:solidFill>
                  <a:schemeClr val="bg2">
                    <a:lumMod val="50000"/>
                  </a:schemeClr>
                </a:solidFill>
                <a:latin typeface="Arial" panose="020B0604020202020204" pitchFamily="34" charset="0"/>
                <a:cs typeface="Arial" panose="020B0604020202020204" pitchFamily="34" charset="0"/>
              </a:rPr>
            </a:br>
            <a:r>
              <a:rPr lang="ru-RU" sz="2000" b="1" dirty="0" smtClean="0">
                <a:solidFill>
                  <a:schemeClr val="accent3">
                    <a:lumMod val="50000"/>
                  </a:schemeClr>
                </a:solidFill>
                <a:latin typeface="Arial" panose="020B0604020202020204" pitchFamily="34" charset="0"/>
                <a:cs typeface="Arial" panose="020B0604020202020204" pitchFamily="34" charset="0"/>
              </a:rPr>
              <a:t/>
            </a:r>
            <a:br>
              <a:rPr lang="ru-RU" sz="2000" b="1" dirty="0" smtClean="0">
                <a:solidFill>
                  <a:schemeClr val="accent3">
                    <a:lumMod val="50000"/>
                  </a:schemeClr>
                </a:solidFill>
                <a:latin typeface="Arial" panose="020B0604020202020204" pitchFamily="34" charset="0"/>
                <a:cs typeface="Arial" panose="020B0604020202020204" pitchFamily="34" charset="0"/>
              </a:rPr>
            </a:br>
            <a:r>
              <a:rPr lang="ru-RU" sz="2000" b="1" dirty="0" smtClean="0">
                <a:solidFill>
                  <a:schemeClr val="accent3">
                    <a:lumMod val="50000"/>
                  </a:schemeClr>
                </a:solidFill>
                <a:latin typeface="Arial" panose="020B0604020202020204" pitchFamily="34" charset="0"/>
                <a:cs typeface="Arial" panose="020B0604020202020204" pitchFamily="34" charset="0"/>
              </a:rPr>
              <a:t/>
            </a:r>
            <a:br>
              <a:rPr lang="ru-RU" sz="2000" b="1" dirty="0" smtClean="0">
                <a:solidFill>
                  <a:schemeClr val="accent3">
                    <a:lumMod val="50000"/>
                  </a:schemeClr>
                </a:solidFill>
                <a:latin typeface="Arial" panose="020B0604020202020204" pitchFamily="34" charset="0"/>
                <a:cs typeface="Arial" panose="020B0604020202020204" pitchFamily="34" charset="0"/>
              </a:rPr>
            </a:br>
            <a:r>
              <a:rPr lang="ru-RU" sz="2000" b="1" dirty="0">
                <a:solidFill>
                  <a:schemeClr val="tx2">
                    <a:lumMod val="75000"/>
                  </a:schemeClr>
                </a:solidFill>
                <a:latin typeface="Arial" panose="020B0604020202020204" pitchFamily="34" charset="0"/>
                <a:cs typeface="Arial" panose="020B0604020202020204" pitchFamily="34" charset="0"/>
              </a:rPr>
              <a:t/>
            </a:r>
            <a:br>
              <a:rPr lang="ru-RU" sz="2000" b="1" dirty="0">
                <a:solidFill>
                  <a:schemeClr val="tx2">
                    <a:lumMod val="75000"/>
                  </a:schemeClr>
                </a:solidFill>
                <a:latin typeface="Arial" panose="020B0604020202020204" pitchFamily="34" charset="0"/>
                <a:cs typeface="Arial" panose="020B0604020202020204" pitchFamily="34" charset="0"/>
              </a:rPr>
            </a:br>
            <a:r>
              <a:rPr lang="ru-RU" sz="2200" b="1" dirty="0" smtClean="0">
                <a:solidFill>
                  <a:schemeClr val="tx2">
                    <a:lumMod val="75000"/>
                  </a:schemeClr>
                </a:solidFill>
                <a:latin typeface="Arial" panose="020B0604020202020204" pitchFamily="34" charset="0"/>
                <a:cs typeface="Arial" panose="020B0604020202020204" pitchFamily="34" charset="0"/>
              </a:rPr>
              <a:t/>
            </a:r>
            <a:br>
              <a:rPr lang="ru-RU" sz="2200" b="1" dirty="0" smtClean="0">
                <a:solidFill>
                  <a:schemeClr val="tx2">
                    <a:lumMod val="75000"/>
                  </a:schemeClr>
                </a:solidFill>
                <a:latin typeface="Arial" panose="020B0604020202020204" pitchFamily="34" charset="0"/>
                <a:cs typeface="Arial" panose="020B0604020202020204" pitchFamily="34" charset="0"/>
              </a:rPr>
            </a:br>
            <a:endParaRPr lang="ru-RU" sz="24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7206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620688"/>
            <a:ext cx="8496944" cy="5760640"/>
          </a:xfrm>
          <a:effectLst>
            <a:outerShdw blurRad="50800" dist="38100" dir="2700000" algn="tl" rotWithShape="0">
              <a:prstClr val="black">
                <a:alpha val="40000"/>
              </a:prstClr>
            </a:outerShdw>
          </a:effectLst>
        </p:spPr>
        <p:txBody>
          <a:bodyPr>
            <a:noAutofit/>
          </a:bodyPr>
          <a:lstStyle/>
          <a:p>
            <a:pPr algn="l"/>
            <a:r>
              <a:rPr lang="ru-RU" sz="2000" b="1" dirty="0" smtClean="0">
                <a:solidFill>
                  <a:schemeClr val="tx2">
                    <a:lumMod val="75000"/>
                  </a:schemeClr>
                </a:solidFill>
                <a:latin typeface="Arial" panose="020B0604020202020204" pitchFamily="34" charset="0"/>
                <a:cs typeface="Arial" panose="020B0604020202020204" pitchFamily="34" charset="0"/>
              </a:rPr>
              <a:t/>
            </a:r>
            <a:br>
              <a:rPr lang="ru-RU" sz="2000" b="1" dirty="0" smtClean="0">
                <a:solidFill>
                  <a:schemeClr val="tx2">
                    <a:lumMod val="75000"/>
                  </a:schemeClr>
                </a:solidFill>
                <a:latin typeface="Arial" panose="020B0604020202020204" pitchFamily="34" charset="0"/>
                <a:cs typeface="Arial" panose="020B0604020202020204" pitchFamily="34" charset="0"/>
              </a:rPr>
            </a:br>
            <a:r>
              <a:rPr lang="ru-RU" sz="2400" b="1" dirty="0">
                <a:solidFill>
                  <a:schemeClr val="tx2">
                    <a:lumMod val="75000"/>
                  </a:schemeClr>
                </a:solidFill>
                <a:latin typeface="Arial" panose="020B0604020202020204" pitchFamily="34" charset="0"/>
                <a:cs typeface="Arial" panose="020B0604020202020204" pitchFamily="34" charset="0"/>
              </a:rPr>
              <a:t>Наиболее распространенными, типичными нарушениями являются следующие нарушения:</a:t>
            </a:r>
            <a:br>
              <a:rPr lang="ru-RU" sz="2400" b="1" dirty="0">
                <a:solidFill>
                  <a:schemeClr val="tx2">
                    <a:lumMod val="75000"/>
                  </a:schemeClr>
                </a:solidFill>
                <a:latin typeface="Arial" panose="020B0604020202020204" pitchFamily="34" charset="0"/>
                <a:cs typeface="Arial" panose="020B0604020202020204" pitchFamily="34" charset="0"/>
              </a:rPr>
            </a:br>
            <a:r>
              <a:rPr lang="ru-RU" sz="2400" b="1" dirty="0" smtClean="0">
                <a:solidFill>
                  <a:schemeClr val="tx2">
                    <a:lumMod val="75000"/>
                  </a:schemeClr>
                </a:solidFill>
                <a:latin typeface="Arial" panose="020B0604020202020204" pitchFamily="34" charset="0"/>
                <a:cs typeface="Arial" panose="020B0604020202020204" pitchFamily="34" charset="0"/>
              </a:rPr>
              <a:t/>
            </a:r>
            <a:br>
              <a:rPr lang="ru-RU" sz="2400" b="1" dirty="0" smtClean="0">
                <a:solidFill>
                  <a:schemeClr val="tx2">
                    <a:lumMod val="75000"/>
                  </a:schemeClr>
                </a:solidFill>
                <a:latin typeface="Arial" panose="020B0604020202020204" pitchFamily="34" charset="0"/>
                <a:cs typeface="Arial" panose="020B0604020202020204" pitchFamily="34" charset="0"/>
              </a:rPr>
            </a:br>
            <a:r>
              <a:rPr lang="ru-RU" sz="1800" b="1" dirty="0">
                <a:solidFill>
                  <a:schemeClr val="tx2">
                    <a:lumMod val="75000"/>
                  </a:schemeClr>
                </a:solidFill>
                <a:latin typeface="Arial" panose="020B0604020202020204" pitchFamily="34" charset="0"/>
                <a:cs typeface="Arial" panose="020B0604020202020204" pitchFamily="34" charset="0"/>
              </a:rPr>
              <a:t/>
            </a:r>
            <a:br>
              <a:rPr lang="ru-RU" sz="1800" b="1" dirty="0">
                <a:solidFill>
                  <a:schemeClr val="tx2">
                    <a:lumMod val="75000"/>
                  </a:schemeClr>
                </a:solidFill>
                <a:latin typeface="Arial" panose="020B0604020202020204" pitchFamily="34" charset="0"/>
                <a:cs typeface="Arial" panose="020B0604020202020204" pitchFamily="34" charset="0"/>
              </a:rPr>
            </a:br>
            <a:r>
              <a:rPr lang="ru-RU" sz="2200" b="1" dirty="0" smtClean="0">
                <a:solidFill>
                  <a:schemeClr val="accent3">
                    <a:lumMod val="50000"/>
                  </a:schemeClr>
                </a:solidFill>
                <a:latin typeface="Arial" panose="020B0604020202020204" pitchFamily="34" charset="0"/>
                <a:cs typeface="Arial" panose="020B0604020202020204" pitchFamily="34" charset="0"/>
              </a:rPr>
              <a:t>Нарушение сроков представления </a:t>
            </a:r>
            <a:r>
              <a:rPr lang="ru-RU" sz="2200" b="1" dirty="0">
                <a:solidFill>
                  <a:schemeClr val="accent3">
                    <a:lumMod val="50000"/>
                  </a:schemeClr>
                </a:solidFill>
                <a:latin typeface="Arial" panose="020B0604020202020204" pitchFamily="34" charset="0"/>
                <a:cs typeface="Arial" panose="020B0604020202020204" pitchFamily="34" charset="0"/>
              </a:rPr>
              <a:t>отчетности об использовании </a:t>
            </a:r>
            <a:r>
              <a:rPr lang="ru-RU" sz="2200" b="1" dirty="0" smtClean="0">
                <a:solidFill>
                  <a:schemeClr val="accent3">
                    <a:lumMod val="50000"/>
                  </a:schemeClr>
                </a:solidFill>
                <a:latin typeface="Arial" panose="020B0604020202020204" pitchFamily="34" charset="0"/>
                <a:cs typeface="Arial" panose="020B0604020202020204" pitchFamily="34" charset="0"/>
              </a:rPr>
              <a:t>субсидии</a:t>
            </a:r>
            <a:br>
              <a:rPr lang="ru-RU" sz="2200" b="1" dirty="0" smtClean="0">
                <a:solidFill>
                  <a:schemeClr val="accent3">
                    <a:lumMod val="50000"/>
                  </a:schemeClr>
                </a:solidFill>
                <a:latin typeface="Arial" panose="020B0604020202020204" pitchFamily="34" charset="0"/>
                <a:cs typeface="Arial" panose="020B0604020202020204" pitchFamily="34" charset="0"/>
              </a:rPr>
            </a:br>
            <a:r>
              <a:rPr lang="ru-RU" sz="2200" b="1" dirty="0">
                <a:solidFill>
                  <a:schemeClr val="tx2">
                    <a:lumMod val="75000"/>
                  </a:schemeClr>
                </a:solidFill>
                <a:latin typeface="Arial" panose="020B0604020202020204" pitchFamily="34" charset="0"/>
                <a:cs typeface="Arial" panose="020B0604020202020204" pitchFamily="34" charset="0"/>
              </a:rPr>
              <a:t/>
            </a:r>
            <a:br>
              <a:rPr lang="ru-RU" sz="2200" b="1" dirty="0">
                <a:solidFill>
                  <a:schemeClr val="tx2">
                    <a:lumMod val="75000"/>
                  </a:schemeClr>
                </a:solidFill>
                <a:latin typeface="Arial" panose="020B0604020202020204" pitchFamily="34" charset="0"/>
                <a:cs typeface="Arial" panose="020B0604020202020204" pitchFamily="34" charset="0"/>
              </a:rPr>
            </a:br>
            <a:r>
              <a:rPr lang="ru-RU" sz="2200" b="1" dirty="0" smtClean="0">
                <a:solidFill>
                  <a:schemeClr val="accent3">
                    <a:lumMod val="50000"/>
                  </a:schemeClr>
                </a:solidFill>
                <a:latin typeface="Arial" panose="020B0604020202020204" pitchFamily="34" charset="0"/>
                <a:cs typeface="Arial" panose="020B0604020202020204" pitchFamily="34" charset="0"/>
              </a:rPr>
              <a:t>Нарушение </a:t>
            </a:r>
            <a:r>
              <a:rPr lang="ru-RU" sz="2200" b="1" dirty="0">
                <a:solidFill>
                  <a:schemeClr val="accent3">
                    <a:lumMod val="50000"/>
                  </a:schemeClr>
                </a:solidFill>
                <a:latin typeface="Arial" panose="020B0604020202020204" pitchFamily="34" charset="0"/>
                <a:cs typeface="Arial" panose="020B0604020202020204" pitchFamily="34" charset="0"/>
              </a:rPr>
              <a:t>порядка изменения структуры и (или) объема расходов в ходе реализации </a:t>
            </a:r>
            <a:r>
              <a:rPr lang="ru-RU" sz="2200" b="1" dirty="0" smtClean="0">
                <a:solidFill>
                  <a:schemeClr val="accent3">
                    <a:lumMod val="50000"/>
                  </a:schemeClr>
                </a:solidFill>
                <a:latin typeface="Arial" panose="020B0604020202020204" pitchFamily="34" charset="0"/>
                <a:cs typeface="Arial" panose="020B0604020202020204" pitchFamily="34" charset="0"/>
              </a:rPr>
              <a:t>проекта</a:t>
            </a:r>
            <a:r>
              <a:rPr lang="ru-RU" sz="2200" b="1" dirty="0">
                <a:solidFill>
                  <a:schemeClr val="accent3">
                    <a:lumMod val="50000"/>
                  </a:schemeClr>
                </a:solidFill>
                <a:latin typeface="Arial" panose="020B0604020202020204" pitchFamily="34" charset="0"/>
                <a:cs typeface="Arial" panose="020B0604020202020204" pitchFamily="34" charset="0"/>
              </a:rPr>
              <a:t/>
            </a:r>
            <a:br>
              <a:rPr lang="ru-RU" sz="2200" b="1" dirty="0">
                <a:solidFill>
                  <a:schemeClr val="accent3">
                    <a:lumMod val="50000"/>
                  </a:schemeClr>
                </a:solidFill>
                <a:latin typeface="Arial" panose="020B0604020202020204" pitchFamily="34" charset="0"/>
                <a:cs typeface="Arial" panose="020B0604020202020204" pitchFamily="34" charset="0"/>
              </a:rPr>
            </a:br>
            <a:r>
              <a:rPr lang="ru-RU" sz="2200" b="1" dirty="0">
                <a:solidFill>
                  <a:schemeClr val="accent3">
                    <a:lumMod val="50000"/>
                  </a:schemeClr>
                </a:solidFill>
                <a:latin typeface="Arial" panose="020B0604020202020204" pitchFamily="34" charset="0"/>
                <a:cs typeface="Arial" panose="020B0604020202020204" pitchFamily="34" charset="0"/>
              </a:rPr>
              <a:t/>
            </a:r>
            <a:br>
              <a:rPr lang="ru-RU" sz="2200" b="1" dirty="0">
                <a:solidFill>
                  <a:schemeClr val="accent3">
                    <a:lumMod val="50000"/>
                  </a:schemeClr>
                </a:solidFill>
                <a:latin typeface="Arial" panose="020B0604020202020204" pitchFamily="34" charset="0"/>
                <a:cs typeface="Arial" panose="020B0604020202020204" pitchFamily="34" charset="0"/>
              </a:rPr>
            </a:br>
            <a:r>
              <a:rPr lang="ru-RU" sz="2200" b="1" dirty="0" smtClean="0">
                <a:solidFill>
                  <a:schemeClr val="accent3">
                    <a:lumMod val="50000"/>
                  </a:schemeClr>
                </a:solidFill>
                <a:latin typeface="Arial" panose="020B0604020202020204" pitchFamily="34" charset="0"/>
                <a:cs typeface="Arial" panose="020B0604020202020204" pitchFamily="34" charset="0"/>
              </a:rPr>
              <a:t>Полное </a:t>
            </a:r>
            <a:r>
              <a:rPr lang="ru-RU" sz="2200" b="1" dirty="0">
                <a:solidFill>
                  <a:schemeClr val="accent3">
                    <a:lumMod val="50000"/>
                  </a:schemeClr>
                </a:solidFill>
                <a:latin typeface="Arial" panose="020B0604020202020204" pitchFamily="34" charset="0"/>
                <a:cs typeface="Arial" panose="020B0604020202020204" pitchFamily="34" charset="0"/>
              </a:rPr>
              <a:t>или частичное отсутствие первичных учетных документов, подтверждающих </a:t>
            </a:r>
            <a:r>
              <a:rPr lang="ru-RU" sz="2200" b="1" dirty="0" err="1">
                <a:solidFill>
                  <a:schemeClr val="accent3">
                    <a:lumMod val="50000"/>
                  </a:schemeClr>
                </a:solidFill>
                <a:latin typeface="Arial" panose="020B0604020202020204" pitchFamily="34" charset="0"/>
                <a:cs typeface="Arial" panose="020B0604020202020204" pitchFamily="34" charset="0"/>
              </a:rPr>
              <a:t>софинансирование</a:t>
            </a:r>
            <a:r>
              <a:rPr lang="ru-RU" sz="2200" b="1" dirty="0">
                <a:solidFill>
                  <a:schemeClr val="accent3">
                    <a:lumMod val="50000"/>
                  </a:schemeClr>
                </a:solidFill>
                <a:latin typeface="Arial" panose="020B0604020202020204" pitchFamily="34" charset="0"/>
                <a:cs typeface="Arial" panose="020B0604020202020204" pitchFamily="34" charset="0"/>
              </a:rPr>
              <a:t> расходов за счет собственных и привлеченных средств, получение которых декларировалось при подаче заявки на участие в конкурсном отборе и учитывалось в смете доходов и расходов СО НКО</a:t>
            </a:r>
            <a:br>
              <a:rPr lang="ru-RU" sz="2200" b="1" dirty="0">
                <a:solidFill>
                  <a:schemeClr val="accent3">
                    <a:lumMod val="50000"/>
                  </a:schemeClr>
                </a:solidFill>
                <a:latin typeface="Arial" panose="020B0604020202020204" pitchFamily="34" charset="0"/>
                <a:cs typeface="Arial" panose="020B0604020202020204" pitchFamily="34" charset="0"/>
              </a:rPr>
            </a:br>
            <a:endParaRPr lang="ru-RU" sz="22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66944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476672"/>
            <a:ext cx="8496944" cy="5760640"/>
          </a:xfrm>
          <a:effectLst>
            <a:outerShdw blurRad="50800" dist="38100" dir="2700000" algn="tl" rotWithShape="0">
              <a:prstClr val="black">
                <a:alpha val="40000"/>
              </a:prstClr>
            </a:outerShdw>
          </a:effectLst>
        </p:spPr>
        <p:txBody>
          <a:bodyPr>
            <a:noAutofit/>
          </a:bodyPr>
          <a:lstStyle/>
          <a:p>
            <a:pPr algn="l"/>
            <a:r>
              <a:rPr lang="ru-RU" sz="2000" b="1" dirty="0" smtClean="0">
                <a:solidFill>
                  <a:schemeClr val="tx2">
                    <a:lumMod val="75000"/>
                  </a:schemeClr>
                </a:solidFill>
                <a:latin typeface="Arial" panose="020B0604020202020204" pitchFamily="34" charset="0"/>
                <a:cs typeface="Arial" panose="020B0604020202020204" pitchFamily="34" charset="0"/>
              </a:rPr>
              <a:t/>
            </a:r>
            <a:br>
              <a:rPr lang="ru-RU" sz="2000" b="1" dirty="0" smtClean="0">
                <a:solidFill>
                  <a:schemeClr val="tx2">
                    <a:lumMod val="75000"/>
                  </a:schemeClr>
                </a:solidFill>
                <a:latin typeface="Arial" panose="020B0604020202020204" pitchFamily="34" charset="0"/>
                <a:cs typeface="Arial" panose="020B0604020202020204" pitchFamily="34" charset="0"/>
              </a:rPr>
            </a:br>
            <a:r>
              <a:rPr lang="ru-RU" sz="2400" b="1" dirty="0">
                <a:solidFill>
                  <a:schemeClr val="tx2">
                    <a:lumMod val="75000"/>
                  </a:schemeClr>
                </a:solidFill>
                <a:latin typeface="Arial" panose="020B0604020202020204" pitchFamily="34" charset="0"/>
                <a:cs typeface="Arial" panose="020B0604020202020204" pitchFamily="34" charset="0"/>
              </a:rPr>
              <a:t>Наиболее распространенными, типичными нарушениями являются следующие нарушения:</a:t>
            </a:r>
            <a:br>
              <a:rPr lang="ru-RU" sz="2400" b="1" dirty="0">
                <a:solidFill>
                  <a:schemeClr val="tx2">
                    <a:lumMod val="75000"/>
                  </a:schemeClr>
                </a:solidFill>
                <a:latin typeface="Arial" panose="020B0604020202020204" pitchFamily="34" charset="0"/>
                <a:cs typeface="Arial" panose="020B0604020202020204" pitchFamily="34" charset="0"/>
              </a:rPr>
            </a:br>
            <a:r>
              <a:rPr lang="ru-RU" sz="2400" b="1" dirty="0" smtClean="0">
                <a:solidFill>
                  <a:schemeClr val="tx2">
                    <a:lumMod val="75000"/>
                  </a:schemeClr>
                </a:solidFill>
                <a:latin typeface="Arial" panose="020B0604020202020204" pitchFamily="34" charset="0"/>
                <a:cs typeface="Arial" panose="020B0604020202020204" pitchFamily="34" charset="0"/>
              </a:rPr>
              <a:t/>
            </a:r>
            <a:br>
              <a:rPr lang="ru-RU" sz="2400" b="1" dirty="0" smtClean="0">
                <a:solidFill>
                  <a:schemeClr val="tx2">
                    <a:lumMod val="75000"/>
                  </a:schemeClr>
                </a:solidFill>
                <a:latin typeface="Arial" panose="020B0604020202020204" pitchFamily="34" charset="0"/>
                <a:cs typeface="Arial" panose="020B0604020202020204" pitchFamily="34" charset="0"/>
              </a:rPr>
            </a:br>
            <a:r>
              <a:rPr lang="ru-RU" sz="2400" b="1" dirty="0">
                <a:solidFill>
                  <a:schemeClr val="tx2">
                    <a:lumMod val="75000"/>
                  </a:schemeClr>
                </a:solidFill>
                <a:latin typeface="Arial" panose="020B0604020202020204" pitchFamily="34" charset="0"/>
                <a:cs typeface="Arial" panose="020B0604020202020204" pitchFamily="34" charset="0"/>
              </a:rPr>
              <a:t/>
            </a:r>
            <a:br>
              <a:rPr lang="ru-RU" sz="2400" b="1" dirty="0">
                <a:solidFill>
                  <a:schemeClr val="tx2">
                    <a:lumMod val="75000"/>
                  </a:schemeClr>
                </a:solidFill>
                <a:latin typeface="Arial" panose="020B0604020202020204" pitchFamily="34" charset="0"/>
                <a:cs typeface="Arial" panose="020B0604020202020204" pitchFamily="34" charset="0"/>
              </a:rPr>
            </a:br>
            <a:r>
              <a:rPr lang="ru-RU" sz="2200" b="1" dirty="0" smtClean="0">
                <a:solidFill>
                  <a:schemeClr val="accent3">
                    <a:lumMod val="50000"/>
                  </a:schemeClr>
                </a:solidFill>
                <a:latin typeface="Arial" panose="020B0604020202020204" pitchFamily="34" charset="0"/>
                <a:cs typeface="Arial" panose="020B0604020202020204" pitchFamily="34" charset="0"/>
              </a:rPr>
              <a:t>Невыполнение </a:t>
            </a:r>
            <a:r>
              <a:rPr lang="ru-RU" sz="2200" b="1" dirty="0">
                <a:solidFill>
                  <a:schemeClr val="accent3">
                    <a:lumMod val="50000"/>
                  </a:schemeClr>
                </a:solidFill>
                <a:latin typeface="Arial" panose="020B0604020202020204" pitchFamily="34" charset="0"/>
                <a:cs typeface="Arial" panose="020B0604020202020204" pitchFamily="34" charset="0"/>
              </a:rPr>
              <a:t>(не достижение) всех или части целевых показателей, установленных техническим </a:t>
            </a:r>
            <a:r>
              <a:rPr lang="ru-RU" sz="2200" b="1" dirty="0" smtClean="0">
                <a:solidFill>
                  <a:schemeClr val="accent3">
                    <a:lumMod val="50000"/>
                  </a:schemeClr>
                </a:solidFill>
                <a:latin typeface="Arial" panose="020B0604020202020204" pitchFamily="34" charset="0"/>
                <a:cs typeface="Arial" panose="020B0604020202020204" pitchFamily="34" charset="0"/>
              </a:rPr>
              <a:t>заданием</a:t>
            </a:r>
            <a:br>
              <a:rPr lang="ru-RU" sz="2200" b="1" dirty="0" smtClean="0">
                <a:solidFill>
                  <a:schemeClr val="accent3">
                    <a:lumMod val="50000"/>
                  </a:schemeClr>
                </a:solidFill>
                <a:latin typeface="Arial" panose="020B0604020202020204" pitchFamily="34" charset="0"/>
                <a:cs typeface="Arial" panose="020B0604020202020204" pitchFamily="34" charset="0"/>
              </a:rPr>
            </a:br>
            <a:r>
              <a:rPr lang="ru-RU" sz="2200" b="1" dirty="0">
                <a:solidFill>
                  <a:schemeClr val="tx2">
                    <a:lumMod val="75000"/>
                  </a:schemeClr>
                </a:solidFill>
                <a:latin typeface="Arial" panose="020B0604020202020204" pitchFamily="34" charset="0"/>
                <a:cs typeface="Arial" panose="020B0604020202020204" pitchFamily="34" charset="0"/>
              </a:rPr>
              <a:t/>
            </a:r>
            <a:br>
              <a:rPr lang="ru-RU" sz="2200" b="1" dirty="0">
                <a:solidFill>
                  <a:schemeClr val="tx2">
                    <a:lumMod val="75000"/>
                  </a:schemeClr>
                </a:solidFill>
                <a:latin typeface="Arial" panose="020B0604020202020204" pitchFamily="34" charset="0"/>
                <a:cs typeface="Arial" panose="020B0604020202020204" pitchFamily="34" charset="0"/>
              </a:rPr>
            </a:br>
            <a:r>
              <a:rPr lang="ru-RU" sz="2200" b="1" dirty="0" smtClean="0">
                <a:solidFill>
                  <a:schemeClr val="accent3">
                    <a:lumMod val="50000"/>
                  </a:schemeClr>
                </a:solidFill>
                <a:latin typeface="Arial" panose="020B0604020202020204" pitchFamily="34" charset="0"/>
                <a:cs typeface="Arial" panose="020B0604020202020204" pitchFamily="34" charset="0"/>
              </a:rPr>
              <a:t>Нецелевое </a:t>
            </a:r>
            <a:r>
              <a:rPr lang="ru-RU" sz="2200" b="1" dirty="0">
                <a:solidFill>
                  <a:schemeClr val="accent3">
                    <a:lumMod val="50000"/>
                  </a:schemeClr>
                </a:solidFill>
                <a:latin typeface="Arial" panose="020B0604020202020204" pitchFamily="34" charset="0"/>
                <a:cs typeface="Arial" panose="020B0604020202020204" pitchFamily="34" charset="0"/>
              </a:rPr>
              <a:t>использование средств субсидии </a:t>
            </a:r>
            <a:r>
              <a:rPr lang="ru-RU" sz="2200" b="1" dirty="0" smtClean="0">
                <a:solidFill>
                  <a:schemeClr val="accent3">
                    <a:lumMod val="50000"/>
                  </a:schemeClr>
                </a:solidFill>
                <a:latin typeface="Arial" panose="020B0604020202020204" pitchFamily="34" charset="0"/>
                <a:cs typeface="Arial" panose="020B0604020202020204" pitchFamily="34" charset="0"/>
              </a:rPr>
              <a:t/>
            </a:r>
            <a:br>
              <a:rPr lang="ru-RU" sz="2200" b="1" dirty="0" smtClean="0">
                <a:solidFill>
                  <a:schemeClr val="accent3">
                    <a:lumMod val="50000"/>
                  </a:schemeClr>
                </a:solidFill>
                <a:latin typeface="Arial" panose="020B0604020202020204" pitchFamily="34" charset="0"/>
                <a:cs typeface="Arial" panose="020B0604020202020204" pitchFamily="34" charset="0"/>
              </a:rPr>
            </a:br>
            <a:r>
              <a:rPr lang="ru-RU" sz="2200" b="1" dirty="0">
                <a:solidFill>
                  <a:schemeClr val="accent3">
                    <a:lumMod val="50000"/>
                  </a:schemeClr>
                </a:solidFill>
                <a:latin typeface="Arial" panose="020B0604020202020204" pitchFamily="34" charset="0"/>
                <a:cs typeface="Arial" panose="020B0604020202020204" pitchFamily="34" charset="0"/>
              </a:rPr>
              <a:t/>
            </a:r>
            <a:br>
              <a:rPr lang="ru-RU" sz="2200" b="1" dirty="0">
                <a:solidFill>
                  <a:schemeClr val="accent3">
                    <a:lumMod val="50000"/>
                  </a:schemeClr>
                </a:solidFill>
                <a:latin typeface="Arial" panose="020B0604020202020204" pitchFamily="34" charset="0"/>
                <a:cs typeface="Arial" panose="020B0604020202020204" pitchFamily="34" charset="0"/>
              </a:rPr>
            </a:br>
            <a:r>
              <a:rPr lang="ru-RU" sz="2200" b="1" dirty="0" smtClean="0">
                <a:solidFill>
                  <a:schemeClr val="accent3">
                    <a:lumMod val="50000"/>
                  </a:schemeClr>
                </a:solidFill>
                <a:latin typeface="Arial" panose="020B0604020202020204" pitchFamily="34" charset="0"/>
                <a:cs typeface="Arial" panose="020B0604020202020204" pitchFamily="34" charset="0"/>
              </a:rPr>
              <a:t>Несоответствие </a:t>
            </a:r>
            <a:r>
              <a:rPr lang="ru-RU" sz="2200" b="1" dirty="0">
                <a:solidFill>
                  <a:schemeClr val="accent3">
                    <a:lumMod val="50000"/>
                  </a:schemeClr>
                </a:solidFill>
                <a:latin typeface="Arial" panose="020B0604020202020204" pitchFamily="34" charset="0"/>
                <a:cs typeface="Arial" panose="020B0604020202020204" pitchFamily="34" charset="0"/>
              </a:rPr>
              <a:t>расходов принципу эффективности использования бюджетных средств (неэффективное или нерезультативное использование средств субсидии</a:t>
            </a:r>
            <a:r>
              <a:rPr lang="ru-RU" sz="2200" b="1" dirty="0" smtClean="0">
                <a:solidFill>
                  <a:schemeClr val="accent3">
                    <a:lumMod val="50000"/>
                  </a:schemeClr>
                </a:solidFill>
                <a:latin typeface="Arial" panose="020B0604020202020204" pitchFamily="34" charset="0"/>
                <a:cs typeface="Arial" panose="020B0604020202020204" pitchFamily="34" charset="0"/>
              </a:rPr>
              <a:t>)</a:t>
            </a:r>
            <a:br>
              <a:rPr lang="ru-RU" sz="2200" b="1" dirty="0" smtClean="0">
                <a:solidFill>
                  <a:schemeClr val="accent3">
                    <a:lumMod val="50000"/>
                  </a:schemeClr>
                </a:solidFill>
                <a:latin typeface="Arial" panose="020B0604020202020204" pitchFamily="34" charset="0"/>
                <a:cs typeface="Arial" panose="020B0604020202020204" pitchFamily="34" charset="0"/>
              </a:rPr>
            </a:br>
            <a:r>
              <a:rPr lang="ru-RU" sz="2200" b="1" dirty="0">
                <a:solidFill>
                  <a:schemeClr val="tx2">
                    <a:lumMod val="75000"/>
                  </a:schemeClr>
                </a:solidFill>
                <a:latin typeface="Arial" panose="020B0604020202020204" pitchFamily="34" charset="0"/>
                <a:cs typeface="Arial" panose="020B0604020202020204" pitchFamily="34" charset="0"/>
              </a:rPr>
              <a:t/>
            </a:r>
            <a:br>
              <a:rPr lang="ru-RU" sz="2200" b="1" dirty="0">
                <a:solidFill>
                  <a:schemeClr val="tx2">
                    <a:lumMod val="75000"/>
                  </a:schemeClr>
                </a:solidFill>
                <a:latin typeface="Arial" panose="020B0604020202020204" pitchFamily="34" charset="0"/>
                <a:cs typeface="Arial" panose="020B0604020202020204" pitchFamily="34" charset="0"/>
              </a:rPr>
            </a:br>
            <a:r>
              <a:rPr lang="ru-RU" sz="2200" b="1" dirty="0" smtClean="0">
                <a:solidFill>
                  <a:schemeClr val="accent3">
                    <a:lumMod val="50000"/>
                  </a:schemeClr>
                </a:solidFill>
                <a:latin typeface="Arial" panose="020B0604020202020204" pitchFamily="34" charset="0"/>
                <a:cs typeface="Arial" panose="020B0604020202020204" pitchFamily="34" charset="0"/>
              </a:rPr>
              <a:t>Необоснованное </a:t>
            </a:r>
            <a:r>
              <a:rPr lang="ru-RU" sz="2200" b="1" dirty="0">
                <a:solidFill>
                  <a:schemeClr val="accent3">
                    <a:lumMod val="50000"/>
                  </a:schemeClr>
                </a:solidFill>
                <a:latin typeface="Arial" panose="020B0604020202020204" pitchFamily="34" charset="0"/>
                <a:cs typeface="Arial" panose="020B0604020202020204" pitchFamily="34" charset="0"/>
              </a:rPr>
              <a:t>использование средств субсидии</a:t>
            </a:r>
            <a:r>
              <a:rPr lang="ru-RU" sz="2200" b="1" dirty="0" smtClean="0">
                <a:solidFill>
                  <a:schemeClr val="tx2">
                    <a:lumMod val="75000"/>
                  </a:schemeClr>
                </a:solidFill>
                <a:latin typeface="Arial" panose="020B0604020202020204" pitchFamily="34" charset="0"/>
                <a:cs typeface="Arial" panose="020B0604020202020204" pitchFamily="34" charset="0"/>
              </a:rPr>
              <a:t/>
            </a:r>
            <a:br>
              <a:rPr lang="ru-RU" sz="2200" b="1" dirty="0" smtClean="0">
                <a:solidFill>
                  <a:schemeClr val="tx2">
                    <a:lumMod val="75000"/>
                  </a:schemeClr>
                </a:solidFill>
                <a:latin typeface="Arial" panose="020B0604020202020204" pitchFamily="34" charset="0"/>
                <a:cs typeface="Arial" panose="020B0604020202020204" pitchFamily="34" charset="0"/>
              </a:rPr>
            </a:br>
            <a:endParaRPr lang="ru-RU" sz="22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32367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836712"/>
            <a:ext cx="8424936" cy="2664296"/>
          </a:xfrm>
        </p:spPr>
        <p:txBody>
          <a:bodyPr>
            <a:noAutofit/>
          </a:bodyPr>
          <a:lstStyle/>
          <a:p>
            <a:r>
              <a:rPr lang="ru-RU" sz="2800" b="1" dirty="0" smtClean="0">
                <a:solidFill>
                  <a:schemeClr val="tx2">
                    <a:lumMod val="75000"/>
                  </a:schemeClr>
                </a:solidFill>
                <a:latin typeface="Times New Roman" panose="02020603050405020304" pitchFamily="18" charset="0"/>
                <a:cs typeface="Times New Roman" panose="02020603050405020304" pitchFamily="18" charset="0"/>
              </a:rPr>
              <a:t>БЛАГОДАРЮ ЗА ВНИМАНИЕ!</a:t>
            </a:r>
            <a:endParaRPr lang="ru-RU" sz="280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57257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294967295"/>
          </p:nvPr>
        </p:nvSpPr>
        <p:spPr>
          <a:xfrm>
            <a:off x="7991932" y="6636891"/>
            <a:ext cx="1161826" cy="221109"/>
          </a:xfrm>
          <a:prstGeom prst="rect">
            <a:avLst/>
          </a:prstGeom>
        </p:spPr>
        <p:txBody>
          <a:bodyPr/>
          <a:lstStyle/>
          <a:p>
            <a:pPr algn="r"/>
            <a:fld id="{52A6A2ED-C77A-46D0-9BDA-59A15A90B5E2}" type="slidenum">
              <a:rPr lang="ru-RU" sz="900" smtClean="0">
                <a:latin typeface="Arial" pitchFamily="34" charset="0"/>
                <a:cs typeface="Arial" pitchFamily="34" charset="0"/>
              </a:rPr>
              <a:pPr algn="r"/>
              <a:t>4</a:t>
            </a:fld>
            <a:endParaRPr lang="ru-RU" sz="900" dirty="0">
              <a:latin typeface="Arial" pitchFamily="34" charset="0"/>
              <a:cs typeface="Arial" pitchFamily="34" charset="0"/>
            </a:endParaRPr>
          </a:p>
        </p:txBody>
      </p:sp>
      <p:pic>
        <p:nvPicPr>
          <p:cNvPr id="5" name="Рисунок 4"/>
          <p:cNvPicPr>
            <a:picLocks noChangeAspect="1"/>
          </p:cNvPicPr>
          <p:nvPr/>
        </p:nvPicPr>
        <p:blipFill>
          <a:blip r:embed="rId2"/>
          <a:stretch>
            <a:fillRect/>
          </a:stretch>
        </p:blipFill>
        <p:spPr>
          <a:xfrm>
            <a:off x="611560" y="494493"/>
            <a:ext cx="8208912" cy="6137557"/>
          </a:xfrm>
          <a:prstGeom prst="rect">
            <a:avLst/>
          </a:prstGeom>
        </p:spPr>
      </p:pic>
    </p:spTree>
    <p:extLst>
      <p:ext uri="{BB962C8B-B14F-4D97-AF65-F5344CB8AC3E}">
        <p14:creationId xmlns:p14="http://schemas.microsoft.com/office/powerpoint/2010/main" val="3872846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294967295"/>
          </p:nvPr>
        </p:nvSpPr>
        <p:spPr>
          <a:xfrm>
            <a:off x="7991932" y="6636891"/>
            <a:ext cx="1161826" cy="221109"/>
          </a:xfrm>
          <a:prstGeom prst="rect">
            <a:avLst/>
          </a:prstGeom>
        </p:spPr>
        <p:txBody>
          <a:bodyPr/>
          <a:lstStyle/>
          <a:p>
            <a:pPr algn="r"/>
            <a:fld id="{52A6A2ED-C77A-46D0-9BDA-59A15A90B5E2}" type="slidenum">
              <a:rPr lang="ru-RU" sz="900" smtClean="0">
                <a:latin typeface="Arial" pitchFamily="34" charset="0"/>
                <a:cs typeface="Arial" pitchFamily="34" charset="0"/>
              </a:rPr>
              <a:pPr algn="r"/>
              <a:t>5</a:t>
            </a:fld>
            <a:endParaRPr lang="ru-RU" sz="900" dirty="0">
              <a:latin typeface="Arial" pitchFamily="34" charset="0"/>
              <a:cs typeface="Arial" pitchFamily="34" charset="0"/>
            </a:endParaRPr>
          </a:p>
        </p:txBody>
      </p:sp>
      <p:pic>
        <p:nvPicPr>
          <p:cNvPr id="3" name="Рисунок 2"/>
          <p:cNvPicPr>
            <a:picLocks noChangeAspect="1"/>
          </p:cNvPicPr>
          <p:nvPr/>
        </p:nvPicPr>
        <p:blipFill>
          <a:blip r:embed="rId2"/>
          <a:stretch>
            <a:fillRect/>
          </a:stretch>
        </p:blipFill>
        <p:spPr>
          <a:xfrm>
            <a:off x="827584" y="476672"/>
            <a:ext cx="8204383" cy="6048672"/>
          </a:xfrm>
          <a:prstGeom prst="rect">
            <a:avLst/>
          </a:prstGeom>
        </p:spPr>
      </p:pic>
    </p:spTree>
    <p:extLst>
      <p:ext uri="{BB962C8B-B14F-4D97-AF65-F5344CB8AC3E}">
        <p14:creationId xmlns:p14="http://schemas.microsoft.com/office/powerpoint/2010/main" val="1343439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9" y="1340768"/>
            <a:ext cx="7408333" cy="5184577"/>
          </a:xfrm>
        </p:spPr>
        <p:txBody>
          <a:bodyPr>
            <a:noAutofit/>
          </a:bodyPr>
          <a:lstStyle/>
          <a:p>
            <a:pPr marL="0" indent="0" algn="ctr">
              <a:buNone/>
            </a:pPr>
            <a:endParaRPr lang="ru-RU" sz="1500" dirty="0"/>
          </a:p>
          <a:p>
            <a:pPr>
              <a:spcBef>
                <a:spcPts val="0"/>
              </a:spcBef>
            </a:pPr>
            <a:r>
              <a:rPr lang="ru-RU"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повышение качества жизни людей пожилого возраста</a:t>
            </a:r>
          </a:p>
          <a:p>
            <a:pPr marL="0" indent="0">
              <a:spcBef>
                <a:spcPts val="0"/>
              </a:spcBef>
              <a:buNone/>
            </a:pPr>
            <a:endPar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pP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профилактику социального сиротства, поддержку материнства и </a:t>
            </a:r>
            <a:r>
              <a:rPr lang="ru-RU"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детства</a:t>
            </a:r>
          </a:p>
          <a:p>
            <a:pPr marL="0" indent="0">
              <a:spcBef>
                <a:spcPts val="0"/>
              </a:spcBef>
              <a:buNone/>
            </a:pPr>
            <a:endPar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pP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социальную адаптацию инвалидов и их </a:t>
            </a:r>
            <a:r>
              <a:rPr lang="ru-RU"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семей</a:t>
            </a:r>
          </a:p>
          <a:p>
            <a:pPr marL="0" indent="0">
              <a:spcBef>
                <a:spcPts val="0"/>
              </a:spcBef>
              <a:buNone/>
            </a:pPr>
            <a:endPar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pP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поддержку ветеранов, инвалидов боевых действий, граждан, находящихся в трудной жизненной </a:t>
            </a:r>
            <a:r>
              <a:rPr lang="ru-RU"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ситуации</a:t>
            </a:r>
          </a:p>
          <a:p>
            <a:pPr marL="0" indent="0">
              <a:spcBef>
                <a:spcPts val="0"/>
              </a:spcBef>
              <a:buNone/>
            </a:pPr>
            <a:endPar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pP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развитие институтов гражданского общества, формирование инфраструктуры поддержки некоммерческих организаций Свердловской </a:t>
            </a:r>
            <a:r>
              <a:rPr lang="ru-RU"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области </a:t>
            </a:r>
          </a:p>
          <a:p>
            <a:pPr>
              <a:spcBef>
                <a:spcPts val="0"/>
              </a:spcBef>
            </a:pPr>
            <a:endParaRPr lang="ru-RU" sz="1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spcBef>
                <a:spcPts val="0"/>
              </a:spcBef>
              <a:buNone/>
            </a:pPr>
            <a:r>
              <a:rPr lang="ru-RU" sz="1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15 приоритетных направлений</a:t>
            </a:r>
            <a:endParaRPr lang="ru-RU" sz="1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1043608" y="404664"/>
            <a:ext cx="7653536" cy="1008112"/>
          </a:xfrm>
        </p:spPr>
        <p:txBody>
          <a:bodyPr>
            <a:noAutofit/>
          </a:bodyPr>
          <a:lstStyle/>
          <a:p>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Реализация социально значимых проектов, направленных на </a:t>
            </a:r>
            <a:endParaRPr lang="ru-RU"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7778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294967295"/>
          </p:nvPr>
        </p:nvSpPr>
        <p:spPr>
          <a:xfrm>
            <a:off x="7991932" y="6636891"/>
            <a:ext cx="1161826" cy="221109"/>
          </a:xfrm>
          <a:prstGeom prst="rect">
            <a:avLst/>
          </a:prstGeom>
        </p:spPr>
        <p:txBody>
          <a:bodyPr/>
          <a:lstStyle/>
          <a:p>
            <a:pPr algn="r"/>
            <a:fld id="{52A6A2ED-C77A-46D0-9BDA-59A15A90B5E2}" type="slidenum">
              <a:rPr lang="ru-RU" sz="900" smtClean="0">
                <a:latin typeface="Arial" pitchFamily="34" charset="0"/>
                <a:cs typeface="Arial" pitchFamily="34" charset="0"/>
              </a:rPr>
              <a:pPr algn="r"/>
              <a:t>7</a:t>
            </a:fld>
            <a:endParaRPr lang="ru-RU" sz="900" dirty="0">
              <a:latin typeface="Arial" pitchFamily="34" charset="0"/>
              <a:cs typeface="Arial" pitchFamily="34" charset="0"/>
            </a:endParaRPr>
          </a:p>
        </p:txBody>
      </p:sp>
      <p:pic>
        <p:nvPicPr>
          <p:cNvPr id="4" name="Рисунок 3"/>
          <p:cNvPicPr>
            <a:picLocks noChangeAspect="1"/>
          </p:cNvPicPr>
          <p:nvPr/>
        </p:nvPicPr>
        <p:blipFill>
          <a:blip r:embed="rId2"/>
          <a:stretch>
            <a:fillRect/>
          </a:stretch>
        </p:blipFill>
        <p:spPr>
          <a:xfrm>
            <a:off x="683568" y="537602"/>
            <a:ext cx="8208912" cy="6099290"/>
          </a:xfrm>
          <a:prstGeom prst="rect">
            <a:avLst/>
          </a:prstGeom>
        </p:spPr>
      </p:pic>
    </p:spTree>
    <p:extLst>
      <p:ext uri="{BB962C8B-B14F-4D97-AF65-F5344CB8AC3E}">
        <p14:creationId xmlns:p14="http://schemas.microsoft.com/office/powerpoint/2010/main" val="2581156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294967295"/>
          </p:nvPr>
        </p:nvSpPr>
        <p:spPr>
          <a:xfrm>
            <a:off x="7991932" y="6636891"/>
            <a:ext cx="1161826" cy="221109"/>
          </a:xfrm>
          <a:prstGeom prst="rect">
            <a:avLst/>
          </a:prstGeom>
        </p:spPr>
        <p:txBody>
          <a:bodyPr/>
          <a:lstStyle/>
          <a:p>
            <a:pPr algn="r"/>
            <a:fld id="{52A6A2ED-C77A-46D0-9BDA-59A15A90B5E2}" type="slidenum">
              <a:rPr lang="ru-RU" sz="900" smtClean="0">
                <a:latin typeface="Arial" pitchFamily="34" charset="0"/>
                <a:cs typeface="Arial" pitchFamily="34" charset="0"/>
              </a:rPr>
              <a:pPr algn="r"/>
              <a:t>8</a:t>
            </a:fld>
            <a:endParaRPr lang="ru-RU" sz="900" dirty="0">
              <a:latin typeface="Arial" pitchFamily="34" charset="0"/>
              <a:cs typeface="Arial" pitchFamily="34" charset="0"/>
            </a:endParaRPr>
          </a:p>
        </p:txBody>
      </p:sp>
      <p:pic>
        <p:nvPicPr>
          <p:cNvPr id="5" name="Рисунок 4"/>
          <p:cNvPicPr>
            <a:picLocks noChangeAspect="1"/>
          </p:cNvPicPr>
          <p:nvPr/>
        </p:nvPicPr>
        <p:blipFill>
          <a:blip r:embed="rId2"/>
          <a:stretch>
            <a:fillRect/>
          </a:stretch>
        </p:blipFill>
        <p:spPr>
          <a:xfrm>
            <a:off x="827584" y="476671"/>
            <a:ext cx="8136904" cy="6160219"/>
          </a:xfrm>
          <a:prstGeom prst="rect">
            <a:avLst/>
          </a:prstGeom>
        </p:spPr>
      </p:pic>
    </p:spTree>
    <p:extLst>
      <p:ext uri="{BB962C8B-B14F-4D97-AF65-F5344CB8AC3E}">
        <p14:creationId xmlns:p14="http://schemas.microsoft.com/office/powerpoint/2010/main" val="3267874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1052737"/>
            <a:ext cx="7992888" cy="5256584"/>
          </a:xfrm>
        </p:spPr>
        <p:txBody>
          <a:bodyPr>
            <a:normAutofit/>
          </a:bodyPr>
          <a:lstStyle/>
          <a:p>
            <a:pPr marL="0" lvl="0" indent="0">
              <a:buNone/>
            </a:pPr>
            <a:endParaRPr lang="ru-RU" sz="1500" b="1" dirty="0">
              <a:solidFill>
                <a:srgbClr val="C00000"/>
              </a:solidFill>
              <a:latin typeface="+mj-lt"/>
              <a:cs typeface="Arial" panose="020B0604020202020204" pitchFamily="34" charset="0"/>
            </a:endParaRPr>
          </a:p>
          <a:p>
            <a:pPr marL="0" lvl="0" indent="0">
              <a:buNone/>
            </a:pPr>
            <a:endParaRPr lang="ru-RU" sz="1500" b="1" dirty="0" smtClean="0">
              <a:solidFill>
                <a:srgbClr val="C00000"/>
              </a:solidFill>
              <a:latin typeface="+mj-lt"/>
              <a:cs typeface="Arial" panose="020B0604020202020204" pitchFamily="34" charset="0"/>
            </a:endParaRPr>
          </a:p>
          <a:p>
            <a:pPr lvl="0">
              <a:buFont typeface="Wingdings" panose="05000000000000000000" pitchFamily="2" charset="2"/>
              <a:buChar char="Ø"/>
            </a:pPr>
            <a:endParaRPr lang="ru-RU" sz="6000" b="1" dirty="0"/>
          </a:p>
          <a:p>
            <a:pPr marL="0" indent="0">
              <a:buNone/>
            </a:pPr>
            <a:endParaRPr lang="ru-RU" sz="4000" dirty="0">
              <a:solidFill>
                <a:schemeClr val="tx1"/>
              </a:solidFill>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683568" y="548680"/>
            <a:ext cx="8280920" cy="432048"/>
          </a:xfrm>
        </p:spPr>
        <p:txBody>
          <a:bodyPr>
            <a:noAutofit/>
          </a:bodyPr>
          <a:lstStyle/>
          <a:p>
            <a:r>
              <a:rPr lang="ru-RU"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Техническое задание на реализацию проекта</a:t>
            </a:r>
            <a:endParaRPr lang="ru-RU" sz="2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251519" y="1052737"/>
            <a:ext cx="8712969" cy="5472607"/>
          </a:xfrm>
          <a:prstGeom prst="rect">
            <a:avLst/>
          </a:prstGeom>
        </p:spPr>
      </p:pic>
      <p:sp>
        <p:nvSpPr>
          <p:cNvPr id="6" name="Номер слайда 1"/>
          <p:cNvSpPr txBox="1">
            <a:spLocks/>
          </p:cNvSpPr>
          <p:nvPr/>
        </p:nvSpPr>
        <p:spPr>
          <a:xfrm>
            <a:off x="7991932" y="6636891"/>
            <a:ext cx="1161826" cy="221109"/>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900" dirty="0" smtClean="0">
                <a:latin typeface="Arial" pitchFamily="34" charset="0"/>
                <a:cs typeface="Arial" pitchFamily="34" charset="0"/>
              </a:rPr>
              <a:t>10</a:t>
            </a:r>
            <a:endParaRPr lang="ru-RU" sz="900" dirty="0">
              <a:latin typeface="Arial" pitchFamily="34" charset="0"/>
              <a:cs typeface="Arial" pitchFamily="34" charset="0"/>
            </a:endParaRPr>
          </a:p>
        </p:txBody>
      </p:sp>
    </p:spTree>
    <p:extLst>
      <p:ext uri="{BB962C8B-B14F-4D97-AF65-F5344CB8AC3E}">
        <p14:creationId xmlns:p14="http://schemas.microsoft.com/office/powerpoint/2010/main" val="32555216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Шаблон презентации на 14082013(2)">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презентации на 14082013(2)</Template>
  <TotalTime>4185</TotalTime>
  <Words>1349</Words>
  <Application>Microsoft Office PowerPoint</Application>
  <PresentationFormat>Экран (4:3)</PresentationFormat>
  <Paragraphs>239</Paragraphs>
  <Slides>37</Slides>
  <Notes>20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37</vt:i4>
      </vt:variant>
    </vt:vector>
  </HeadingPairs>
  <TitlesOfParts>
    <vt:vector size="45" baseType="lpstr">
      <vt:lpstr>Arial</vt:lpstr>
      <vt:lpstr>Arial Black</vt:lpstr>
      <vt:lpstr>Calibri</vt:lpstr>
      <vt:lpstr>Candara</vt:lpstr>
      <vt:lpstr>Symbol</vt:lpstr>
      <vt:lpstr>Times New Roman</vt:lpstr>
      <vt:lpstr>Wingdings</vt:lpstr>
      <vt:lpstr>Шаблон презентации на 14082013(2)</vt:lpstr>
      <vt:lpstr>О порядке конкурсного отбора на получение субсидии из средств бюджета Свердловской области в рамках реализации постановления Правительства Свердловской области от 12.01.2015 № 5-ПП  «Об утверждении Порядка предоставления из областного бюджета субсидий социально ориентированным некоммерческим организациям в 2015–2017 годах»</vt:lpstr>
      <vt:lpstr>Презентация PowerPoint</vt:lpstr>
      <vt:lpstr>Презентация PowerPoint</vt:lpstr>
      <vt:lpstr>Презентация PowerPoint</vt:lpstr>
      <vt:lpstr>Презентация PowerPoint</vt:lpstr>
      <vt:lpstr>Реализация социально значимых проектов, направленных на </vt:lpstr>
      <vt:lpstr>Презентация PowerPoint</vt:lpstr>
      <vt:lpstr>Презентация PowerPoint</vt:lpstr>
      <vt:lpstr>Техническое задание на реализацию проекта</vt:lpstr>
      <vt:lpstr>Право на получение субсидии имеют некоммерческие организации, соответствующие следующим критериям отбора  </vt:lpstr>
      <vt:lpstr>Право на получение субсидии имеют некоммерческие организации, соответствующие следующим критериям отбора  </vt:lpstr>
      <vt:lpstr>Документы для участия  в конкурсе на реализацию социально значимого проекта </vt:lpstr>
      <vt:lpstr>Документы для участия  в конкурсе на реализацию социально значимого проекта </vt:lpstr>
      <vt:lpstr>Документы для получения субсидии  на проведение мероприятий</vt:lpstr>
      <vt:lpstr>Документы для получения субсидии  на проведение мероприятий</vt:lpstr>
      <vt:lpstr>Презентация PowerPoint</vt:lpstr>
      <vt:lpstr>Презентация PowerPoint</vt:lpstr>
      <vt:lpstr>Презентация PowerPoint</vt:lpstr>
      <vt:lpstr>Комиссия по рассмотрению вопросов предоставления субсидий некоммерческим организациям </vt:lpstr>
      <vt:lpstr>Комиссия оценивает документы, представленные на реализацию проекта по следующим  критериям их значимости</vt:lpstr>
      <vt:lpstr>Комиссия оценивает документы, представленные на реализацию проекта по следующим  критериям их значимости</vt:lpstr>
      <vt:lpstr>Презентация PowerPoint</vt:lpstr>
      <vt:lpstr>Порядок представления и рассмотрения документов  на получение субсидии</vt:lpstr>
      <vt:lpstr>Презентация PowerPoint</vt:lpstr>
      <vt:lpstr>Презентация PowerPoint</vt:lpstr>
      <vt:lpstr>Презентация PowerPoint</vt:lpstr>
      <vt:lpstr>Презентация PowerPoint</vt:lpstr>
      <vt:lpstr>Презентация PowerPoint</vt:lpstr>
      <vt:lpstr>Порядок представления и рассмотрения  отчетных документов</vt:lpstr>
      <vt:lpstr>Порядок представления и рассмотрения  отчетных документов</vt:lpstr>
      <vt:lpstr>Внесении изменений в постановление Правительства Свердловской области от 12.01.2015 № 5-ПП «Об утверждении  Порядка предоставления из областного бюджета субсидий социально ориентированным некоммерческим организациям в 2015–2017 годах»</vt:lpstr>
      <vt:lpstr>Анализ нарушений, выявленных при проведении проверок соблюдения условий, целей и порядка предоставления из областного бюджета субсидий на финансовую поддержку социально ориентированных некоммерческих организаций. Методические рекомендации по оформлению первичных учетных документов и формированию отчетности об использовании субсидии</vt:lpstr>
      <vt:lpstr> Государственная поддержка в форме субсидии предоставлена  2015 год   37 некоммерческим организациям в сумме 60,4 млн. рублей, в том числе  15 некоммерческим организациям предоставлены средства федеральной субсидии в сумме 10,0 млн. рублей количество заключенных соглашений - 80  2016 год   28 некоммерческим организациям в сумме 48,5 млн. рублей количество заключенных соглашений - 58    </vt:lpstr>
      <vt:lpstr>  Контрольные мероприятия  Общее количество контрольных мероприятий – 16, в том числе 2015 год Счетная палата Свердловской области – 10 2016 год Прокуратура Свердловской области – 2 Министерство социальной политики Свердловской области - 4  2017 год (план) Министерство социальной политики Свердловской области – 4 Счетная палата Свердловской области - 1       </vt:lpstr>
      <vt:lpstr> Наиболее распространенными, типичными нарушениями являются следующие нарушения:   Нарушение сроков представления отчетности об использовании субсидии  Нарушение порядка изменения структуры и (или) объема расходов в ходе реализации проекта  Полное или частичное отсутствие первичных учетных документов, подтверждающих софинансирование расходов за счет собственных и привлеченных средств, получение которых декларировалось при подаче заявки на участие в конкурсном отборе и учитывалось в смете доходов и расходов СО НКО </vt:lpstr>
      <vt:lpstr> Наиболее распространенными, типичными нарушениями являются следующие нарушения:   Невыполнение (не достижение) всех или части целевых показателей, установленных техническим заданием  Нецелевое использование средств субсидии   Несоответствие расходов принципу эффективности использования бюджетных средств (неэффективное или нерезультативное использование средств субсидии)  Необоснованное использование средств субсидии </vt:lpstr>
      <vt:lpstr>БЛАГОДАРЮ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«Переход к программно-целевому принципу формирования бюджета Свердловской области»</dc:title>
  <dc:creator>User</dc:creator>
  <cp:lastModifiedBy>Ёлкина Елена Викторовна</cp:lastModifiedBy>
  <cp:revision>288</cp:revision>
  <cp:lastPrinted>2015-03-31T14:18:40Z</cp:lastPrinted>
  <dcterms:created xsi:type="dcterms:W3CDTF">2013-09-24T14:29:11Z</dcterms:created>
  <dcterms:modified xsi:type="dcterms:W3CDTF">2017-03-23T15:09:48Z</dcterms:modified>
</cp:coreProperties>
</file>