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303" r:id="rId2"/>
    <p:sldId id="257" r:id="rId3"/>
    <p:sldId id="259" r:id="rId4"/>
    <p:sldId id="310" r:id="rId5"/>
    <p:sldId id="311" r:id="rId6"/>
    <p:sldId id="260" r:id="rId7"/>
    <p:sldId id="261" r:id="rId8"/>
    <p:sldId id="258" r:id="rId9"/>
    <p:sldId id="262" r:id="rId10"/>
    <p:sldId id="312" r:id="rId11"/>
    <p:sldId id="313" r:id="rId12"/>
    <p:sldId id="315" r:id="rId13"/>
    <p:sldId id="31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72745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2746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7E5CA-4E15-4791-9156-ED411ABEC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F1C90-2A9F-4848-A522-F6603858D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0FEC1-DE40-4D51-9698-65C297A93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4E4F5-38CB-4A69-A1CD-944AA36F6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048F4-EC1C-4AA7-A9C9-824DB102A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4E6F4-BE0C-4CC1-876D-A0C49F730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97636-B710-4A49-9867-5FB66CA7D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A87C4-3FDC-4FA0-BD0B-5F531916D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B30D0-6621-4178-8514-E8FD07451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113B6-4F2F-4F72-A65D-8791CFED9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CD37C-3ADC-4BAD-8EE9-79CA6888C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857B6-6A79-4BA2-97EB-7C425D696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E0ABF-CCB6-41BB-AE36-79D407979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9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9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9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93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94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7169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0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0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0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0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0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0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0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0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0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0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1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1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1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1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1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1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1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1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1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1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2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71721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22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23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4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5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5E18A27-1CCA-4424-B4DB-8BCD15E11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nd.lact.ru/" TargetMode="External"/><Relationship Id="rId2" Type="http://schemas.openxmlformats.org/officeDocument/2006/relationships/hyperlink" Target="mailto:fond_vozrozdenie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0"/>
            <a:ext cx="8915400" cy="54864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СТАРТ ДАН!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–победитель</a:t>
            </a:r>
            <a:br>
              <a:rPr lang="ru-RU" dirty="0" smtClean="0"/>
            </a:br>
            <a:r>
              <a:rPr lang="ru-RU" dirty="0" smtClean="0"/>
              <a:t>гранта Президента РФ.</a:t>
            </a:r>
            <a:br>
              <a:rPr lang="ru-RU" dirty="0" smtClean="0"/>
            </a:br>
            <a:r>
              <a:rPr lang="ru-RU" dirty="0" smtClean="0"/>
              <a:t>«Лидерская школа общественных активистов»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4724400"/>
            <a:ext cx="8686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Свердловский региональный общественный фонд развития кино и телевидения для детей и юношества </a:t>
            </a:r>
            <a:r>
              <a:rPr lang="ru-RU" b="1" dirty="0" smtClean="0"/>
              <a:t>«ВОЗРОЖДЕНИЕ»</a:t>
            </a:r>
            <a:r>
              <a:rPr lang="ru-RU" dirty="0" smtClean="0"/>
              <a:t>Екатеринбург-2016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4508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400800"/>
          </a:xfrm>
        </p:spPr>
        <p:txBody>
          <a:bodyPr/>
          <a:lstStyle/>
          <a:p>
            <a:pPr lvl="0"/>
            <a:r>
              <a:rPr lang="ru-RU" b="1" dirty="0" smtClean="0"/>
              <a:t>Министерство здравоохранения Свердловской области</a:t>
            </a:r>
            <a:endParaRPr lang="ru-RU" dirty="0" smtClean="0"/>
          </a:p>
          <a:p>
            <a:pPr lvl="0"/>
            <a:r>
              <a:rPr lang="ru-RU" b="1" dirty="0" smtClean="0"/>
              <a:t>Головин Дмитрий Анатольевич- депутат городской думы г.Екатеринбурга</a:t>
            </a:r>
            <a:endParaRPr lang="ru-RU" dirty="0" smtClean="0"/>
          </a:p>
          <a:p>
            <a:pPr lvl="0"/>
            <a:r>
              <a:rPr lang="ru-RU" b="1" dirty="0" smtClean="0"/>
              <a:t>Общественная палата Свердловской области</a:t>
            </a:r>
            <a:endParaRPr lang="ru-RU" dirty="0" smtClean="0"/>
          </a:p>
          <a:p>
            <a:pPr lvl="0"/>
            <a:r>
              <a:rPr lang="ru-RU" b="1" dirty="0" smtClean="0"/>
              <a:t>Уральский техникум»РИФЕЙ»- главный партнер</a:t>
            </a:r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527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5867400"/>
          </a:xfrm>
        </p:spPr>
        <p:txBody>
          <a:bodyPr/>
          <a:lstStyle/>
          <a:p>
            <a:pPr lvl="0"/>
            <a:r>
              <a:rPr lang="ru-RU" sz="2800" b="1" dirty="0" smtClean="0"/>
              <a:t>Уральский Государственный Педагогический Университет –Институт менеджмента и </a:t>
            </a:r>
            <a:r>
              <a:rPr lang="ru-RU" sz="2800" b="1" dirty="0" err="1" smtClean="0"/>
              <a:t>права-генеральный</a:t>
            </a:r>
            <a:r>
              <a:rPr lang="ru-RU" sz="2800" b="1" dirty="0" smtClean="0"/>
              <a:t>  партнер</a:t>
            </a:r>
            <a:endParaRPr lang="ru-RU" sz="2800" dirty="0" smtClean="0"/>
          </a:p>
          <a:p>
            <a:pPr lvl="0"/>
            <a:r>
              <a:rPr lang="ru-RU" sz="2800" b="1" dirty="0" smtClean="0"/>
              <a:t>Молодежное правительство Свердловской области, </a:t>
            </a:r>
            <a:endParaRPr lang="ru-RU" sz="2800" dirty="0" smtClean="0"/>
          </a:p>
          <a:p>
            <a:pPr lvl="0"/>
            <a:r>
              <a:rPr lang="ru-RU" sz="2800" b="1" dirty="0" smtClean="0"/>
              <a:t>Свердловская областная организация РСМ, </a:t>
            </a:r>
            <a:endParaRPr lang="ru-RU" sz="2800" dirty="0" smtClean="0"/>
          </a:p>
          <a:p>
            <a:pPr lvl="0"/>
            <a:r>
              <a:rPr lang="ru-RU" sz="2800" b="1" dirty="0" smtClean="0"/>
              <a:t>Благотворительный фонд «Фонд по поддержке спорта в Свердловской области А. В. Шипулина»,</a:t>
            </a:r>
            <a:endParaRPr lang="ru-RU" sz="2800" dirty="0" smtClean="0"/>
          </a:p>
          <a:p>
            <a:r>
              <a:rPr lang="ru-RU" sz="2800" b="1" dirty="0" smtClean="0"/>
              <a:t>Союз общественных Организаций Свердловской области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r>
              <a:rPr lang="ru-RU" b="1" i="1" dirty="0" smtClean="0"/>
              <a:t>При реализации проекта используются средства государственной поддержки, выделенные в качестве гранта в соответствии с распоряжением Президента Российской Федерации от 05 апреля 2016 года №68-рп и на основании конкурса, проведенного Благотворительным фондом «Покров».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r>
              <a:rPr lang="ru-RU" dirty="0" smtClean="0"/>
              <a:t>Свердловский региональный общественный фонд развития кино и телевидения для детей и юношества </a:t>
            </a:r>
            <a:r>
              <a:rPr lang="ru-RU" b="1" dirty="0" smtClean="0"/>
              <a:t>«ВОЗРОЖДЕНИЕ»</a:t>
            </a:r>
            <a:r>
              <a:rPr lang="ru-RU" dirty="0" smtClean="0"/>
              <a:t> </a:t>
            </a:r>
          </a:p>
          <a:p>
            <a:r>
              <a:rPr lang="ru-RU" sz="2800" b="1" dirty="0" smtClean="0"/>
              <a:t>Россия, г. Екатеринбург, ул. </a:t>
            </a:r>
            <a:r>
              <a:rPr lang="ru-RU" sz="2800" b="1" dirty="0" err="1" smtClean="0"/>
              <a:t>Родонитовая</a:t>
            </a:r>
            <a:r>
              <a:rPr lang="ru-RU" sz="2800" b="1" dirty="0" smtClean="0"/>
              <a:t>, 15-306 ( факт адрес: Бисертская,2.  тел./факс +7(343)2213592, +7-912-240-83-74  </a:t>
            </a:r>
            <a:r>
              <a:rPr lang="en-US" sz="2800" b="1" dirty="0" smtClean="0"/>
              <a:t>E</a:t>
            </a:r>
            <a:r>
              <a:rPr lang="ru-RU" sz="2800" b="1" dirty="0" smtClean="0"/>
              <a:t>-</a:t>
            </a:r>
            <a:r>
              <a:rPr lang="en-US" sz="2800" b="1" dirty="0" smtClean="0"/>
              <a:t>mail</a:t>
            </a:r>
            <a:r>
              <a:rPr lang="ru-RU" sz="2800" b="1" dirty="0" smtClean="0"/>
              <a:t>: </a:t>
            </a:r>
            <a:r>
              <a:rPr lang="en-US" sz="2800" b="1" dirty="0" smtClean="0">
                <a:hlinkClick r:id="rId2"/>
              </a:rPr>
              <a:t>fond</a:t>
            </a:r>
            <a:r>
              <a:rPr lang="ru-RU" sz="2800" b="1" dirty="0" smtClean="0">
                <a:hlinkClick r:id="rId2"/>
              </a:rPr>
              <a:t>_</a:t>
            </a:r>
            <a:r>
              <a:rPr lang="en-US" sz="2800" b="1" dirty="0" err="1" smtClean="0">
                <a:hlinkClick r:id="rId2"/>
              </a:rPr>
              <a:t>vozrozdenie</a:t>
            </a:r>
            <a:r>
              <a:rPr lang="ru-RU" sz="2800" b="1" dirty="0" smtClean="0">
                <a:hlinkClick r:id="rId2"/>
              </a:rPr>
              <a:t>@</a:t>
            </a:r>
            <a:r>
              <a:rPr lang="en-US" sz="2800" b="1" dirty="0" smtClean="0">
                <a:hlinkClick r:id="rId2"/>
              </a:rPr>
              <a:t>mail</a:t>
            </a:r>
            <a:r>
              <a:rPr lang="ru-RU" sz="2800" b="1" dirty="0" smtClean="0">
                <a:hlinkClick r:id="rId2"/>
              </a:rPr>
              <a:t>.</a:t>
            </a:r>
            <a:r>
              <a:rPr lang="en-US" sz="2800" b="1" dirty="0" err="1" smtClean="0">
                <a:hlinkClick r:id="rId2"/>
              </a:rPr>
              <a:t>ru</a:t>
            </a:r>
            <a:r>
              <a:rPr lang="ru-RU" sz="2800" b="1" dirty="0" smtClean="0"/>
              <a:t>, </a:t>
            </a:r>
            <a:r>
              <a:rPr lang="en-US" sz="2800" b="1" dirty="0" smtClean="0">
                <a:hlinkClick r:id="rId3"/>
              </a:rPr>
              <a:t>www</a:t>
            </a:r>
            <a:r>
              <a:rPr lang="ru-RU" sz="2800" b="1" dirty="0" smtClean="0">
                <a:hlinkClick r:id="rId3"/>
              </a:rPr>
              <a:t>.</a:t>
            </a:r>
            <a:r>
              <a:rPr lang="ru-RU" sz="2800" b="1" dirty="0" err="1" smtClean="0">
                <a:hlinkClick r:id="rId3"/>
              </a:rPr>
              <a:t>fond.lact.ru</a:t>
            </a:r>
            <a:endParaRPr lang="ru-RU" sz="2800" b="1" dirty="0" smtClean="0"/>
          </a:p>
          <a:p>
            <a:r>
              <a:rPr lang="ru-RU" sz="2800" b="1" dirty="0" smtClean="0"/>
              <a:t>БЛАГОДАРИМ ЗА СОТРУДНИЧЕСТВО!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0" y="228600"/>
            <a:ext cx="37338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Проект направлен на выявление и подготовку общественных  лидеров ( в т.ч. и для НКО), вовлечение в т.ч. молодых граждан в деятельность органов самоуправления в различных сферах жизни общества, привлечение граждан к участию в общественной и политической жизни.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/>
          </a:p>
        </p:txBody>
      </p:sp>
      <p:pic>
        <p:nvPicPr>
          <p:cNvPr id="1027" name="Рисунок 1" descr="C:\Users\Фонд-Возрождение\Desktop\практика студенты 2015\Алёна практика\Логотип Лидер\измененный с соединением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86821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603250"/>
          </a:xfrm>
        </p:spPr>
        <p:txBody>
          <a:bodyPr/>
          <a:lstStyle/>
          <a:p>
            <a:pPr eaLnBrk="1" hangingPunct="1">
              <a:defRPr/>
            </a:pPr>
            <a:endParaRPr lang="ru-RU" sz="40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600" dirty="0" smtClean="0"/>
              <a:t>Обучение в лидерской школе общественных активистов проходило по определенной программе (теоретические и практические блоки), реализация собственного(авторского) социального проекта. Реализация проекта с октября по декабрь 2016.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Проекта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лидерской школы для формирования актива в различных сферах жизни общества и участия в общественной и политической жизни области. Обучение представителей НКО. разработка образовательных модулей.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4508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130925"/>
          </a:xfrm>
        </p:spPr>
        <p:txBody>
          <a:bodyPr/>
          <a:lstStyle/>
          <a:p>
            <a:r>
              <a:rPr lang="ru-RU" dirty="0" smtClean="0"/>
              <a:t>Задачи:</a:t>
            </a:r>
          </a:p>
          <a:p>
            <a:r>
              <a:rPr lang="ru-RU" sz="2400" dirty="0" smtClean="0"/>
              <a:t>-Вовлечение молодежи в социальную практику;</a:t>
            </a:r>
          </a:p>
          <a:p>
            <a:r>
              <a:rPr lang="ru-RU" sz="2400" dirty="0" smtClean="0"/>
              <a:t>-Формирование целостной системы поддержки инициативной и талантливых граждан ( в т.ч.молодежи), обладающей лидерскими навыками;</a:t>
            </a:r>
          </a:p>
          <a:p>
            <a:r>
              <a:rPr lang="ru-RU" sz="2400" dirty="0" smtClean="0"/>
              <a:t>-теоретическая и практическая подготовка руководителей социально значимых проектов.</a:t>
            </a:r>
          </a:p>
          <a:p>
            <a:r>
              <a:rPr lang="ru-RU" sz="2400" dirty="0" smtClean="0"/>
              <a:t>- разработка методического материала</a:t>
            </a:r>
          </a:p>
          <a:p>
            <a:r>
              <a:rPr lang="ru-RU" sz="2400" dirty="0" smtClean="0"/>
              <a:t>- подбор кадров</a:t>
            </a:r>
          </a:p>
          <a:p>
            <a:r>
              <a:rPr lang="ru-RU" sz="2400" dirty="0" smtClean="0"/>
              <a:t>- проведение полного цикла занятий с первой (</a:t>
            </a:r>
            <a:r>
              <a:rPr lang="ru-RU" sz="2400" dirty="0" err="1" smtClean="0"/>
              <a:t>пилотной</a:t>
            </a:r>
            <a:r>
              <a:rPr lang="ru-RU" sz="2400" dirty="0" smtClean="0"/>
              <a:t>) группой курсантов, включая реализацию авторских проектов</a:t>
            </a:r>
          </a:p>
          <a:p>
            <a:r>
              <a:rPr lang="ru-RU" sz="2400" dirty="0" smtClean="0"/>
              <a:t>- опубликование результатов работы с целью пропаганды в т.ч.  молодёжной среде активной социальной позиции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2209800"/>
          </a:xfrm>
        </p:spPr>
        <p:txBody>
          <a:bodyPr/>
          <a:lstStyle/>
          <a:p>
            <a:r>
              <a:rPr lang="ru-RU" sz="2000" b="1" dirty="0" smtClean="0"/>
              <a:t>ПРОГРАММА ОБУЧЕНИЯ В ЛИДЕРСКОЙ ШКОЛЕ ОБЩЕСТВЕННЫХ АКТИВИСТОВ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(АВТОР Т.М. ХАМИТОВА)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Программа обучения состояла из 3-х основных блоков: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000" b="1" u="sng" dirty="0" smtClean="0"/>
              <a:t>БЛОК №1:  «БАЗА для ЛИДЕРА»: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000" b="1" u="sng" dirty="0" smtClean="0"/>
              <a:t>С 20.10.16-31.10.16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- Торжественное открытие;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u="sng" dirty="0" smtClean="0"/>
              <a:t>Семинар-практикум №1</a:t>
            </a:r>
            <a:r>
              <a:rPr lang="ru-RU" sz="2000" dirty="0" smtClean="0"/>
              <a:t> СОВРЕМЕННЫЙ ЭТИКЕТ ДЕЛОВЫХ КОММУНИКАЦИЙ;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u="sng" dirty="0" smtClean="0"/>
              <a:t>Семинар-практикум №2</a:t>
            </a:r>
            <a:r>
              <a:rPr lang="ru-RU" sz="2000" dirty="0" smtClean="0"/>
              <a:t> САМОПРЕЗЕНТАЦИЯ. ПУБЛИЧНЫЕ ВЫСТУПЛЕНИЯ И ОРАТОРСКОЕ ИСКУССТВО;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u="sng" dirty="0" smtClean="0"/>
              <a:t>Семинар-практикум №3 </a:t>
            </a:r>
            <a:r>
              <a:rPr lang="ru-RU" sz="2000" dirty="0" smtClean="0"/>
              <a:t>СОЦИАЛЬНОЕ ПРОЕКТИРОВАНИЕ И ТЕОРЕТИЧЕСКИЕ ОСНОВЫ ОРГАНИЗАЦИИ СОЦИАЛЬНО ЗНАЧИМЫХ ПРОЕКТОВ;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u="sng" dirty="0" smtClean="0"/>
              <a:t>Семинар-практикум №4</a:t>
            </a:r>
            <a:r>
              <a:rPr lang="ru-RU" sz="2000" dirty="0" smtClean="0"/>
              <a:t> ТАЙМ-МЕНЕДЖМЕНТ;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u="sng" dirty="0" smtClean="0"/>
              <a:t>Семинар- практикум №5</a:t>
            </a:r>
            <a:r>
              <a:rPr lang="ru-RU" sz="2000" dirty="0" smtClean="0"/>
              <a:t>  ЦЕЛЕПОЛАГАНИЕ;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u="sng" dirty="0" smtClean="0"/>
              <a:t>Семинар-практикум №6</a:t>
            </a:r>
            <a:r>
              <a:rPr lang="ru-RU" sz="2000" dirty="0" smtClean="0"/>
              <a:t> УПРАВЛЕНИЕ СОБОЙ И СВОИМИ ВОЗМОЖНОСТЯМИ, КАК БЫТЬ ЭФФЕКТИВНЫМ ; СТРЕСС-МЕНЕДЖМЕНТ; УПРАВЛЕНИЕ КОНФЛИКТАМИ;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u="sng" dirty="0" smtClean="0"/>
              <a:t>ТРЕНИНГ </a:t>
            </a:r>
            <a:r>
              <a:rPr lang="ru-RU" sz="2000" i="1" dirty="0" smtClean="0"/>
              <a:t>«ЛИДЕР»</a:t>
            </a: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/>
              <a:t>Открытый урок: ИСТОРИИ УСПЕХА</a:t>
            </a: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3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3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33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304800" y="228600"/>
            <a:ext cx="3581400" cy="21717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dirty="0" smtClean="0"/>
              <a:t> 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sz="quarter" idx="2"/>
          </p:nvPr>
        </p:nvSpPr>
        <p:spPr>
          <a:xfrm flipV="1">
            <a:off x="10134600" y="0"/>
            <a:ext cx="1066800" cy="762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dirty="0" smtClean="0"/>
              <a:t>Предмет 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sz="quarter" idx="3"/>
          </p:nvPr>
        </p:nvSpPr>
        <p:spPr>
          <a:xfrm>
            <a:off x="457200" y="381000"/>
            <a:ext cx="8305800" cy="57499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u="sng" dirty="0" smtClean="0"/>
              <a:t>БЛОК №2:  </a:t>
            </a:r>
            <a:r>
              <a:rPr lang="ru-RU" sz="2400" b="1" u="sng" dirty="0" err="1" smtClean="0"/>
              <a:t>Практическо</a:t>
            </a:r>
            <a:r>
              <a:rPr lang="ru-RU" sz="2400" b="1" u="sng" dirty="0" smtClean="0"/>
              <a:t>- консультационный « ОТ ИДЕИ ДО ВОПЛОЩЕНИЯ»</a:t>
            </a:r>
          </a:p>
          <a:p>
            <a:pPr eaLnBrk="1" hangingPunct="1">
              <a:defRPr/>
            </a:pPr>
            <a:r>
              <a:rPr lang="ru-RU" sz="2400" b="1" dirty="0" smtClean="0"/>
              <a:t>с 01.11.16-30.11.16</a:t>
            </a:r>
            <a:endParaRPr lang="ru-RU" sz="2400" dirty="0" smtClean="0"/>
          </a:p>
          <a:p>
            <a:pPr eaLnBrk="1" hangingPunct="1">
              <a:defRPr/>
            </a:pPr>
            <a:r>
              <a:rPr lang="ru-RU" sz="2400" dirty="0" err="1" smtClean="0"/>
              <a:t>Индивидульная</a:t>
            </a:r>
            <a:r>
              <a:rPr lang="ru-RU" sz="2400" dirty="0" smtClean="0"/>
              <a:t> работа с курсантом Лидерской школы над авторским проектом. Консультации и кураторство по гибкому графику( согласовывается с курсантом)</a:t>
            </a:r>
          </a:p>
          <a:p>
            <a:r>
              <a:rPr lang="ru-RU" sz="2400" b="1" u="sng" dirty="0" smtClean="0"/>
              <a:t>БЛОК №3:  Практический-«РЕЗУЛЬТАТ»</a:t>
            </a:r>
            <a:r>
              <a:rPr lang="ru-RU" sz="2400" dirty="0" smtClean="0"/>
              <a:t> </a:t>
            </a:r>
            <a:r>
              <a:rPr lang="ru-RU" sz="2400" b="1" dirty="0" smtClean="0"/>
              <a:t>с 20.11.16-23.12.16 </a:t>
            </a:r>
            <a:r>
              <a:rPr lang="ru-RU" sz="2400" dirty="0" smtClean="0"/>
              <a:t>Реализация авторских проектов курсантов. Презентация проектов.</a:t>
            </a:r>
          </a:p>
          <a:p>
            <a:r>
              <a:rPr lang="ru-RU" sz="2400" b="1" dirty="0" smtClean="0"/>
              <a:t>23.12.16</a:t>
            </a:r>
            <a:r>
              <a:rPr lang="ru-RU" sz="2400" dirty="0" smtClean="0"/>
              <a:t>-Защита проектов</a:t>
            </a:r>
          </a:p>
          <a:p>
            <a:pPr eaLnBrk="1" hangingPunct="1">
              <a:defRPr/>
            </a:pPr>
            <a:endParaRPr lang="ru-RU" sz="2400" dirty="0" smtClean="0"/>
          </a:p>
        </p:txBody>
      </p:sp>
      <p:sp>
        <p:nvSpPr>
          <p:cNvPr id="14345" name="Rectangle 9"/>
          <p:cNvSpPr>
            <a:spLocks noGrp="1" noChangeArrowheads="1"/>
          </p:cNvSpPr>
          <p:nvPr>
            <p:ph sz="quarter" idx="4"/>
          </p:nvPr>
        </p:nvSpPr>
        <p:spPr>
          <a:xfrm flipH="1">
            <a:off x="8686800" y="1984375"/>
            <a:ext cx="2133600" cy="4146550"/>
          </a:xfrm>
        </p:spPr>
        <p:txBody>
          <a:bodyPr/>
          <a:lstStyle/>
          <a:p>
            <a:pPr lvl="2" eaLnBrk="1" hangingPunct="1">
              <a:defRPr/>
            </a:pPr>
            <a:endParaRPr lang="ru-RU" sz="2000" dirty="0" smtClean="0"/>
          </a:p>
          <a:p>
            <a:pPr lvl="2" eaLnBrk="1" hangingPunct="1">
              <a:defRPr/>
            </a:pPr>
            <a:endParaRPr lang="ru-RU" sz="2000" dirty="0" smtClean="0"/>
          </a:p>
          <a:p>
            <a:pPr lvl="2" eaLnBrk="1" hangingPunct="1">
              <a:defRPr/>
            </a:pPr>
            <a:endParaRPr lang="ru-RU" sz="2000" dirty="0" smtClean="0"/>
          </a:p>
          <a:p>
            <a:pPr lvl="2" eaLnBrk="1" hangingPunct="1">
              <a:defRPr/>
            </a:pPr>
            <a:endParaRPr lang="ru-RU" sz="2000" dirty="0" smtClean="0"/>
          </a:p>
          <a:p>
            <a:pPr lvl="2" eaLnBrk="1" hangingPunct="1">
              <a:defRPr/>
            </a:pPr>
            <a:endParaRPr lang="ru-RU" sz="2000" dirty="0" smtClean="0"/>
          </a:p>
          <a:p>
            <a:pPr lvl="2" eaLnBrk="1" hangingPunct="1"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4344" grpId="0"/>
      <p:bldP spid="143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019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ИТОГО: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200" dirty="0" smtClean="0"/>
              <a:t>Обучение и теоретическая часть курса: 46 часов</a:t>
            </a:r>
            <a:br>
              <a:rPr lang="ru-RU" sz="3200" dirty="0" smtClean="0"/>
            </a:br>
            <a:r>
              <a:rPr lang="ru-RU" sz="3200" dirty="0" smtClean="0"/>
              <a:t>Практическая часть курса: 95 часов</a:t>
            </a:r>
            <a:br>
              <a:rPr lang="ru-RU" sz="3200" dirty="0" smtClean="0"/>
            </a:br>
            <a:r>
              <a:rPr lang="ru-RU" sz="3200" dirty="0" smtClean="0"/>
              <a:t>Защита авторского социального проекта </a:t>
            </a:r>
            <a:br>
              <a:rPr lang="ru-RU" sz="3200" dirty="0" smtClean="0"/>
            </a:br>
            <a:r>
              <a:rPr lang="ru-RU" sz="3200" dirty="0" smtClean="0"/>
              <a:t>и..как итог: 28 лучших авторских проекта!</a:t>
            </a:r>
            <a:br>
              <a:rPr lang="ru-RU" sz="3200" dirty="0" smtClean="0"/>
            </a:br>
            <a:r>
              <a:rPr lang="ru-RU" sz="3200" dirty="0" smtClean="0"/>
              <a:t>Все слушатели проекта выразили  желание обучаться и дальше в Лидерской школе .</a:t>
            </a:r>
            <a:br>
              <a:rPr lang="ru-RU" sz="3200" dirty="0" smtClean="0"/>
            </a:br>
            <a:r>
              <a:rPr lang="ru-RU" sz="3200" dirty="0" smtClean="0"/>
              <a:t>Слушатели ЛШ- Лидеры Общественных организаций различных направлений решили после обучения создать «ассоциацию лидеров НКО»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3652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ПАРТНЕРЫ ПРОЕКТА «ЛИДЕРСКАЯ ШКОЛА ОБЩЕСТВЕННЫХ АКТИВИСТОВ»: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5867400"/>
          </a:xfrm>
        </p:spPr>
        <p:txBody>
          <a:bodyPr/>
          <a:lstStyle/>
          <a:p>
            <a:r>
              <a:rPr lang="ru-RU" sz="2800" b="1" dirty="0" err="1" smtClean="0"/>
              <a:t>Мороков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И.Р.-полномочный</a:t>
            </a:r>
            <a:r>
              <a:rPr lang="ru-RU" sz="2800" b="1" dirty="0" smtClean="0"/>
              <a:t> представитель по правам ребенка в Свердловской области</a:t>
            </a:r>
            <a:endParaRPr lang="ru-RU" sz="2800" dirty="0" smtClean="0"/>
          </a:p>
          <a:p>
            <a:pPr lvl="0"/>
            <a:r>
              <a:rPr lang="ru-RU" sz="2800" b="1" dirty="0" smtClean="0"/>
              <a:t>Министерство Социальной политики Свердловской области</a:t>
            </a:r>
            <a:endParaRPr lang="ru-RU" sz="2800" dirty="0" smtClean="0"/>
          </a:p>
          <a:p>
            <a:pPr lvl="0"/>
            <a:r>
              <a:rPr lang="ru-RU" sz="2800" b="1" dirty="0" smtClean="0"/>
              <a:t>Министерство Культуры Свердловской области</a:t>
            </a:r>
            <a:endParaRPr lang="ru-RU" sz="2800" dirty="0" smtClean="0"/>
          </a:p>
          <a:p>
            <a:pPr lvl="0"/>
            <a:r>
              <a:rPr lang="ru-RU" sz="2800" b="1" dirty="0" smtClean="0"/>
              <a:t>Министерство образования Свердловской области</a:t>
            </a:r>
            <a:endParaRPr lang="ru-RU" sz="2800" dirty="0" smtClean="0"/>
          </a:p>
          <a:p>
            <a:pPr lvl="0"/>
            <a:r>
              <a:rPr lang="ru-RU" sz="2800" b="1" dirty="0" smtClean="0"/>
              <a:t>Министерство физической культуры, </a:t>
            </a:r>
            <a:endParaRPr lang="ru-RU" sz="2800" dirty="0" smtClean="0"/>
          </a:p>
          <a:p>
            <a:pPr lvl="0"/>
            <a:r>
              <a:rPr lang="ru-RU" sz="2800" b="1" dirty="0" smtClean="0"/>
              <a:t>Департамент молодежной политики Свердловской области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theme/theme1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309</TotalTime>
  <Words>552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Соревнование</vt:lpstr>
      <vt:lpstr>СТАРТ ДАН!  Проект –победитель гранта Президента РФ. «Лидерская школа общественных активистов» </vt:lpstr>
      <vt:lpstr>Презентация PowerPoint</vt:lpstr>
      <vt:lpstr>Презентация PowerPoint</vt:lpstr>
      <vt:lpstr>Цели и задачи Проекта </vt:lpstr>
      <vt:lpstr>Презентация PowerPoint</vt:lpstr>
      <vt:lpstr>ПРОГРАММА ОБУЧЕНИЯ В ЛИДЕРСКОЙ ШКОЛЕ ОБЩЕСТВЕННЫХ АКТИВИСТОВ  (АВТОР Т.М. ХАМИТОВА) </vt:lpstr>
      <vt:lpstr>Презентация PowerPoint</vt:lpstr>
      <vt:lpstr>      ИТОГО:  Обучение и теоретическая часть курса: 46 часов Практическая часть курса: 95 часов Защита авторского социального проекта  и..как итог: 28 лучших авторских проекта! Все слушатели проекта выразили  желание обучаться и дальше в Лидерской школе . Слушатели ЛШ- Лидеры Общественных организаций различных направлений решили после обучения создать «ассоциацию лидеров НКО» </vt:lpstr>
      <vt:lpstr>ПАРТНЕРЫ ПРОЕКТА «ЛИДЕРСКАЯ ШКОЛА ОБЩЕСТВЕННЫХ АКТИВИСТОВ»: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Фонд-Возрождение</dc:creator>
  <cp:lastModifiedBy>FVcomp</cp:lastModifiedBy>
  <cp:revision>38</cp:revision>
  <cp:lastPrinted>1601-01-01T00:00:00Z</cp:lastPrinted>
  <dcterms:created xsi:type="dcterms:W3CDTF">1601-01-01T00:00:00Z</dcterms:created>
  <dcterms:modified xsi:type="dcterms:W3CDTF">2017-03-22T13:05:55Z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