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2400" u="none">
                <a:solidFill>
                  <a:srgbClr val="44546A"/>
                </a:solidFill>
                <a:latin typeface="Calibri"/>
              </a:defRPr>
            </a:pPr>
            <a:r>
              <a:rPr b="1" i="0" strike="noStrike" sz="2400" u="none">
                <a:solidFill>
                  <a:srgbClr val="44546A"/>
                </a:solidFill>
                <a:latin typeface="Calibri"/>
              </a:rPr>
              <a:t>Поступление заявок по датам</a:t>
            </a:r>
          </a:p>
        </c:rich>
      </c:tx>
      <c:layout>
        <c:manualLayout>
          <c:xMode val="edge"/>
          <c:yMode val="edge"/>
          <c:x val="0.289962"/>
          <c:y val="0"/>
          <c:w val="0.420075"/>
          <c:h val="0.10358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342446"/>
          <c:y val="0.10358"/>
          <c:w val="0.960755"/>
          <c:h val="0.83969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600" u="non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Sheet1!$B$1:$Y$1</c:f>
              <c:strCache>
                <c:ptCount val="24"/>
                <c:pt idx="0">
                  <c:v>17.08.2015</c:v>
                </c:pt>
                <c:pt idx="1">
                  <c:v>18.08.2015</c:v>
                </c:pt>
                <c:pt idx="2">
                  <c:v>19.08.2015</c:v>
                </c:pt>
                <c:pt idx="3">
                  <c:v>20.08.2015</c:v>
                </c:pt>
                <c:pt idx="4">
                  <c:v>21.08.2015</c:v>
                </c:pt>
                <c:pt idx="5">
                  <c:v>24.08.2015</c:v>
                </c:pt>
                <c:pt idx="6">
                  <c:v>25.08.2015</c:v>
                </c:pt>
                <c:pt idx="7">
                  <c:v>26.08.2015</c:v>
                </c:pt>
                <c:pt idx="8">
                  <c:v>27.08.2015</c:v>
                </c:pt>
                <c:pt idx="9">
                  <c:v>28.08.2015</c:v>
                </c:pt>
                <c:pt idx="10">
                  <c:v>31.08.2015</c:v>
                </c:pt>
                <c:pt idx="11">
                  <c:v>01.09.2015</c:v>
                </c:pt>
                <c:pt idx="12">
                  <c:v>02.09.2015</c:v>
                </c:pt>
                <c:pt idx="13">
                  <c:v>03.09.2015</c:v>
                </c:pt>
                <c:pt idx="14">
                  <c:v>04.09.2015</c:v>
                </c:pt>
                <c:pt idx="15">
                  <c:v>07.09.2015</c:v>
                </c:pt>
                <c:pt idx="16">
                  <c:v>08.09.2015</c:v>
                </c:pt>
                <c:pt idx="17">
                  <c:v>09.09.2015</c:v>
                </c:pt>
                <c:pt idx="18">
                  <c:v>10.09.2015</c:v>
                </c:pt>
                <c:pt idx="19">
                  <c:v>11.09.2015</c:v>
                </c:pt>
                <c:pt idx="20">
                  <c:v>14.09.2015</c:v>
                </c:pt>
                <c:pt idx="21">
                  <c:v>15.09.2015</c:v>
                </c:pt>
                <c:pt idx="22">
                  <c:v>16.09.2015</c:v>
                </c:pt>
                <c:pt idx="23">
                  <c:v>17.09.2015</c:v>
                </c:pt>
              </c:strCache>
            </c:strRef>
          </c:cat>
          <c:val>
            <c:numRef>
              <c:f>Sheet1!$B$2:$Y$2</c:f>
              <c:numCache>
                <c:ptCount val="24"/>
                <c:pt idx="0">
                  <c:v>1.000000</c:v>
                </c:pt>
                <c:pt idx="1">
                  <c:v>1.000000</c:v>
                </c:pt>
                <c:pt idx="2">
                  <c:v>2.000000</c:v>
                </c:pt>
                <c:pt idx="3">
                  <c:v>3.000000</c:v>
                </c:pt>
                <c:pt idx="4">
                  <c:v>2.000000</c:v>
                </c:pt>
                <c:pt idx="5">
                  <c:v>1.000000</c:v>
                </c:pt>
                <c:pt idx="6">
                  <c:v>3.000000</c:v>
                </c:pt>
                <c:pt idx="7">
                  <c:v>6.000000</c:v>
                </c:pt>
                <c:pt idx="8">
                  <c:v>3.000000</c:v>
                </c:pt>
                <c:pt idx="9">
                  <c:v>10.000000</c:v>
                </c:pt>
                <c:pt idx="10">
                  <c:v>17.000000</c:v>
                </c:pt>
                <c:pt idx="11">
                  <c:v>8.000000</c:v>
                </c:pt>
                <c:pt idx="12">
                  <c:v>15.000000</c:v>
                </c:pt>
                <c:pt idx="13">
                  <c:v>6.000000</c:v>
                </c:pt>
                <c:pt idx="14">
                  <c:v>19.000000</c:v>
                </c:pt>
                <c:pt idx="15">
                  <c:v>26.000000</c:v>
                </c:pt>
                <c:pt idx="16">
                  <c:v>14.000000</c:v>
                </c:pt>
                <c:pt idx="17">
                  <c:v>26.000000</c:v>
                </c:pt>
                <c:pt idx="18">
                  <c:v>33.000000</c:v>
                </c:pt>
                <c:pt idx="19">
                  <c:v>46.000000</c:v>
                </c:pt>
                <c:pt idx="20">
                  <c:v>91.000000</c:v>
                </c:pt>
                <c:pt idx="21">
                  <c:v>141.000000</c:v>
                </c:pt>
                <c:pt idx="22">
                  <c:v>224.000000</c:v>
                </c:pt>
                <c:pt idx="23">
                  <c:v>331.000000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chemeClr val="accent1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chemeClr val="accent1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9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00"/>
        <c:minorUnit val="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D9D9D9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5" Type="http://schemas.openxmlformats.org/officeDocument/2006/relationships/image" Target="../media/image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4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5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6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7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0"/>
            <a:ext cx="12192000" cy="4867275"/>
          </a:xfrm>
          <a:prstGeom prst="rect">
            <a:avLst/>
          </a:prstGeom>
          <a:solidFill>
            <a:srgbClr val="1F4E79"/>
          </a:solidFill>
          <a:ln w="12700">
            <a:solidFill>
              <a:srgbClr val="E7E6E6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3" name="Shape 113"/>
          <p:cNvSpPr/>
          <p:nvPr>
            <p:ph type="ctrTitle"/>
          </p:nvPr>
        </p:nvSpPr>
        <p:spPr>
          <a:xfrm>
            <a:off x="334961" y="2193925"/>
            <a:ext cx="11522080" cy="2387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ПРЕЗИДЕНТСКИЕ ГРАНТЫ ДЛЯ ННО</a:t>
            </a:r>
          </a:p>
        </p:txBody>
      </p:sp>
      <p:sp>
        <p:nvSpPr>
          <p:cNvPr id="114" name="Shape 114"/>
          <p:cNvSpPr/>
          <p:nvPr>
            <p:ph type="subTitle" sz="half" idx="1"/>
          </p:nvPr>
        </p:nvSpPr>
        <p:spPr>
          <a:xfrm>
            <a:off x="334961" y="5046662"/>
            <a:ext cx="11522080" cy="1655762"/>
          </a:xfrm>
          <a:prstGeom prst="rect">
            <a:avLst/>
          </a:prstGeom>
        </p:spPr>
        <p:txBody>
          <a:bodyPr anchor="ctr"/>
          <a:lstStyle/>
          <a:p>
            <a:pPr algn="l">
              <a:defRPr b="1" sz="2800">
                <a:solidFill>
                  <a:srgbClr val="1F4E7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ПОСТОЛАКИН ПАВЕЛ ЮРЬЕВИЧ</a:t>
            </a:r>
          </a:p>
          <a:p>
            <a:pPr algn="l">
              <a:defRPr b="1" sz="2800">
                <a:solidFill>
                  <a:srgbClr val="1F4E7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Директор грантовых программ Союза женщин России</a:t>
            </a:r>
          </a:p>
        </p:txBody>
      </p:sp>
      <p:sp>
        <p:nvSpPr>
          <p:cNvPr id="115" name="Shape 115"/>
          <p:cNvSpPr/>
          <p:nvPr/>
        </p:nvSpPr>
        <p:spPr>
          <a:xfrm>
            <a:off x="334963" y="403224"/>
            <a:ext cx="2171702" cy="2398716"/>
          </a:xfrm>
          <a:prstGeom prst="rect">
            <a:avLst/>
          </a:pr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16" name="image1.png" descr="Рисунок Государственного герба Российской Федерации в многоцветном вариант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412" y="712787"/>
            <a:ext cx="1573213" cy="1887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Конкурсная документация</a:t>
            </a:r>
          </a:p>
        </p:txBody>
      </p:sp>
      <p:sp>
        <p:nvSpPr>
          <p:cNvPr id="187" name="Shape 187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8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>
            <p:ph type="body" sz="half" idx="1"/>
          </p:nvPr>
        </p:nvSpPr>
        <p:spPr>
          <a:xfrm>
            <a:off x="324464" y="1622322"/>
            <a:ext cx="5148083" cy="4906298"/>
          </a:xfrm>
          <a:prstGeom prst="rect">
            <a:avLst/>
          </a:prstGeom>
        </p:spPr>
        <p:txBody>
          <a:bodyPr/>
          <a:lstStyle/>
          <a:p>
            <a:pPr>
              <a:defRPr b="1" sz="2500">
                <a:solidFill>
                  <a:srgbClr val="FFFFFF"/>
                </a:solidFill>
              </a:defRPr>
            </a:pPr>
            <a:r>
              <a:t>Извещение о проведении конкурса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Положение о конкурсе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Тематика проектов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Форма заявки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Образец письма-уведомления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Комментарии к содержанию и оформлению документов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Часто задаваемые вопросы</a:t>
            </a:r>
          </a:p>
          <a:p>
            <a:pPr>
              <a:defRPr b="1" sz="2500">
                <a:solidFill>
                  <a:srgbClr val="FFFFFF"/>
                </a:solidFill>
              </a:defRPr>
            </a:pPr>
            <a:r>
              <a:t>Данные для регистрации заявки</a:t>
            </a:r>
          </a:p>
        </p:txBody>
      </p:sp>
      <p:pic>
        <p:nvPicPr>
          <p:cNvPr id="190" name="image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1150" y="1803654"/>
            <a:ext cx="6470650" cy="363974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5680364" y="3616035"/>
            <a:ext cx="5902039" cy="858985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Сайт конкурса</a:t>
            </a:r>
          </a:p>
        </p:txBody>
      </p:sp>
      <p:sp>
        <p:nvSpPr>
          <p:cNvPr id="196" name="Shape 196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97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САЙТ КОНКУРСА СОДЕРЖИТ ВСЮ НЕОБХОДИМУЮ ДЛЯ УЧАСТНИКОВ ИНФОРМАЦИЮ</a:t>
            </a:r>
          </a:p>
        </p:txBody>
      </p:sp>
      <p:pic>
        <p:nvPicPr>
          <p:cNvPr id="199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Вопросы и ответы</a:t>
            </a:r>
          </a:p>
        </p:txBody>
      </p:sp>
      <p:sp>
        <p:nvSpPr>
          <p:cNvPr id="204" name="Shape 204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05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99,9% ОТВЕТОВ НА ВОПРОСЫ, КАСАЮЩИЕСЯ РАЗЛИЧНЫХ АСПЕКТОВ ПРОВЕДЕНИЯ КОНКУРСА, УЖЕ ОПУБЛИКОВАНЫ НА САЙТЕ КОНКУРСА В РАЗДЕЛЕ «КОНКУРСНАЯ ДОКУМЕНТАЦИЯ»</a:t>
            </a:r>
          </a:p>
        </p:txBody>
      </p:sp>
      <p:pic>
        <p:nvPicPr>
          <p:cNvPr id="207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Вопросы и ответы</a:t>
            </a:r>
          </a:p>
        </p:txBody>
      </p:sp>
      <p:sp>
        <p:nvSpPr>
          <p:cNvPr id="212" name="Shape 212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13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ОТВЕТЫ НА НАИБОЛЕЕ ЧАСТО ЗАДАВАЕМЫЕ ВОПРОСЫ МОЖНО НАЙТИ В РАЗДЕЛЕ «ВОПРОСЫ/ОТВЕТЫ» НА САЙТЕ КОНКУРСА.</a:t>
            </a:r>
          </a:p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ТАМ ЖЕ МОЖНО ЗАДАТЬ И СВОЙ ВОПРОС</a:t>
            </a:r>
          </a:p>
        </p:txBody>
      </p:sp>
      <p:pic>
        <p:nvPicPr>
          <p:cNvPr id="215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Подготовка заявки</a:t>
            </a:r>
          </a:p>
        </p:txBody>
      </p:sp>
      <p:sp>
        <p:nvSpPr>
          <p:cNvPr id="220" name="Shape 220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1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1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845"/>
          <a:stretch>
            <a:fillRect/>
          </a:stretch>
        </p:blipFill>
        <p:spPr>
          <a:xfrm>
            <a:off x="1351969" y="1333684"/>
            <a:ext cx="9488062" cy="5022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Мастер заявок</a:t>
            </a:r>
          </a:p>
        </p:txBody>
      </p:sp>
      <p:sp>
        <p:nvSpPr>
          <p:cNvPr id="227" name="Shape 227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8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МАСТЕР ПОДГОТОВКИ ЗАЯВОК ПРЕДНАЗНАЧЕН ИСКЛЮЧИТЕЛЬНО ДЛЯ ЗАПОЛНЕНИЯ ПОЛЕЙ ЗАЯВКИ, НО НИКАК НЕ ДЛЯ ЕЕ ПОДАЧИ ГРАНТООПЕРАТОРУ</a:t>
            </a:r>
          </a:p>
        </p:txBody>
      </p:sp>
      <p:pic>
        <p:nvPicPr>
          <p:cNvPr id="230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Мастер заявок</a:t>
            </a:r>
          </a:p>
        </p:txBody>
      </p:sp>
      <p:sp>
        <p:nvSpPr>
          <p:cNvPr id="235" name="Shape 235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36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ПОДГОТОВЛЕННАЯ С ПОМОЩЬЮ МАСТЕРА ЗАЯВКА ПОДАЕТСЯ ГРАНТООПЕРАТОРУ В СООТВЕТСТВИИ С ТРЕБОВАНИЯМИ РАЗДЕЛА «КОНКУРСНАЯ ДОКУМЕНТАЦИЯ»</a:t>
            </a:r>
          </a:p>
        </p:txBody>
      </p:sp>
      <p:pic>
        <p:nvPicPr>
          <p:cNvPr id="238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243" name="Shape 243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44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Заявки подаются грантооператору:</a:t>
            </a:r>
          </a:p>
          <a:p>
            <a:pPr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либо непосредственно представителем организации по месту приема заявок оператором</a:t>
            </a:r>
          </a:p>
          <a:p>
            <a:pPr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либо направляются в место приема заявок грантооператором по почте или через курьерскую службу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250" name="Shape 250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51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В случае отправления заявки по почте или курьерской службой датой приёма заявки считается дата поступления заявки в отделение почтовой связи по месту приема заявок грантооператором согласно дате по штемпелю поступления, либо дате, указанной в почтовых документах на вручение корреспонденции грантооператору</a:t>
            </a:r>
          </a:p>
          <a:p>
            <a:pPr>
              <a:defRPr b="1">
                <a:solidFill>
                  <a:srgbClr val="FFD966"/>
                </a:solidFill>
              </a:defRPr>
            </a:pPr>
            <a:r>
              <a:t>Дата отправления во внимание не принимается</a:t>
            </a:r>
          </a:p>
        </p:txBody>
      </p:sp>
      <p:pic>
        <p:nvPicPr>
          <p:cNvPr id="253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80376" y="4641272"/>
            <a:ext cx="1824819" cy="1639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258" name="Shape 258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59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ПОДАЧА ЗАЯВКИ ВОЗМОЖНА ТОЛЬКО УКАЗАННЫМИ ВЫШЕ ДВУМЯ СПОСОБАМИ. </a:t>
            </a:r>
          </a:p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ПРИЕМ ЗАЯВОК ПО ЭЛЕКТРОННОЙ ПОЧТЕ, ЧЕРЕЗ САЙТ КОНКУРСА И Т.П. НЕ ОСУЩЕСТВЛЯЕТСЯ!!!</a:t>
            </a:r>
          </a:p>
        </p:txBody>
      </p:sp>
      <p:pic>
        <p:nvPicPr>
          <p:cNvPr id="261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Распоряжение Президента РФ № 68-рп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323848" y="1622425"/>
            <a:ext cx="8653899" cy="4906963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b="1" sz="2600">
                <a:solidFill>
                  <a:srgbClr val="FFFFFF"/>
                </a:solidFill>
              </a:defRPr>
            </a:pPr>
            <a:r>
              <a:t>Конкурсы 2016 года проводились в соответствии с Распоряжением Президента Российской Федерации от 05 апреля 2016 года № 68-рп «Об обеспечении в 2016 году государственной поддержки некоммерческих неправительственных организаций, участвующих в развитии институтов гражданского общества, реализующих социально значимые проекты и проекты в сфере защиты прав и свобод человека и гражданина»</a:t>
            </a:r>
          </a:p>
          <a:p>
            <a:pPr marL="212597" indent="-212597" defTabSz="850391">
              <a:spcBef>
                <a:spcPts val="900"/>
              </a:spcBef>
              <a:defRPr b="1" sz="2600">
                <a:solidFill>
                  <a:srgbClr val="FFFFFF"/>
                </a:solidFill>
              </a:defRPr>
            </a:pPr>
            <a:r>
              <a:t>Всего в 2106 году проведено 4 конкурса</a:t>
            </a:r>
          </a:p>
          <a:p>
            <a:pPr marL="212597" indent="-212597" defTabSz="850391">
              <a:spcBef>
                <a:spcPts val="900"/>
              </a:spcBef>
              <a:defRPr b="1" sz="2600">
                <a:solidFill>
                  <a:srgbClr val="FFFFFF"/>
                </a:solidFill>
              </a:defRPr>
            </a:pPr>
            <a:r>
              <a:t>Объем распределяемых средств – 4 589 914 800 руб.</a:t>
            </a:r>
          </a:p>
        </p:txBody>
      </p:sp>
      <p:sp>
        <p:nvSpPr>
          <p:cNvPr id="122" name="Shape 122"/>
          <p:cNvSpPr/>
          <p:nvPr>
            <p:ph type="sldNum" sz="quarter" idx="4294967295"/>
          </p:nvPr>
        </p:nvSpPr>
        <p:spPr>
          <a:xfrm>
            <a:off x="11169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3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5.png"/>
          <p:cNvPicPr>
            <a:picLocks noChangeAspect="1"/>
          </p:cNvPicPr>
          <p:nvPr/>
        </p:nvPicPr>
        <p:blipFill>
          <a:blip r:embed="rId5">
            <a:extLst/>
          </a:blip>
          <a:srcRect l="34454" t="11269" r="35837" b="14677"/>
          <a:stretch>
            <a:fillRect/>
          </a:stretch>
        </p:blipFill>
        <p:spPr>
          <a:xfrm>
            <a:off x="9795164" y="3394385"/>
            <a:ext cx="2078184" cy="2912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6.png"/>
          <p:cNvPicPr>
            <a:picLocks noChangeAspect="1"/>
          </p:cNvPicPr>
          <p:nvPr/>
        </p:nvPicPr>
        <p:blipFill>
          <a:blip r:embed="rId6">
            <a:extLst/>
          </a:blip>
          <a:srcRect l="34500" t="12879" r="35896" b="13256"/>
          <a:stretch>
            <a:fillRect/>
          </a:stretch>
        </p:blipFill>
        <p:spPr>
          <a:xfrm>
            <a:off x="9421091" y="1621005"/>
            <a:ext cx="2073921" cy="2909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895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Документы к заявке</a:t>
            </a:r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 marL="224027" indent="-224027" defTabSz="896111">
              <a:spcBef>
                <a:spcPts val="900"/>
              </a:spcBef>
              <a:defRPr b="1" sz="1700">
                <a:solidFill>
                  <a:srgbClr val="FFFFFF"/>
                </a:solidFill>
              </a:defRPr>
            </a:pPr>
            <a:r>
              <a:t>копия (либо оригинал) выписки из Единого государственного реестра юридических лиц, полученной не ранее, чем за два месяца до даты окончания приема заявок на соответствующий Конкурс</a:t>
            </a:r>
          </a:p>
          <a:p>
            <a:pPr marL="224027" indent="-224027" defTabSz="896111">
              <a:spcBef>
                <a:spcPts val="900"/>
              </a:spcBef>
              <a:defRPr b="1" sz="1700">
                <a:solidFill>
                  <a:srgbClr val="FFFFFF"/>
                </a:solidFill>
              </a:defRPr>
            </a:pPr>
            <a:r>
              <a:t>копия действующего на дату подачи заявки устава, а также всех действующих изменений и дополнений к нему</a:t>
            </a:r>
          </a:p>
          <a:p>
            <a:pPr marL="224027" indent="-224027" defTabSz="896111">
              <a:spcBef>
                <a:spcPts val="900"/>
              </a:spcBef>
              <a:defRPr b="1" sz="1700">
                <a:solidFill>
                  <a:srgbClr val="FFFFFF"/>
                </a:solidFill>
              </a:defRPr>
            </a:pPr>
            <a:r>
              <a:t>письмо-уведомление о том, что на дату подачи заявки на участие в Конкурсе ННО не находится в процессе ликвидации или реорганизации, а также об отсутствии действующего решения уполномоченного органа (органа юстиции, прокуратуры, суда и др.) о приостановлении деятельности ННО на момент подачи заявки</a:t>
            </a:r>
          </a:p>
          <a:p>
            <a:pPr marL="224027" indent="-224027" defTabSz="896111">
              <a:spcBef>
                <a:spcPts val="900"/>
              </a:spcBef>
              <a:defRPr b="1" sz="1700">
                <a:solidFill>
                  <a:srgbClr val="FFFFFF"/>
                </a:solidFill>
              </a:defRPr>
            </a:pPr>
            <a:r>
              <a:t>копии документов, подтверждающих полномочия лиц, подписывающих заявку (для руководителя ННО - копия решения (протокола) о назначении или об избрании физического лица на должность уполномоченным органом ННО, в соответствии с которым такое физическое лицо обладает правом действовать от имени заявителя без доверенности; для лица, осуществляющего ведение бухгалтерского учета в ННО, - копия приказа о приеме на работу либо копия договора на оказание услуг по ведению бухгалтерского учета)</a:t>
            </a:r>
          </a:p>
          <a:p>
            <a:pPr marL="224027" indent="-224027" defTabSz="896111">
              <a:spcBef>
                <a:spcPts val="900"/>
              </a:spcBef>
              <a:defRPr b="1" sz="1700">
                <a:solidFill>
                  <a:srgbClr val="FFFFFF"/>
                </a:solidFill>
              </a:defRPr>
            </a:pPr>
            <a:r>
              <a:t>электронный носитель (любого вида) с электронной копией заявки (файл word, excel или, в случае использования мастера заявок, файл в формате pdf)</a:t>
            </a:r>
          </a:p>
          <a:p>
            <a:pPr marL="224027" indent="-224027" defTabSz="896111">
              <a:spcBef>
                <a:spcPts val="900"/>
              </a:spcBef>
              <a:defRPr b="1" sz="1700">
                <a:solidFill>
                  <a:srgbClr val="FFFFFF"/>
                </a:solidFill>
              </a:defRPr>
            </a:pPr>
            <a:r>
              <a:t>опись вложенных документов, содержащая наименование всех прилагаемых документов</a:t>
            </a:r>
          </a:p>
        </p:txBody>
      </p:sp>
      <p:sp>
        <p:nvSpPr>
          <p:cNvPr id="267" name="Shape 267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68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Заявка</a:t>
            </a:r>
          </a:p>
        </p:txBody>
      </p:sp>
      <p:sp>
        <p:nvSpPr>
          <p:cNvPr id="273" name="Shape 273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74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ЗАЯВКА И ПРИЛОЖЕНИЯ К НЕЙ ПОДПИСЫВАЮТСЯ РУКОВОДИТЕЛЕМ ОРГАНИЗАЦИИ, А ПРИЛОЖЕНИЕ 4 (БЮДЖЕТ ПРОЕКТА) – ЕЩЕ И ГЛАВНЫМ БУХГАЛТЕРОМ ОРГАНИЗАЦИИ, А ИХ ПОДПИСИ ЗАВЕРЯЮТСЯ ПЕЧАТЬЮ ОРГАНИЗАЦИИ </a:t>
            </a:r>
          </a:p>
        </p:txBody>
      </p:sp>
      <p:pic>
        <p:nvPicPr>
          <p:cNvPr id="276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80376" y="4641272"/>
            <a:ext cx="1824819" cy="1639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Кто подписывает заявку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Подписывать заявку должно лицо, имеющее право действовать </a:t>
            </a:r>
          </a:p>
          <a:p>
            <a:pPr marL="0" indent="0">
              <a:spcBef>
                <a:spcPts val="0"/>
              </a:spcBef>
              <a:buSzTx/>
              <a:buNone/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   </a:t>
            </a:r>
            <a:r>
              <a:rPr sz="3200">
                <a:solidFill>
                  <a:schemeClr val="accent4"/>
                </a:solidFill>
              </a:rPr>
              <a:t>без доверенности</a:t>
            </a:r>
            <a:r>
              <a:t> от имени организации</a:t>
            </a:r>
          </a:p>
          <a:p>
            <a:pPr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Исполнительный орган назначается или избирается высшим органом управления на срок, определенный в уставе - год, три года, пять лет и любой другой</a:t>
            </a:r>
          </a:p>
          <a:p>
            <a:pPr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Полномочия и срок полномочий подтверждаются протоколом или выпиской из протокола заседания высшего органа управления, одним из вопросов которого было избрание/назначение (в соответствии с Уставом) исполнительного органа (варианты – генеральный, исполнительный директор, Председатель правления, Президент)</a:t>
            </a:r>
          </a:p>
        </p:txBody>
      </p:sp>
      <p:sp>
        <p:nvSpPr>
          <p:cNvPr id="282" name="Shape 282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3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Кто подписывает заявку</a:t>
            </a:r>
          </a:p>
        </p:txBody>
      </p:sp>
      <p:sp>
        <p:nvSpPr>
          <p:cNvPr id="288" name="Shape 288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b="1" sz="2600">
                <a:solidFill>
                  <a:srgbClr val="FFD966"/>
                </a:solidFill>
                <a:effectLst>
                  <a:outerShdw sx="100000" sy="100000" kx="0" ky="0" algn="b" rotWithShape="0" blurRad="38100" dist="35433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Бухгалтером организации может быть, как работник ННО (прикладывается приказ о его назначении) так и уполномоченный представитель сторонней организации, ведущей бухгалтерский учёт в ННО на основании договора об оказании бухгалтерских услуг</a:t>
            </a:r>
          </a:p>
          <a:p>
            <a:pPr marL="212597" indent="-212597" defTabSz="850391">
              <a:spcBef>
                <a:spcPts val="900"/>
              </a:spcBef>
              <a:defRPr b="1" sz="2600">
                <a:solidFill>
                  <a:srgbClr val="FFD966"/>
                </a:solidFill>
                <a:effectLst>
                  <a:outerShdw sx="100000" sy="100000" kx="0" ky="0" algn="b" rotWithShape="0" blurRad="38100" dist="35433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Во втором случае, для подтверждения полномочий представителя сторонней организации (или индивидуального предпринимателя) необходимо предоставить копию договора на ведение бухгалтерского учёта в ННО</a:t>
            </a:r>
          </a:p>
          <a:p>
            <a:pPr marL="212597" indent="-212597" defTabSz="850391">
              <a:spcBef>
                <a:spcPts val="900"/>
              </a:spcBef>
              <a:defRPr b="1" sz="2600">
                <a:solidFill>
                  <a:srgbClr val="FFD966"/>
                </a:solidFill>
                <a:effectLst>
                  <a:outerShdw sx="100000" sy="100000" kx="0" ky="0" algn="b" rotWithShape="0" blurRad="38100" dist="35433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Если руководитель ННО осуществляет ведение бухгалтерского учёта самостоятельно, в заявке он ставит подписи и как руководитель, и как бухгалтер, а к заявке прикладывается приказ руководителя о принятии ведения бухгалтерского учёта на себя</a:t>
            </a:r>
          </a:p>
        </p:txBody>
      </p:sp>
      <p:sp>
        <p:nvSpPr>
          <p:cNvPr id="289" name="Shape 289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0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Типовые ошибки</a:t>
            </a:r>
          </a:p>
        </p:txBody>
      </p:sp>
      <p:sp>
        <p:nvSpPr>
          <p:cNvPr id="295" name="Shape 295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ОШИБКИ ПРИ ФОРМИРОВАНИИ КОМПЛЕКТА ДОКУМЕНТОВ</a:t>
            </a:r>
          </a:p>
          <a:p>
            <a:pPr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Полномочия руководителя:</a:t>
            </a:r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Документ подтверждающий полномочия; Срок полномочий; 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В протоколе и выписке из ЕГРЮЛ в качестве лица, имеющего право действовать без доверенности, должен быть указан один и тот же человек.</a:t>
            </a:r>
          </a:p>
          <a:p>
            <a:pPr lvl="1" marL="266700">
              <a:spcBef>
                <a:spcPts val="180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Порядок заверения документов</a:t>
            </a:r>
            <a:endParaRPr sz="2400"/>
          </a:p>
          <a:p>
            <a:pPr lvl="1" marL="266700">
              <a:spcBef>
                <a:spcPts val="1800"/>
              </a:spcBef>
              <a:defRPr b="1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Письмо-уведомление</a:t>
            </a:r>
          </a:p>
        </p:txBody>
      </p:sp>
      <p:sp>
        <p:nvSpPr>
          <p:cNvPr id="296" name="Shape 296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7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2183" y="5215528"/>
            <a:ext cx="1617376" cy="1452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303" name="Shape 303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4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Каждой заявке присваивается уникальный номер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Заявки с прилагающимися к ним документами регистрируются в журнале приема заявок, который размещается на портале грантов / сайте конкурса </a:t>
            </a:r>
            <a:r>
              <a:rPr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</a:p>
        </p:txBody>
      </p:sp>
      <p:pic>
        <p:nvPicPr>
          <p:cNvPr id="306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7030" y="3432595"/>
            <a:ext cx="5846898" cy="328888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2606312" y="4200161"/>
            <a:ext cx="692731" cy="457199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312" name="Shape 312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Заявку можно найти в журнале заявок на сайте конкурса:</a:t>
            </a:r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FFFF"/>
                </a:solidFill>
              </a:defRPr>
            </a:pPr>
            <a:r>
              <a:t>по номеру заявки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FFFF"/>
                </a:solidFill>
              </a:defRPr>
            </a:pPr>
            <a:r>
              <a:t>по названию организации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FFFF"/>
                </a:solidFill>
              </a:defRPr>
            </a:pPr>
            <a:r>
              <a:t>по ОГРН</a:t>
            </a:r>
            <a:endParaRPr sz="2400"/>
          </a:p>
          <a:p>
            <a:pPr lvl="1" marL="685800" indent="-228600">
              <a:spcBef>
                <a:spcPts val="500"/>
              </a:spcBef>
              <a:defRPr b="1">
                <a:solidFill>
                  <a:srgbClr val="FFFFFF"/>
                </a:solidFill>
              </a:defRPr>
            </a:pPr>
            <a:r>
              <a:t>по названию проекта</a:t>
            </a:r>
          </a:p>
        </p:txBody>
      </p:sp>
      <p:sp>
        <p:nvSpPr>
          <p:cNvPr id="313" name="Shape 313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14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17.png"/>
          <p:cNvPicPr>
            <a:picLocks noChangeAspect="1"/>
          </p:cNvPicPr>
          <p:nvPr/>
        </p:nvPicPr>
        <p:blipFill>
          <a:blip r:embed="rId5">
            <a:extLst/>
          </a:blip>
          <a:srcRect l="3940" t="43750" r="5018" b="26705"/>
          <a:stretch>
            <a:fillRect/>
          </a:stretch>
        </p:blipFill>
        <p:spPr>
          <a:xfrm>
            <a:off x="317591" y="3990135"/>
            <a:ext cx="11541901" cy="2105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320" name="Shape 320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21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FFFF"/>
                </a:solidFill>
              </a:defRPr>
            </a:pPr>
            <a:r>
              <a:t>Заявка на сайте конкурса может иметь 3 различных статуса, которые отражаются в графе «Соответствие формальным требованиям конкурса»: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Статус «Соответствует» означает, что полученные документы грантооператором проверены, в них не выявлено никаких недостатков и заявка допущена к участию в конкурсе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Статус «В обработке» означает, что полученные грантооператором документы еще не проверены на предмет наличия недостатков и находятся в процессе их обработки</a:t>
            </a:r>
          </a:p>
        </p:txBody>
      </p:sp>
      <p:pic>
        <p:nvPicPr>
          <p:cNvPr id="323" name="image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4073" y="4156371"/>
            <a:ext cx="11388436" cy="512620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/>
        </p:nvSpPr>
        <p:spPr>
          <a:xfrm>
            <a:off x="9684322" y="4184079"/>
            <a:ext cx="1205355" cy="415631"/>
          </a:xfrm>
          <a:prstGeom prst="ellipse">
            <a:avLst/>
          </a:prstGeom>
          <a:ln w="31750">
            <a:solidFill>
              <a:srgbClr val="00B05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329" name="Shape 329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30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Статус «Не соответствует» означает, что в поданных документах обнаружены недостатки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Подробно узнать о выявленных недостатках можно, нажав на ссылку «Подробнее»</a:t>
            </a:r>
          </a:p>
        </p:txBody>
      </p:sp>
      <p:pic>
        <p:nvPicPr>
          <p:cNvPr id="332" name="image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8036" y="2466107"/>
            <a:ext cx="11430001" cy="498766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9892141" y="2452260"/>
            <a:ext cx="1205355" cy="512615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34" name="Shape 334"/>
          <p:cNvSpPr/>
          <p:nvPr/>
        </p:nvSpPr>
        <p:spPr>
          <a:xfrm flipV="1">
            <a:off x="11291454" y="2798618"/>
            <a:ext cx="266247" cy="332510"/>
          </a:xfrm>
          <a:prstGeom prst="lin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35" name="image2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68347" y="3602180"/>
            <a:ext cx="4655183" cy="2836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340" name="Shape 340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41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На странице с перечислением выявленных недостатков будет указана дата, до которой необходимо предоставить исправления (пять рабочих дней после даты окончания приема заявок)</a:t>
            </a:r>
          </a:p>
        </p:txBody>
      </p:sp>
      <p:pic>
        <p:nvPicPr>
          <p:cNvPr id="343" name="image2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271" y="2907793"/>
            <a:ext cx="6682911" cy="3759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2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55249" y="3200399"/>
            <a:ext cx="3727153" cy="1759529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>
            <a:off x="7841673" y="3214253"/>
            <a:ext cx="3726874" cy="1745672"/>
          </a:xfrm>
          <a:prstGeom prst="rect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4977627" y="4867661"/>
            <a:ext cx="1565571" cy="858979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47" name="Shape 347"/>
          <p:cNvSpPr/>
          <p:nvPr/>
        </p:nvSpPr>
        <p:spPr>
          <a:xfrm flipV="1">
            <a:off x="6543195" y="4932217"/>
            <a:ext cx="1298480" cy="364934"/>
          </a:xfrm>
          <a:prstGeom prst="lin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Грантооператоры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9 грантооператоров</a:t>
            </a:r>
          </a:p>
        </p:txBody>
      </p:sp>
      <p:sp>
        <p:nvSpPr>
          <p:cNvPr id="131" name="Shape 131"/>
          <p:cNvSpPr/>
          <p:nvPr>
            <p:ph type="sldNum" sz="quarter" idx="4294967295"/>
          </p:nvPr>
        </p:nvSpPr>
        <p:spPr>
          <a:xfrm>
            <a:off x="11169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32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3" name="Table 133"/>
          <p:cNvGraphicFramePr/>
          <p:nvPr/>
        </p:nvGraphicFramePr>
        <p:xfrm>
          <a:off x="332508" y="2107315"/>
          <a:ext cx="11526982" cy="248464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185104"/>
                <a:gridCol w="8341877"/>
              </a:tblGrid>
              <a:tr h="350788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ОСНОВНОЕ НАПРАВЛЕНИЕ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ГРАНТОПЕРАТОР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Национальная идентичность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Общероссийский общественный фонд «Национальный благотворительный фонд»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Социализация молодежи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Общероссийская общественная организация «Российский Союз Молодежи»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Здоровьесбережение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Общероссийская общественная организация «Лига здоровья нации»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2045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Правовая защита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Общероссийское общественное движение «Гражданское достоинство»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Защита семейных ценностей, материнства и детства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Общественная организация «Союз женщин России»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Социальная помощь пожилым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Общероссийская общественная организация «Союз пенсионеров России»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Образование и просветительство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Общероссийская общественная организация «Российский союз ректоров»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Малые города и сельская местность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Фонд поддержки гражданской активности в малых городах и сельских территориях «Перспектива»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215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Поддержка ресурсных центров ННО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Благотворительный фонд поддержки семьи, материнства и детства «Покров»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134" name="image7.png" descr="http://tuzhilkin.kz/images/siteimg/new-good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03189" y="4861778"/>
            <a:ext cx="566803" cy="341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7.png" descr="http://tuzhilkin.kz/images/siteimg/new-good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17044" y="5318978"/>
            <a:ext cx="566802" cy="341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7.png" descr="http://tuzhilkin.kz/images/siteimg/new-good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17044" y="5914725"/>
            <a:ext cx="566802" cy="341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352" name="Shape 352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53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ПОДАВАЙТЕ ЗАЯВКУ КАК МОЖНО РАНЬШЕ, НЕ ЖДИТЕ ПОСЛЕДНИХ ДНЕЙ ПРИЕМА ЗАЯВОК – ЭТО В ПЕРВУЮ ОЧЕРЕДЬ В ВАШИХ ИНТЕРЕСАХ</a:t>
            </a:r>
          </a:p>
        </p:txBody>
      </p:sp>
      <p:pic>
        <p:nvPicPr>
          <p:cNvPr id="355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360" name="Shape 360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1F4E79"/>
                </a:solidFill>
              </a:defRPr>
            </a:pPr>
          </a:p>
        </p:txBody>
      </p:sp>
      <p:sp>
        <p:nvSpPr>
          <p:cNvPr id="361" name="Shape 361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62" name="Chart 362"/>
          <p:cNvGraphicFramePr/>
          <p:nvPr/>
        </p:nvGraphicFramePr>
        <p:xfrm>
          <a:off x="795650" y="1503170"/>
          <a:ext cx="10526644" cy="465919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pic>
        <p:nvPicPr>
          <p:cNvPr id="363" name="image4.png" descr="http://bezfona.ru/_im/66_original_1399522042_bezfona.ru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pic>
        <p:nvPicPr>
          <p:cNvPr id="368" name="image2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-24809" y="2613723"/>
            <a:ext cx="4906963" cy="2760168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72" name="Group 372"/>
          <p:cNvGrpSpPr/>
          <p:nvPr/>
        </p:nvGrpSpPr>
        <p:grpSpPr>
          <a:xfrm>
            <a:off x="1169560" y="1734566"/>
            <a:ext cx="2518225" cy="1448884"/>
            <a:chOff x="0" y="0"/>
            <a:chExt cx="2518224" cy="1448883"/>
          </a:xfrm>
        </p:grpSpPr>
        <p:sp>
          <p:nvSpPr>
            <p:cNvPr id="370" name="Shape 370"/>
            <p:cNvSpPr/>
            <p:nvPr/>
          </p:nvSpPr>
          <p:spPr>
            <a:xfrm>
              <a:off x="-1" y="-1"/>
              <a:ext cx="2518225" cy="144888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371" name="Shape 371"/>
            <p:cNvSpPr/>
            <p:nvPr/>
          </p:nvSpPr>
          <p:spPr>
            <a:xfrm>
              <a:off x="-1" y="11970"/>
              <a:ext cx="2518225" cy="1424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22 мая 2015 года</a:t>
              </a:r>
            </a:p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Последний день приема заявок на первый конкурс 2015 года</a:t>
              </a:r>
            </a:p>
          </p:txBody>
        </p:sp>
      </p:grpSp>
      <p:pic>
        <p:nvPicPr>
          <p:cNvPr id="373" name="image2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3566104" y="2618867"/>
            <a:ext cx="4906965" cy="27601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6" name="Group 376"/>
          <p:cNvGrpSpPr/>
          <p:nvPr/>
        </p:nvGrpSpPr>
        <p:grpSpPr>
          <a:xfrm>
            <a:off x="4774761" y="1705991"/>
            <a:ext cx="2518225" cy="1448884"/>
            <a:chOff x="0" y="0"/>
            <a:chExt cx="2518224" cy="1448883"/>
          </a:xfrm>
        </p:grpSpPr>
        <p:sp>
          <p:nvSpPr>
            <p:cNvPr id="374" name="Shape 374"/>
            <p:cNvSpPr/>
            <p:nvPr/>
          </p:nvSpPr>
          <p:spPr>
            <a:xfrm>
              <a:off x="-1" y="-1"/>
              <a:ext cx="2518225" cy="144888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375" name="Shape 375"/>
            <p:cNvSpPr/>
            <p:nvPr/>
          </p:nvSpPr>
          <p:spPr>
            <a:xfrm>
              <a:off x="-1" y="11970"/>
              <a:ext cx="2518225" cy="1424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17 сентября 2015 года</a:t>
              </a:r>
            </a:p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Последний день приема заявок на второй конкурс 2015 года</a:t>
              </a:r>
            </a:p>
          </p:txBody>
        </p:sp>
      </p:grpSp>
      <p:pic>
        <p:nvPicPr>
          <p:cNvPr id="377" name="image25.jpeg" descr="C:\Users\Dmitriy\Downloads\IMG_20151029_152456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6270" y="1534582"/>
            <a:ext cx="2769396" cy="4923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0" name="Group 380"/>
          <p:cNvGrpSpPr/>
          <p:nvPr/>
        </p:nvGrpSpPr>
        <p:grpSpPr>
          <a:xfrm>
            <a:off x="8365699" y="1701229"/>
            <a:ext cx="2518225" cy="1448885"/>
            <a:chOff x="0" y="0"/>
            <a:chExt cx="2518224" cy="1448883"/>
          </a:xfrm>
        </p:grpSpPr>
        <p:sp>
          <p:nvSpPr>
            <p:cNvPr id="378" name="Shape 378"/>
            <p:cNvSpPr/>
            <p:nvPr/>
          </p:nvSpPr>
          <p:spPr>
            <a:xfrm>
              <a:off x="-1" y="-1"/>
              <a:ext cx="2518225" cy="144888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379" name="Shape 379"/>
            <p:cNvSpPr/>
            <p:nvPr/>
          </p:nvSpPr>
          <p:spPr>
            <a:xfrm>
              <a:off x="-1" y="11970"/>
              <a:ext cx="2518225" cy="1424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29 октября 2015 года</a:t>
              </a:r>
            </a:p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r>
                <a:t>Последний день приема заявок на третий конкурс 2015 года</a:t>
              </a:r>
            </a:p>
          </p:txBody>
        </p:sp>
      </p:grpSp>
      <p:pic>
        <p:nvPicPr>
          <p:cNvPr id="381" name="image4.png" descr="http://bezfona.ru/_im/66_original_1399522042_bezfona.ru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age3.png" descr="RSR_заголовок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 flipV="1">
            <a:off x="1757363" y="2604653"/>
            <a:ext cx="2166" cy="2495988"/>
          </a:xfrm>
          <a:prstGeom prst="line">
            <a:avLst/>
          </a:prstGeom>
          <a:ln w="31750">
            <a:solidFill>
              <a:srgbClr val="00B0F0"/>
            </a:solidFill>
            <a:prstDash val="sysDash"/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5" name="Shape 385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1F4E79"/>
                </a:solidFill>
              </a:defRPr>
            </a:pPr>
            <a:r>
              <a:t>Подача заявки в первые дни приема</a:t>
            </a:r>
          </a:p>
          <a:p>
            <a:pPr>
              <a:defRPr b="1">
                <a:solidFill>
                  <a:srgbClr val="1F4E79"/>
                </a:solidFill>
              </a:defRPr>
            </a:pPr>
          </a:p>
          <a:p>
            <a:pPr>
              <a:defRPr b="1">
                <a:solidFill>
                  <a:srgbClr val="1F4E79"/>
                </a:solidFill>
              </a:defRPr>
            </a:pPr>
          </a:p>
          <a:p>
            <a:pPr>
              <a:defRPr b="1" sz="800">
                <a:solidFill>
                  <a:srgbClr val="1F4E79"/>
                </a:solidFill>
              </a:defRPr>
            </a:pPr>
          </a:p>
          <a:p>
            <a:pPr>
              <a:defRPr b="1">
                <a:solidFill>
                  <a:srgbClr val="1F4E79"/>
                </a:solidFill>
              </a:defRPr>
            </a:pPr>
            <a:r>
              <a:t>Подача заявки в последние дни приема</a:t>
            </a:r>
          </a:p>
        </p:txBody>
      </p:sp>
      <p:sp>
        <p:nvSpPr>
          <p:cNvPr id="386" name="Shape 386"/>
          <p:cNvSpPr/>
          <p:nvPr>
            <p:ph type="title"/>
          </p:nvPr>
        </p:nvSpPr>
        <p:spPr>
          <a:xfrm>
            <a:off x="324464" y="127819"/>
            <a:ext cx="10491021" cy="1022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387" name="Shape 387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8" name="Shape 388"/>
          <p:cNvSpPr/>
          <p:nvPr/>
        </p:nvSpPr>
        <p:spPr>
          <a:xfrm>
            <a:off x="734304" y="5363482"/>
            <a:ext cx="8631382" cy="13903"/>
          </a:xfrm>
          <a:prstGeom prst="line">
            <a:avLst/>
          </a:prstGeom>
          <a:ln w="635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89" name="Shape 389"/>
          <p:cNvSpPr/>
          <p:nvPr/>
        </p:nvSpPr>
        <p:spPr>
          <a:xfrm flipV="1">
            <a:off x="10099977" y="5375564"/>
            <a:ext cx="1510134" cy="1775"/>
          </a:xfrm>
          <a:prstGeom prst="line">
            <a:avLst/>
          </a:prstGeom>
          <a:ln w="63500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0" name="Shape 390"/>
          <p:cNvSpPr/>
          <p:nvPr/>
        </p:nvSpPr>
        <p:spPr>
          <a:xfrm>
            <a:off x="9351829" y="5377335"/>
            <a:ext cx="748147" cy="3"/>
          </a:xfrm>
          <a:prstGeom prst="line">
            <a:avLst/>
          </a:prstGeom>
          <a:ln w="63500">
            <a:solidFill>
              <a:schemeClr val="accent4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1" name="Shape 391"/>
          <p:cNvSpPr/>
          <p:nvPr/>
        </p:nvSpPr>
        <p:spPr>
          <a:xfrm>
            <a:off x="4154459" y="5767635"/>
            <a:ext cx="1694517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Прием заявок </a:t>
            </a:r>
          </a:p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(1 месяц)</a:t>
            </a:r>
          </a:p>
        </p:txBody>
      </p:sp>
      <p:sp>
        <p:nvSpPr>
          <p:cNvPr id="392" name="Shape 392"/>
          <p:cNvSpPr/>
          <p:nvPr/>
        </p:nvSpPr>
        <p:spPr>
          <a:xfrm>
            <a:off x="9663554" y="5767635"/>
            <a:ext cx="2369600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Прием исправлений </a:t>
            </a:r>
          </a:p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>(5 рабочих дней)</a:t>
            </a:r>
          </a:p>
        </p:txBody>
      </p:sp>
      <p:sp>
        <p:nvSpPr>
          <p:cNvPr id="393" name="Shape 393"/>
          <p:cNvSpPr/>
          <p:nvPr/>
        </p:nvSpPr>
        <p:spPr>
          <a:xfrm rot="16200000">
            <a:off x="4932226" y="1345660"/>
            <a:ext cx="249384" cy="8589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54"/>
                  <a:pt x="10800" y="21274"/>
                </a:cubicBezTo>
                <a:lnTo>
                  <a:pt x="10800" y="11126"/>
                </a:lnTo>
                <a:cubicBezTo>
                  <a:pt x="10800" y="10946"/>
                  <a:pt x="5965" y="10800"/>
                  <a:pt x="0" y="10800"/>
                </a:cubicBezTo>
                <a:cubicBezTo>
                  <a:pt x="5965" y="10800"/>
                  <a:pt x="10800" y="10654"/>
                  <a:pt x="10800" y="10474"/>
                </a:cubicBezTo>
                <a:lnTo>
                  <a:pt x="10800" y="326"/>
                </a:lnTo>
                <a:cubicBezTo>
                  <a:pt x="10800" y="146"/>
                  <a:pt x="15635" y="0"/>
                  <a:pt x="21600" y="0"/>
                </a:cubicBezTo>
              </a:path>
            </a:pathLst>
          </a:custGeom>
          <a:ln w="3175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94" name="Shape 394"/>
          <p:cNvSpPr/>
          <p:nvPr/>
        </p:nvSpPr>
        <p:spPr>
          <a:xfrm rot="16200000">
            <a:off x="10733823" y="4888962"/>
            <a:ext cx="228604" cy="146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818"/>
                  <a:pt x="10800" y="19854"/>
                </a:cubicBezTo>
                <a:lnTo>
                  <a:pt x="10800" y="12546"/>
                </a:lnTo>
                <a:cubicBezTo>
                  <a:pt x="10800" y="11582"/>
                  <a:pt x="5965" y="10800"/>
                  <a:pt x="0" y="10800"/>
                </a:cubicBezTo>
                <a:cubicBezTo>
                  <a:pt x="5965" y="10800"/>
                  <a:pt x="10800" y="10018"/>
                  <a:pt x="10800" y="9054"/>
                </a:cubicBezTo>
                <a:lnTo>
                  <a:pt x="10800" y="1746"/>
                </a:lnTo>
                <a:cubicBezTo>
                  <a:pt x="10800" y="782"/>
                  <a:pt x="15635" y="0"/>
                  <a:pt x="21600" y="0"/>
                </a:cubicBezTo>
              </a:path>
            </a:pathLst>
          </a:custGeom>
          <a:ln w="31750">
            <a:solidFill>
              <a:srgbClr val="843C0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95" name="Shape 395"/>
          <p:cNvSpPr/>
          <p:nvPr/>
        </p:nvSpPr>
        <p:spPr>
          <a:xfrm>
            <a:off x="1759527" y="5197223"/>
            <a:ext cx="2" cy="332511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6" name="Shape 396"/>
          <p:cNvSpPr/>
          <p:nvPr/>
        </p:nvSpPr>
        <p:spPr>
          <a:xfrm>
            <a:off x="8977745" y="5211078"/>
            <a:ext cx="2" cy="332511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7" name="Shape 397"/>
          <p:cNvSpPr/>
          <p:nvPr/>
        </p:nvSpPr>
        <p:spPr>
          <a:xfrm>
            <a:off x="10113818" y="5211076"/>
            <a:ext cx="2" cy="332511"/>
          </a:xfrm>
          <a:prstGeom prst="line">
            <a:avLst/>
          </a:prstGeom>
          <a:ln w="31750">
            <a:solidFill>
              <a:srgbClr val="843C0B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8" name="Shape 398"/>
          <p:cNvSpPr/>
          <p:nvPr/>
        </p:nvSpPr>
        <p:spPr>
          <a:xfrm>
            <a:off x="191151" y="2260258"/>
            <a:ext cx="1000649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Выявленные недостатки становятся известны в день подачи заявки или на следующий день </a:t>
            </a:r>
          </a:p>
        </p:txBody>
      </p:sp>
      <p:sp>
        <p:nvSpPr>
          <p:cNvPr id="399" name="Shape 399"/>
          <p:cNvSpPr/>
          <p:nvPr/>
        </p:nvSpPr>
        <p:spPr>
          <a:xfrm flipV="1">
            <a:off x="10110788" y="4239490"/>
            <a:ext cx="3032" cy="942134"/>
          </a:xfrm>
          <a:prstGeom prst="line">
            <a:avLst/>
          </a:prstGeom>
          <a:ln w="31750">
            <a:solidFill>
              <a:srgbClr val="843C0B"/>
            </a:solidFill>
            <a:prstDash val="sysDash"/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0" name="Shape 400"/>
          <p:cNvSpPr/>
          <p:nvPr/>
        </p:nvSpPr>
        <p:spPr>
          <a:xfrm>
            <a:off x="9129713" y="3033289"/>
            <a:ext cx="2471737" cy="3"/>
          </a:xfrm>
          <a:prstGeom prst="line">
            <a:avLst/>
          </a:prstGeom>
          <a:ln w="31750">
            <a:solidFill>
              <a:srgbClr val="00B050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1" name="Shape 401"/>
          <p:cNvSpPr/>
          <p:nvPr/>
        </p:nvSpPr>
        <p:spPr>
          <a:xfrm flipH="1" flipV="1">
            <a:off x="1800225" y="3033290"/>
            <a:ext cx="1757365" cy="2"/>
          </a:xfrm>
          <a:prstGeom prst="line">
            <a:avLst/>
          </a:prstGeom>
          <a:ln w="31750">
            <a:solidFill>
              <a:srgbClr val="00B050"/>
            </a:solidFill>
            <a:miter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2" name="Shape 402"/>
          <p:cNvSpPr/>
          <p:nvPr/>
        </p:nvSpPr>
        <p:spPr>
          <a:xfrm>
            <a:off x="2604696" y="2809249"/>
            <a:ext cx="746799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Время на исправление недостатков – несколько недель</a:t>
            </a:r>
          </a:p>
        </p:txBody>
      </p:sp>
      <p:sp>
        <p:nvSpPr>
          <p:cNvPr id="403" name="Shape 403"/>
          <p:cNvSpPr/>
          <p:nvPr/>
        </p:nvSpPr>
        <p:spPr>
          <a:xfrm>
            <a:off x="1412377" y="5505698"/>
            <a:ext cx="65405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Подача</a:t>
            </a:r>
          </a:p>
          <a:p>
            <a:pPr algn="ctr"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заявки</a:t>
            </a:r>
          </a:p>
        </p:txBody>
      </p:sp>
      <p:sp>
        <p:nvSpPr>
          <p:cNvPr id="404" name="Shape 404"/>
          <p:cNvSpPr/>
          <p:nvPr/>
        </p:nvSpPr>
        <p:spPr>
          <a:xfrm>
            <a:off x="8637089" y="5515221"/>
            <a:ext cx="65405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Подача</a:t>
            </a:r>
          </a:p>
          <a:p>
            <a:pPr algn="ctr">
              <a:defRPr sz="1200">
                <a:latin typeface="+mn-lt"/>
                <a:ea typeface="+mn-ea"/>
                <a:cs typeface="+mn-cs"/>
                <a:sym typeface="Calibri"/>
              </a:defRPr>
            </a:pPr>
            <a:r>
              <a:t>заявки</a:t>
            </a:r>
          </a:p>
        </p:txBody>
      </p:sp>
      <p:sp>
        <p:nvSpPr>
          <p:cNvPr id="405" name="Shape 405"/>
          <p:cNvSpPr/>
          <p:nvPr/>
        </p:nvSpPr>
        <p:spPr>
          <a:xfrm>
            <a:off x="4252912" y="4450586"/>
            <a:ext cx="5772152" cy="8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До первого рабочего дня после окончания срока приема заявок вообще не известно, есть ли недостатки в заявке</a:t>
            </a:r>
          </a:p>
        </p:txBody>
      </p:sp>
      <p:sp>
        <p:nvSpPr>
          <p:cNvPr id="406" name="Shape 406"/>
          <p:cNvSpPr/>
          <p:nvPr/>
        </p:nvSpPr>
        <p:spPr>
          <a:xfrm>
            <a:off x="5514973" y="3913735"/>
            <a:ext cx="6186490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Время на исправление недостатков – 5 рабочих дней</a:t>
            </a:r>
          </a:p>
        </p:txBody>
      </p:sp>
      <p:sp>
        <p:nvSpPr>
          <p:cNvPr id="407" name="Shape 407"/>
          <p:cNvSpPr/>
          <p:nvPr/>
        </p:nvSpPr>
        <p:spPr>
          <a:xfrm>
            <a:off x="10113818" y="4405755"/>
            <a:ext cx="1510148" cy="1"/>
          </a:xfrm>
          <a:prstGeom prst="line">
            <a:avLst/>
          </a:prstGeom>
          <a:ln w="31750">
            <a:solidFill>
              <a:srgbClr val="FF0000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08" name="image4.png" descr="http://bezfona.ru/_im/66_original_1399522042_bezfona.ru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413" name="Shape 413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14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ЗАЯВКИ, ПОДАННЫЕ ПОСЛЕ ОКОНЧАНИЯ УКАЗАННОГО В КОНКУРСНОЙ ДОКУМЕНТАЦИИ СРОКА ИХ ПРИЕМА, К КОНКУРСУ НЕ ДОПУСКАЮТСЯ И В ЖУРНАЛЕ НЕ РЕГИСТРИРУЮТСЯ</a:t>
            </a:r>
          </a:p>
        </p:txBody>
      </p:sp>
      <p:pic>
        <p:nvPicPr>
          <p:cNvPr id="416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421" name="Shape 421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22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Shape 423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ИСПРАВЛЕНИЯ, ПОДАННЫЕ ПОСЛЕ ОКОНЧАНИЯ УКАЗАННОГО В КОНКУРСНОЙ ДОКУМЕНТАЦИИ СРОКА ИХ ПРИЕМА, НЕ ПРИНИМАЮТСЯ И ТАКИЕ ЗАЯВКИ К КОНКУРСУ НЕ ДОПУСКАЮТСЯ</a:t>
            </a:r>
          </a:p>
        </p:txBody>
      </p:sp>
      <p:pic>
        <p:nvPicPr>
          <p:cNvPr id="424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429" name="Shape 429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30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hape 431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По статистике к участию в конкурсах не допускается порядка 20% от общего числа поданных заявок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 основном это происходит из-за того, что организации, подавшие заявку в последний день, просто не успевают внести необходимые исправления</a:t>
            </a:r>
          </a:p>
        </p:txBody>
      </p:sp>
      <p:pic>
        <p:nvPicPr>
          <p:cNvPr id="432" name="image2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3078" y="4205149"/>
            <a:ext cx="3890540" cy="232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2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24480" y="4191965"/>
            <a:ext cx="3890537" cy="2322074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Shape 434"/>
          <p:cNvSpPr/>
          <p:nvPr/>
        </p:nvSpPr>
        <p:spPr>
          <a:xfrm>
            <a:off x="4745735" y="4472987"/>
            <a:ext cx="839963" cy="2055631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435" name="Shape 435"/>
          <p:cNvSpPr/>
          <p:nvPr/>
        </p:nvSpPr>
        <p:spPr>
          <a:xfrm>
            <a:off x="9436609" y="4458406"/>
            <a:ext cx="945219" cy="2055631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hape 43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Подача заявки</a:t>
            </a:r>
          </a:p>
        </p:txBody>
      </p:sp>
      <p:sp>
        <p:nvSpPr>
          <p:cNvPr id="440" name="Shape 440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41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Shape 442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ИСКЛЮЧЕНИЙ НЕ БЫВАЕТ – </a:t>
            </a:r>
          </a:p>
          <a:p>
            <a:pPr marL="0" indent="0" algn="ctr">
              <a:spcBef>
                <a:spcPts val="0"/>
              </a:spcBef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НИ ДЛЯ КОГО И НИКОГДА!</a:t>
            </a:r>
          </a:p>
          <a:p>
            <a:pPr marL="0" indent="0" algn="ctr">
              <a:spcBef>
                <a:spcPts val="0"/>
              </a:spcBef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ПОДАВАЙТЕ ЗАЯВКИ И ИСПРАВЛЕНИЯ </a:t>
            </a:r>
          </a:p>
          <a:p>
            <a:pPr marL="0" indent="0" algn="ctr">
              <a:spcBef>
                <a:spcPts val="0"/>
              </a:spcBef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КАК МОЖНО РАНЬШЕ</a:t>
            </a:r>
          </a:p>
        </p:txBody>
      </p:sp>
      <p:pic>
        <p:nvPicPr>
          <p:cNvPr id="443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 defTabSz="804672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33528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НЕ СЛИШКОМ ЛИ ЖЕСТКИЕ ТРЕБОВАНИЯ?</a:t>
            </a:r>
          </a:p>
        </p:txBody>
      </p:sp>
      <p:sp>
        <p:nvSpPr>
          <p:cNvPr id="448" name="Shape 448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49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РЕЧЬ ИДЕТ О СРЕДСТВАХ ФЕДЕРАЛЬНОГО БЮДЖЕТА, ТРЕБУЮЩИХ СТРОГОЙ ОТЧЕТНОСТИ И НАХОДЯЩИХСЯ В СФЕРЕ ПРИСТАЛЬНОГО ВНИМАНИЯ СООТВЕТСТВУЮЩИХ ОРГАНОВ</a:t>
            </a:r>
          </a:p>
        </p:txBody>
      </p:sp>
      <p:pic>
        <p:nvPicPr>
          <p:cNvPr id="451" name="image28.png" descr="http://www.iblc.ru/imgpart/logo-schpalat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6315" y="4014737"/>
            <a:ext cx="2179667" cy="2513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29.png" descr="C:\Users\Dmitriy\Pictures\Рисунок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6997" y="3806392"/>
            <a:ext cx="2876552" cy="276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30.png" descr="C:\Users\Dmitriy\Pictures\Рисунок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59449" y="3874654"/>
            <a:ext cx="1779589" cy="2792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 defTabSz="804672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33528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НЕ СЛИШКОМ ЛИ ЖЕСТКИЕ ТРЕБОВАНИЯ?</a:t>
            </a:r>
          </a:p>
        </p:txBody>
      </p:sp>
      <p:sp>
        <p:nvSpPr>
          <p:cNvPr id="458" name="Shape 458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59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hape 460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 algn="ctr" defTabSz="868680">
              <a:spcBef>
                <a:spcPts val="900"/>
              </a:spcBef>
              <a:buSzTx/>
              <a:buNone/>
              <a:defRPr b="1" sz="3800">
                <a:solidFill>
                  <a:srgbClr val="FFFFFF"/>
                </a:solidFill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ЕСЛИ ВЫ ЕЩЕ НА ЭТАПЕ ПОДАЧИ ЗАЯВКИ НЕ МОЖЕТЕ ПРАВИЛЬНО ОФОРМИТЬ ДОКУМЕНТЫ, ТО КАК ЖЕ ВЫ ПОТОМ БУДЕТЕ ОТЧИТЫВАТЬСЯ?</a:t>
            </a:r>
          </a:p>
          <a:p>
            <a:pPr marL="0" indent="0" algn="ctr" defTabSz="868680">
              <a:spcBef>
                <a:spcPts val="900"/>
              </a:spcBef>
              <a:buSzTx/>
              <a:buNone/>
              <a:defRPr b="1" sz="20900">
                <a:solidFill>
                  <a:srgbClr val="FF0000"/>
                </a:solidFill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Требования к участникам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b="1" sz="2600">
                <a:solidFill>
                  <a:srgbClr val="FFFFFF"/>
                </a:solidFill>
              </a:defRPr>
            </a:pPr>
            <a:r>
              <a:t>Срок государственной регистрации ННО в качестве юридического лица к дате окончания приема заявок на соответствующий Конкурс должен быть не менее одного календарного года </a:t>
            </a:r>
            <a:r>
              <a:rPr>
                <a:solidFill>
                  <a:srgbClr val="FFD966"/>
                </a:solidFill>
              </a:rPr>
              <a:t>– выписка из ЕГРЮЛ</a:t>
            </a:r>
          </a:p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b="1" sz="2600">
                <a:solidFill>
                  <a:srgbClr val="FFFFFF"/>
                </a:solidFill>
              </a:defRPr>
            </a:pPr>
            <a:r>
              <a:t>ННО не должна находиться в процессе ликвидации или реорганизации, и ее деятельность не должна быть приостановлена действующим решением уполномоченного органа (органа юстиции, прокуратуры, суда и др.) </a:t>
            </a:r>
            <a:r>
              <a:rPr>
                <a:solidFill>
                  <a:srgbClr val="FFD966"/>
                </a:solidFill>
              </a:rPr>
              <a:t>– письмо-уведомление на бланке организации за подписью руководителя (шаблон письма-уведомления размещен на сайте конкурса в разделе «Конкурсная документация» у каждого из грантооператоров)</a:t>
            </a:r>
          </a:p>
          <a:p>
            <a:pPr marL="217170" indent="-217170" defTabSz="868680">
              <a:lnSpc>
                <a:spcPct val="81000"/>
              </a:lnSpc>
              <a:spcBef>
                <a:spcPts val="900"/>
              </a:spcBef>
              <a:defRPr b="1" sz="2600">
                <a:solidFill>
                  <a:srgbClr val="FFFFFF"/>
                </a:solidFill>
              </a:defRPr>
            </a:pPr>
            <a:r>
              <a:t>ННО должна осуществлять социально значимую деятельность по направлениям объявленного Конкурса </a:t>
            </a:r>
            <a:r>
              <a:rPr>
                <a:solidFill>
                  <a:srgbClr val="FFD966"/>
                </a:solidFill>
              </a:rPr>
              <a:t>– соответствующие пункты в заявке (пункт 12 приложения 2)</a:t>
            </a:r>
          </a:p>
        </p:txBody>
      </p:sp>
      <p:sp>
        <p:nvSpPr>
          <p:cNvPr id="142" name="Shape 142"/>
          <p:cNvSpPr/>
          <p:nvPr>
            <p:ph type="sldNum" sz="quarter" idx="4294967295"/>
          </p:nvPr>
        </p:nvSpPr>
        <p:spPr>
          <a:xfrm>
            <a:off x="11169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43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hape 46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Определение победителей</a:t>
            </a:r>
          </a:p>
        </p:txBody>
      </p:sp>
      <p:sp>
        <p:nvSpPr>
          <p:cNvPr id="465" name="Shape 465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Рассмотрение заявок, определение участников конкурса, оценка проектов и подведение итогов конкурса относится к компетенции конкурсной комиссии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Конкурсная комиссия состоит не менее чем из девяти человек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Конкурсная комиссия формируется Организацией из членов Общественной палаты Российской Федерации, наиболее авторитетных специалистов в соответствующей сфере, а также представителей органов власти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Составы конкурсных комиссий публикуются на сайте конкурса в разделах грантооператоров</a:t>
            </a:r>
          </a:p>
        </p:txBody>
      </p:sp>
      <p:sp>
        <p:nvSpPr>
          <p:cNvPr id="466" name="Shape 466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67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hape 471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Определение победителей</a:t>
            </a:r>
          </a:p>
        </p:txBody>
      </p:sp>
      <p:sp>
        <p:nvSpPr>
          <p:cNvPr id="472" name="Shape 472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Проекты оцениваются конкурсной комиссией с учетом заключений независимых экспертов, исходя из критериев для определения победителей конкурса, указанных в Положении о конкурсе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При определении победителей конкурсная комиссия вправе сократить запрашиваемую претендентом сумму гранта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Выигравшими конкурс признаются претенденты, которые предложили наиболее социально значимые и детально проработанные проекты по направлениям конкурса и чьи проекты наиболее полно отвечают критериям, установленным Положением о конкурсе</a:t>
            </a:r>
          </a:p>
        </p:txBody>
      </p:sp>
      <p:sp>
        <p:nvSpPr>
          <p:cNvPr id="473" name="Shape 473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74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Shape 47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Итоги конкурса</a:t>
            </a:r>
          </a:p>
        </p:txBody>
      </p:sp>
      <p:sp>
        <p:nvSpPr>
          <p:cNvPr id="479" name="Shape 479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80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hape 481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FFFF"/>
                </a:solidFill>
              </a:defRPr>
            </a:pPr>
            <a:r>
              <a:t>Итоги конкурса подводятся в городе Москве конкурсной комиссией и размещаются на портале грантов </a:t>
            </a:r>
            <a:r>
              <a:rPr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grants.oprf.r</a:t>
            </a:r>
            <a:r>
              <a:rPr>
                <a:solidFill>
                  <a:srgbClr val="FFD966"/>
                </a:solidFill>
              </a:rPr>
              <a:t>u</a:t>
            </a:r>
            <a:r>
              <a:t> на сайте конкурса</a:t>
            </a:r>
          </a:p>
        </p:txBody>
      </p:sp>
      <p:pic>
        <p:nvPicPr>
          <p:cNvPr id="482" name="image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172" y="2714986"/>
            <a:ext cx="6971270" cy="3921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487" name="Shape 487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Грантооператор не позднее трёх рабочих дней после оформления протокола об итогах Конкурса извещает победителя конкурса о принятом в отношении него конкурсной комиссией решении путем вручения ему под расписку соответствующего уведомления либо путем направления такого уведомления по почте (заказным письмом) и (или) </a:t>
            </a:r>
            <a:r>
              <a:rPr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по адресу электронной почты</a:t>
            </a:r>
          </a:p>
        </p:txBody>
      </p:sp>
      <p:sp>
        <p:nvSpPr>
          <p:cNvPr id="488" name="Shape 488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89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age32.png" descr="http://zlatschool34.ru/wp-content/uploads/2015/01/%D0%9A%D0%BE%D0%BD%D1%82%D0%B0%D0%BA%D1%82%D1%8B-%D1%88%D0%BA%D0%BE%D0%BB%D1%8B-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32373" y="4184070"/>
            <a:ext cx="2121321" cy="2382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hape 49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495" name="Shape 495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96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УКАЗЫВАЙТЕ В ЗАЯВКЕ РЕАЛЬНЫЕ АДРЕСА ОРГАНИЗАЦИИ, ПОСТОЯННО ПРОВЕРЯЕМЫЕ АДРЕСА ЭЛЕКТРОННОЙ ПОЧТЫ И АКТУАЛЬНЫЕ ТЕЛЕФОНЫ ОРГАНИЗАЦИИ И РУКОВОДИТЕЛЕЙ</a:t>
            </a:r>
          </a:p>
        </p:txBody>
      </p:sp>
      <p:pic>
        <p:nvPicPr>
          <p:cNvPr id="498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hape 50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503" name="Shape 503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По итогам конкурса на основании протокола об итогах конкурса грантооператор в 45-дневный (календарный) срок со дня оформления протокола об итогах конкурса заключает с победителями конкурса договоры о предоставлении гранта</a:t>
            </a:r>
          </a:p>
        </p:txBody>
      </p:sp>
      <p:sp>
        <p:nvSpPr>
          <p:cNvPr id="504" name="Shape 504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05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33.png" descr="http://migration-online.ru/templates/Default/images/news/21813398.2tf5wy09h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86024" y="3716049"/>
            <a:ext cx="2800352" cy="2333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511" name="Shape 511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12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ПРИЗНАНИЕ ОРГАНИЗАЦИИ ПОБЕДИТЕЛЕМ КОНКУРСА ВОВСЕ НЕ ОЗНАЧАЕТ АВТОМАТИЧЕСКОГО ПРЕДОСТАВЛЕНИЯ ЕЙ ГРАНТА</a:t>
            </a:r>
          </a:p>
        </p:txBody>
      </p:sp>
      <p:pic>
        <p:nvPicPr>
          <p:cNvPr id="514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Shape 51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519" name="Shape 519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900"/>
              </a:spcBef>
              <a:defRPr b="1" sz="1500">
                <a:solidFill>
                  <a:srgbClr val="FFFFFF"/>
                </a:solidFill>
              </a:defRPr>
            </a:pPr>
            <a:r>
              <a:t>Победители Конкурса для подписания договора о предоставлении гранта не позднее 20 (рабочих) дней со дня оформления протокола об итогах Конкурса, предоставляют Грантооператору:</a:t>
            </a:r>
          </a:p>
          <a:p>
            <a:pPr lvl="1" marL="630936" indent="-210311" defTabSz="841247">
              <a:spcBef>
                <a:spcPts val="400"/>
              </a:spcBef>
              <a:defRPr b="1" sz="1500">
                <a:solidFill>
                  <a:srgbClr val="FFFFFF"/>
                </a:solidFill>
              </a:defRPr>
            </a:pPr>
            <a:r>
              <a:t>оригинал, либо нотариально заверенную копию выписки из Единого государственного реестра юридических лиц, полученной не ранее даты подведения итогов соответствующего Конкурса, на бумажном носителе, содержащей собственноручную подпись должностного лица и гербовую печать налогового органа (выписки в электронной форме, подписанные усиленной квалификационной электронной подписью и выданная на основании Федерального закона Российской Федерации от 6 апреля 2011 г. № 63-ФЗ «Об электронной подписи», к рассмотрению не принимаются)</a:t>
            </a:r>
            <a:endParaRPr sz="2200"/>
          </a:p>
          <a:p>
            <a:pPr lvl="1" marL="630936" indent="-210311" defTabSz="841247">
              <a:spcBef>
                <a:spcPts val="400"/>
              </a:spcBef>
              <a:defRPr b="1" sz="1500">
                <a:solidFill>
                  <a:srgbClr val="FFFFFF"/>
                </a:solidFill>
              </a:defRPr>
            </a:pPr>
            <a:r>
              <a:t>копию устава, а также всех действующих изменений и дополнений к нему</a:t>
            </a:r>
            <a:endParaRPr sz="2200"/>
          </a:p>
          <a:p>
            <a:pPr lvl="1" marL="630936" indent="-210311" defTabSz="841247">
              <a:spcBef>
                <a:spcPts val="400"/>
              </a:spcBef>
              <a:defRPr b="1" sz="1500">
                <a:solidFill>
                  <a:srgbClr val="FFFFFF"/>
                </a:solidFill>
              </a:defRPr>
            </a:pPr>
            <a:r>
              <a:t>копии документов, подтверждающих полномочия лиц, подписывающих заявку (для руководителя ННО - копия решения (протокола) о назначении или об избрании физического лица на должность уполномоченным органом, в соответствии с которым такое физическое лицо обладает правом действовать от имени заявителя без доверенности; для лица, осуществляющего ведение бухгалтерского учета в ННО, - копия приказа о приеме на работу либо копия договора на оказание услуг по ведению бухгалтерского учета)</a:t>
            </a:r>
            <a:endParaRPr sz="2200"/>
          </a:p>
          <a:p>
            <a:pPr lvl="1" marL="630936" indent="-210311" defTabSz="841247">
              <a:spcBef>
                <a:spcPts val="400"/>
              </a:spcBef>
              <a:defRPr b="1" sz="1500">
                <a:solidFill>
                  <a:srgbClr val="FFFFFF"/>
                </a:solidFill>
              </a:defRPr>
            </a:pPr>
            <a:r>
              <a:t>оригинал справки из налогового органа об исполнении налогоплательщиком обязанности по уплате налогов сборов и налоговых санкций (код по КНД 1120101), по состоянию на дату не ранее подведения итогов Конкурса, и подтверждающей отсутствие у победителя Конкурса задолженности</a:t>
            </a:r>
            <a:endParaRPr sz="2200"/>
          </a:p>
          <a:p>
            <a:pPr lvl="1" marL="630936" indent="-210311" defTabSz="841247">
              <a:spcBef>
                <a:spcPts val="400"/>
              </a:spcBef>
              <a:defRPr b="1" sz="1500">
                <a:solidFill>
                  <a:srgbClr val="FFFFFF"/>
                </a:solidFill>
              </a:defRPr>
            </a:pPr>
            <a:r>
              <a:t>оригинал справки о действующих расчетных (текущих) рублевых счетах, открытых в учреждениях ПАО Сбербанк или Банк ВТБ (ПАО), выданной не ранее даты подведения итогов Конкурса учреждением, в котором открыт счет</a:t>
            </a:r>
          </a:p>
        </p:txBody>
      </p:sp>
      <p:sp>
        <p:nvSpPr>
          <p:cNvPr id="520" name="Shape 520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21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526" name="Shape 526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27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Shape 528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Победители конкурса также должны скорректировать свои календарные сметы в соответствии с выделенными им суммами гранта, рекомендациями конкурсной комиссии, а также требованиями грантооператора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Скорректированные календарные планы и сметы должны быть в обязательном порядке согласованы с грантооператором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После получения всех документов и проверки их соответствия формальным требованиям, а также согласования календарных планов и смет, грантооператор направляет на подписание победителю конкурса договор о предоставлении гранта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Внесение каких-либо правок в текст договора не допускается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Победители конкурса</a:t>
            </a:r>
          </a:p>
        </p:txBody>
      </p:sp>
      <p:sp>
        <p:nvSpPr>
          <p:cNvPr id="533" name="Shape 533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34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Shape 535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В случае не заключения в установленные сроки договора о предоставлении гранта по вине ННО-победителя конкурса, решением конкурсной комиссии она исключается из числа победителей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Высвободившиеся при этом средства по решению конкурсной комиссии либо перераспределяются среди ННО-победителей конкурса, либо конкурсная комиссия принимает решение о расширении числа победителей конкурса из числа участников конкурса, чьи проекты были рекомендованы экспертами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Высвободившиеся средства также могут быть возвращены в бюджет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Требования к участникам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ННО не должна иметь задолженность по уплате налогов, сборов и других обязательных платежей в бюджеты бюджетной системы Российской Федерации, срок исполнения по которым наступил в соответствии с законодательством Российской Федерации </a:t>
            </a:r>
            <a:r>
              <a:rPr>
                <a:solidFill>
                  <a:srgbClr val="FFD966"/>
                </a:solidFill>
              </a:rPr>
              <a:t>– расписка руководителя организации (пункт 14 заявки)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Представленный на Конкурс проект должен соответствовать уставным целям ННО-претендента </a:t>
            </a:r>
            <a:r>
              <a:rPr>
                <a:solidFill>
                  <a:srgbClr val="FFD966"/>
                </a:solidFill>
              </a:rPr>
              <a:t>– копия Устава организации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Представляемые на Конкурс проекты должны предусматривать их реализацию не позднее, чем до 30 сентября 2017 года </a:t>
            </a:r>
            <a:r>
              <a:rPr>
                <a:solidFill>
                  <a:srgbClr val="FFD966"/>
                </a:solidFill>
              </a:rPr>
              <a:t>– соответствующие пункты в заявке (пункт 8 заявки, пункт 8 приложения 3 (календарный план))</a:t>
            </a:r>
          </a:p>
        </p:txBody>
      </p:sp>
      <p:sp>
        <p:nvSpPr>
          <p:cNvPr id="149" name="Shape 149"/>
          <p:cNvSpPr/>
          <p:nvPr>
            <p:ph type="sldNum" sz="quarter" idx="4294967295"/>
          </p:nvPr>
        </p:nvSpPr>
        <p:spPr>
          <a:xfrm>
            <a:off x="11169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0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Shape 53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Контроль и отчетность</a:t>
            </a:r>
          </a:p>
        </p:txBody>
      </p:sp>
      <p:sp>
        <p:nvSpPr>
          <p:cNvPr id="540" name="Shape 540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Грантооператор контролирует реализацию проекта, экономность, рациональность и целевой характер расходования средств гранта, проводит проверку первичных документов, представленных грантополучателем, в случае необходимости осуществляет выездную проверку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Грантооператор запрашивает у грантополучателей финансовые и иные документы, касающиеся реализации проектов, утверждает отчеты о ходе реализации проектов и расходовании грантов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Грантооператор утверждает требования, предъявляемые к отчетности грантополучателя и обязательные к соблюдению грантополучателем</a:t>
            </a:r>
          </a:p>
        </p:txBody>
      </p:sp>
      <p:sp>
        <p:nvSpPr>
          <p:cNvPr id="541" name="Shape 541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42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Shape 54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Расходы по проекту</a:t>
            </a:r>
          </a:p>
        </p:txBody>
      </p:sp>
      <p:sp>
        <p:nvSpPr>
          <p:cNvPr id="547" name="Shape 547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48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Shape 549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ЛЮБЫЕ РАСХОДЫ, ПРОИЗВЕДЕННЫЕ ДО ДАТЫ ПОДПИСАНИЯ ДОГОВОРА, СЧИТАЮТСЯ НЕЦЕЛЕВЫМИ И НЕ ПОДЛЕЖАТ КОМПЕНСАЦИИ ЗА СЧЕТ ГРАНТОВЫХ СРЕДСТВ</a:t>
            </a:r>
          </a:p>
        </p:txBody>
      </p:sp>
      <p:pic>
        <p:nvPicPr>
          <p:cNvPr id="550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0407" y="4122939"/>
            <a:ext cx="2401889" cy="215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Контроль и отчетность</a:t>
            </a:r>
          </a:p>
        </p:txBody>
      </p:sp>
      <p:sp>
        <p:nvSpPr>
          <p:cNvPr id="555" name="Shape 555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В договоре о предоставлении гранта может быть предусмотрено, что грант на реализацию проекта перечисляется частями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Грантопооператор при перечислении гранта на реализацию проекта по частям, каждый последующий платеж перечисляет грантополучателю после представления им отчета о ходе реализации проекта и расходовании ранее полученных денежных средств с приложением копий подтверждающих документов, и только после принятия и утверждения этих отчётов грантооператором</a:t>
            </a:r>
          </a:p>
        </p:txBody>
      </p:sp>
      <p:sp>
        <p:nvSpPr>
          <p:cNvPr id="556" name="Shape 556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57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Shape 561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Расходы по проекту</a:t>
            </a:r>
          </a:p>
        </p:txBody>
      </p:sp>
      <p:sp>
        <p:nvSpPr>
          <p:cNvPr id="562" name="Shape 562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63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ЛЮБЫЕ ИЗМЕНЕНИЯ СМЕТЫ ИЛИ КАЛЕНДАРНОГО ПЛАНА, ПРОИЗВЕДЕННЫЕ БЕЗ ПРЕДВАРИТЕЛЬНОГО ПИСЬМЕННОГО СОГЛАСОВАНИЯ С ГРАНТООПЕРАТОРОМ, СЧИТАЮТСЯ НЕЦЕЛЕВЫМИ И НЕ ПОДЛЕЖАТ КОМПЕНСАЦИИ ЗА СЧЕТ ГРАНТОВЫХ СРЕДСТВ</a:t>
            </a:r>
          </a:p>
        </p:txBody>
      </p:sp>
      <p:pic>
        <p:nvPicPr>
          <p:cNvPr id="565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96058" y="5140040"/>
            <a:ext cx="1578033" cy="141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Shape 569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А почему мы не победили?</a:t>
            </a:r>
          </a:p>
        </p:txBody>
      </p:sp>
      <p:sp>
        <p:nvSpPr>
          <p:cNvPr id="570" name="Shape 570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71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Shape 572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b="1" sz="1800">
                <a:solidFill>
                  <a:srgbClr val="FFFFFF"/>
                </a:solidFill>
              </a:defRPr>
            </a:pPr>
            <a:r>
              <a:t>Критерии для определения победителей конкурса:</a:t>
            </a:r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соответствие проекта целям и условиям конкурса</a:t>
            </a:r>
            <a:endParaRPr sz="2200"/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актуальность и социальная значимость проекта</a:t>
            </a:r>
            <a:endParaRPr sz="2200"/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детальная проработанность проекта, в т.ч. соответствие мероприятий проекта его целям и задачам, оптимальность механизмов его реализации</a:t>
            </a:r>
            <a:endParaRPr sz="2200"/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конкретность, значимость и достижимость результатов проекта</a:t>
            </a:r>
            <a:endParaRPr sz="2200"/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</a:t>
            </a:r>
            <a:endParaRPr sz="2200"/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наличие у заявителя опыта реализации аналогичных проектов (по направлению и масштабу)</a:t>
            </a:r>
            <a:endParaRPr sz="2200"/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наличие квалифицированных специалистов, которых планируется задействовать в реализации проекта</a:t>
            </a:r>
            <a:endParaRPr sz="2200"/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наличие дополнительных источников финансирования</a:t>
            </a:r>
            <a:endParaRPr sz="2200"/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территориальный охват проекта</a:t>
            </a:r>
            <a:endParaRPr sz="2200"/>
          </a:p>
          <a:p>
            <a:pPr lvl="1" marL="637794" indent="-212597" defTabSz="850391">
              <a:spcBef>
                <a:spcPts val="400"/>
              </a:spcBef>
              <a:defRPr b="1" sz="1800">
                <a:solidFill>
                  <a:srgbClr val="FFFFFF"/>
                </a:solidFill>
              </a:defRPr>
            </a:pPr>
            <a:r>
              <a:t>наличие механизмов обеспечения устойчивости и развития результатов проекта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576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Ошибки при подготовке проекта</a:t>
            </a:r>
          </a:p>
        </p:txBody>
      </p:sp>
      <p:sp>
        <p:nvSpPr>
          <p:cNvPr id="577" name="Shape 577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Недостаточно проработанный проект: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Недостаточно четкое обоснование социальной значимости проекта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Несоответствие или противоречия между обоснованием, целями и задачами, календарным планом и ожидаемыми результатами проекта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Невозможность решения обозначенных целей и задач с помощью мероприятий, указанных в календарном плане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Отсутствие четких качественных и / или количественных показателей результатов реализации проекта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Завышенная смета расходов на проект</a:t>
            </a:r>
          </a:p>
        </p:txBody>
      </p:sp>
      <p:sp>
        <p:nvSpPr>
          <p:cNvPr id="578" name="Shape 578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79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Shape 583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Ошибки при подготовке проекта</a:t>
            </a:r>
          </a:p>
        </p:txBody>
      </p:sp>
      <p:sp>
        <p:nvSpPr>
          <p:cNvPr id="584" name="Shape 584"/>
          <p:cNvSpPr/>
          <p:nvPr>
            <p:ph type="body" idx="1"/>
          </p:nvPr>
        </p:nvSpPr>
        <p:spPr>
          <a:xfrm>
            <a:off x="323849" y="1622425"/>
            <a:ext cx="11533190" cy="4906963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Несоответствие имеющегося опыта масштабам подаваемого на конкурс проекта: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Организация имеет мало опыта реализации проектов, либо имеет опыт реализации только небольших проектов, однако запрашивает грант на масштабный проект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Небольшая организация запрашивает грант на масштабный проект</a:t>
            </a:r>
          </a:p>
          <a:p>
            <a:pPr lvl="1" marL="685800" indent="-228600">
              <a:spcBef>
                <a:spcPts val="1200"/>
              </a:spcBef>
              <a:defRPr b="1" sz="2400">
                <a:solidFill>
                  <a:srgbClr val="FFFFFF"/>
                </a:solidFill>
              </a:defRPr>
            </a:pPr>
            <a:r>
              <a:t>Организация не имеет опыта реализации проектов в той сфере, на которую запрашивает грант </a:t>
            </a:r>
          </a:p>
        </p:txBody>
      </p:sp>
      <p:sp>
        <p:nvSpPr>
          <p:cNvPr id="585" name="Shape 585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86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2145" y="0"/>
            <a:ext cx="610985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590"/>
          <p:cNvSpPr/>
          <p:nvPr>
            <p:ph type="title"/>
          </p:nvPr>
        </p:nvSpPr>
        <p:spPr>
          <a:xfrm>
            <a:off x="323847" y="2927298"/>
            <a:ext cx="5467355" cy="1022352"/>
          </a:xfrm>
          <a:prstGeom prst="rect">
            <a:avLst/>
          </a:prstGeom>
        </p:spPr>
        <p:txBody>
          <a:bodyPr/>
          <a:lstStyle>
            <a:lvl1pPr marL="212597" indent="-212597" algn="ctr" defTabSz="850391">
              <a:spcBef>
                <a:spcPts val="900"/>
              </a:spcBef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СПАСИБО ЗА ВНИМАНИЕ!</a:t>
            </a:r>
          </a:p>
        </p:txBody>
      </p:sp>
      <p:sp>
        <p:nvSpPr>
          <p:cNvPr id="591" name="Shape 591"/>
          <p:cNvSpPr/>
          <p:nvPr>
            <p:ph type="sldNum" sz="quarter" idx="4294967295"/>
          </p:nvPr>
        </p:nvSpPr>
        <p:spPr>
          <a:xfrm>
            <a:off x="11089818" y="6404291"/>
            <a:ext cx="26398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92" name="Shape 592"/>
          <p:cNvSpPr/>
          <p:nvPr/>
        </p:nvSpPr>
        <p:spPr>
          <a:xfrm>
            <a:off x="6386945" y="4114800"/>
            <a:ext cx="5458693" cy="211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ДИРЕКЦИЯ ГРАНТОВЫХ ПРОГРАММ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СОЮЗА ЖЕНЩИН РОССИИ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Екатеринбург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b="1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  2017 г. </a:t>
            </a:r>
          </a:p>
        </p:txBody>
      </p:sp>
      <p:pic>
        <p:nvPicPr>
          <p:cNvPr id="593" name="image34.jpeg" descr="https://grants.oprf.ru/files/content/12651/logo_wuor%5b1%5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26728" y="447057"/>
            <a:ext cx="3220688" cy="3220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0" y="0"/>
            <a:ext cx="12192000" cy="4867275"/>
          </a:xfrm>
          <a:prstGeom prst="rect">
            <a:avLst/>
          </a:prstGeom>
          <a:solidFill>
            <a:srgbClr val="1F4E79"/>
          </a:solidFill>
          <a:ln w="12700">
            <a:solidFill>
              <a:srgbClr val="E7E6E6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596" name="Shape 596"/>
          <p:cNvSpPr/>
          <p:nvPr>
            <p:ph type="ctrTitle"/>
          </p:nvPr>
        </p:nvSpPr>
        <p:spPr>
          <a:xfrm>
            <a:off x="334961" y="2193925"/>
            <a:ext cx="11522080" cy="2387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ПРЕЗИДЕНТСКИЕ ГРАНТЫ ДЛЯ ННО</a:t>
            </a:r>
          </a:p>
        </p:txBody>
      </p:sp>
      <p:sp>
        <p:nvSpPr>
          <p:cNvPr id="597" name="Shape 597"/>
          <p:cNvSpPr/>
          <p:nvPr>
            <p:ph type="subTitle" sz="half" idx="1"/>
          </p:nvPr>
        </p:nvSpPr>
        <p:spPr>
          <a:xfrm>
            <a:off x="334961" y="5046662"/>
            <a:ext cx="11522080" cy="1655762"/>
          </a:xfrm>
          <a:prstGeom prst="rect">
            <a:avLst/>
          </a:prstGeom>
        </p:spPr>
        <p:txBody>
          <a:bodyPr anchor="ctr"/>
          <a:lstStyle/>
          <a:p>
            <a:pPr algn="l">
              <a:defRPr b="1" sz="2800">
                <a:solidFill>
                  <a:srgbClr val="1F4E7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ПОСТОЛАКИН ПАВЕЛ ЮРЬЕВИЧ</a:t>
            </a:r>
          </a:p>
          <a:p>
            <a:pPr algn="l">
              <a:defRPr b="1" sz="2800">
                <a:solidFill>
                  <a:srgbClr val="1F4E79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Директор грантовых программ Союза женщин России</a:t>
            </a:r>
          </a:p>
        </p:txBody>
      </p:sp>
      <p:sp>
        <p:nvSpPr>
          <p:cNvPr id="598" name="Shape 598"/>
          <p:cNvSpPr/>
          <p:nvPr/>
        </p:nvSpPr>
        <p:spPr>
          <a:xfrm>
            <a:off x="334963" y="403224"/>
            <a:ext cx="2171702" cy="2398716"/>
          </a:xfrm>
          <a:prstGeom prst="rect">
            <a:avLst/>
          </a:pr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599" name="image1.png" descr="Рисунок Государственного герба Российской Федерации в многоцветном вариант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412" y="712787"/>
            <a:ext cx="1573213" cy="1887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Заявка</a:t>
            </a:r>
          </a:p>
        </p:txBody>
      </p:sp>
      <p:sp>
        <p:nvSpPr>
          <p:cNvPr id="155" name="Shape 155"/>
          <p:cNvSpPr/>
          <p:nvPr>
            <p:ph type="sldNum" sz="quarter" idx="4294967295"/>
          </p:nvPr>
        </p:nvSpPr>
        <p:spPr>
          <a:xfrm>
            <a:off x="11169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6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Заявки, не победившие в одном конкурсе, не считаются автоматически поданными на следующий конкурс. </a:t>
            </a:r>
          </a:p>
          <a:p>
            <a:pPr marL="0" indent="0" algn="ctr">
              <a:buSzTx/>
              <a:buNone/>
              <a:defRPr b="1" sz="4000"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Для участия в конкретном конкурсе заявка должна быть подана строго в сроки, определенные именно для этого конкурса!!!</a:t>
            </a:r>
          </a:p>
        </p:txBody>
      </p:sp>
      <p:pic>
        <p:nvPicPr>
          <p:cNvPr id="158" name="image8.png" descr="C:\Users\Dmitriy\Pictures\Внимание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57478" y="5320148"/>
            <a:ext cx="1269539" cy="1140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Где получить информацию о конкурсах</a:t>
            </a:r>
          </a:p>
        </p:txBody>
      </p:sp>
      <p:sp>
        <p:nvSpPr>
          <p:cNvPr id="163" name="Shape 163"/>
          <p:cNvSpPr/>
          <p:nvPr>
            <p:ph type="sldNum" sz="quarter" idx="4294967295"/>
          </p:nvPr>
        </p:nvSpPr>
        <p:spPr>
          <a:xfrm>
            <a:off x="11169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4" name="image4.png" descr="http://bezfona.ru/_im/66_original_1399522042_bezfona.r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>
            <p:ph type="body" idx="1"/>
          </p:nvPr>
        </p:nvSpPr>
        <p:spPr>
          <a:xfrm>
            <a:off x="324463" y="1622322"/>
            <a:ext cx="11533241" cy="49062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FFFF"/>
                </a:solidFill>
              </a:defRPr>
            </a:pPr>
            <a:r>
              <a:t>Вся информация о конкурсах публикуется на едином информационном портале Общественной Палаты РФ – </a:t>
            </a:r>
            <a:r>
              <a:rPr>
                <a:solidFill>
                  <a:srgbClr val="FFD9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</a:p>
        </p:txBody>
      </p:sp>
      <p:pic>
        <p:nvPicPr>
          <p:cNvPr id="166" name="image9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7590"/>
          <a:stretch>
            <a:fillRect/>
          </a:stretch>
        </p:blipFill>
        <p:spPr>
          <a:xfrm>
            <a:off x="1896354" y="2499231"/>
            <a:ext cx="8389457" cy="4358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Сайт конкурса</a:t>
            </a:r>
          </a:p>
        </p:txBody>
      </p:sp>
      <p:pic>
        <p:nvPicPr>
          <p:cNvPr id="171" name="image1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27462" y="1263999"/>
            <a:ext cx="4537148" cy="551072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sldNum" sz="quarter" idx="4294967295"/>
          </p:nvPr>
        </p:nvSpPr>
        <p:spPr>
          <a:xfrm>
            <a:off x="11169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73" name="image4.png" descr="http://bezfona.ru/_im/66_original_1399522042_bezfona.ru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3003972" y="5674292"/>
            <a:ext cx="6228928" cy="1047187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2.png" descr="RSR_фо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3.png" descr="RSR_заголовок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>
            <p:ph type="title"/>
          </p:nvPr>
        </p:nvSpPr>
        <p:spPr>
          <a:xfrm>
            <a:off x="323849" y="128587"/>
            <a:ext cx="10491790" cy="10223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Сайт конкурса</a:t>
            </a:r>
          </a:p>
        </p:txBody>
      </p:sp>
      <p:pic>
        <p:nvPicPr>
          <p:cNvPr id="179" name="image11.png"/>
          <p:cNvPicPr>
            <a:picLocks noChangeAspect="1"/>
          </p:cNvPicPr>
          <p:nvPr/>
        </p:nvPicPr>
        <p:blipFill>
          <a:blip r:embed="rId4">
            <a:extLst/>
          </a:blip>
          <a:srcRect l="0" t="9432" r="0" b="4560"/>
          <a:stretch>
            <a:fillRect/>
          </a:stretch>
        </p:blipFill>
        <p:spPr>
          <a:xfrm>
            <a:off x="884424" y="1313719"/>
            <a:ext cx="10423153" cy="504263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>
            <p:ph type="sldNum" sz="quarter" idx="4294967295"/>
          </p:nvPr>
        </p:nvSpPr>
        <p:spPr>
          <a:xfrm>
            <a:off x="11169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1" name="image4.png" descr="http://bezfona.ru/_im/66_original_1399522042_bezfona.ru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86247" y="26895"/>
            <a:ext cx="1165414" cy="1165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2254674" y="2393711"/>
            <a:ext cx="1846274" cy="451093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