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56" r:id="rId6"/>
    <p:sldId id="257" r:id="rId7"/>
    <p:sldId id="258" r:id="rId8"/>
    <p:sldId id="271" r:id="rId9"/>
    <p:sldId id="264" r:id="rId10"/>
    <p:sldId id="265" r:id="rId11"/>
    <p:sldId id="272" r:id="rId12"/>
    <p:sldId id="267" r:id="rId13"/>
    <p:sldId id="273" r:id="rId14"/>
    <p:sldId id="274" r:id="rId15"/>
    <p:sldId id="275" r:id="rId16"/>
    <p:sldId id="268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FF1F-462F-44CE-8ED5-BE22B51C4A4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6F37-E48E-4578-99BD-52675EED58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FF1F-462F-44CE-8ED5-BE22B51C4A4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6F37-E48E-4578-99BD-52675EED58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FF1F-462F-44CE-8ED5-BE22B51C4A4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6F37-E48E-4578-99BD-52675EED58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FF1F-462F-44CE-8ED5-BE22B51C4A4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6F37-E48E-4578-99BD-52675EED58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FF1F-462F-44CE-8ED5-BE22B51C4A4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6F37-E48E-4578-99BD-52675EED58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FF1F-462F-44CE-8ED5-BE22B51C4A4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6F37-E48E-4578-99BD-52675EED58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FF1F-462F-44CE-8ED5-BE22B51C4A4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6F37-E48E-4578-99BD-52675EED58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FF1F-462F-44CE-8ED5-BE22B51C4A4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6F37-E48E-4578-99BD-52675EED58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FF1F-462F-44CE-8ED5-BE22B51C4A4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6F37-E48E-4578-99BD-52675EED58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FF1F-462F-44CE-8ED5-BE22B51C4A4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6F37-E48E-4578-99BD-52675EED58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FF1F-462F-44CE-8ED5-BE22B51C4A4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6F37-E48E-4578-99BD-52675EED58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7FF1F-462F-44CE-8ED5-BE22B51C4A4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06F37-E48E-4578-99BD-52675EED58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0" name="Picture 6" descr="https://mirpps.ru/assets/media/fon-dlja-prezentacii/2018/list-is-bloknot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://writingtheorypractice.miazamoraphd.com/wp-content/uploads/2018/08/book-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48072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5730875"/>
            <a:ext cx="3804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Автор: Чувакова О.В., преподаватель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русского языка и литературы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0" name="Picture 6" descr="https://mirpps.ru/assets/media/fon-dlja-prezentacii/2018/list-is-bloknot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450250"/>
            <a:ext cx="5598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Задание </a:t>
            </a: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3. </a:t>
            </a: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Выполнение упражнений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15616" y="1113130"/>
            <a:ext cx="784887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Упражнение 1.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Запишите предложения. 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Расставьте знаки препинания. Выделите графически причастные и деепричастные обороты.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Языки пламени костра колеблемые ветром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поднились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 небо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озорив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богряным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блеском виноградники.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Я сидел на маленьком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острофке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окружёном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со всех сторон тёмной водой и затаив дыхание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внемательно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наблюдал.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0" name="Picture 6" descr="https://mirpps.ru/assets/media/fon-dlja-prezentacii/2018/list-is-bloknot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450250"/>
            <a:ext cx="5598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Задание </a:t>
            </a: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3. </a:t>
            </a: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Выполнение упражнений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15616" y="1113130"/>
            <a:ext cx="784887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Упражнение 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Запишите предложения. 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Расставьте знаки препинания. Выделите графически причастные и деепричастные обороты.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Языки пламени костра, колеблемые ветром, поднялись в небо, озарив багряным блеском виноградники.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Я сидел на маленьком островке, окружённом со всех сторон тёмной водой, и, затаив дыхание, внимательно наблюдал.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6779172" y="2837705"/>
            <a:ext cx="2175642" cy="126257"/>
          </a:xfrm>
          <a:custGeom>
            <a:avLst/>
            <a:gdLst>
              <a:gd name="connsiteX0" fmla="*/ 0 w 2175642"/>
              <a:gd name="connsiteY0" fmla="*/ 110447 h 126257"/>
              <a:gd name="connsiteX1" fmla="*/ 141890 w 2175642"/>
              <a:gd name="connsiteY1" fmla="*/ 88 h 126257"/>
              <a:gd name="connsiteX2" fmla="*/ 315311 w 2175642"/>
              <a:gd name="connsiteY2" fmla="*/ 126212 h 126257"/>
              <a:gd name="connsiteX3" fmla="*/ 551794 w 2175642"/>
              <a:gd name="connsiteY3" fmla="*/ 15854 h 126257"/>
              <a:gd name="connsiteX4" fmla="*/ 756745 w 2175642"/>
              <a:gd name="connsiteY4" fmla="*/ 126212 h 126257"/>
              <a:gd name="connsiteX5" fmla="*/ 961697 w 2175642"/>
              <a:gd name="connsiteY5" fmla="*/ 15854 h 126257"/>
              <a:gd name="connsiteX6" fmla="*/ 1119352 w 2175642"/>
              <a:gd name="connsiteY6" fmla="*/ 110447 h 126257"/>
              <a:gd name="connsiteX7" fmla="*/ 1324304 w 2175642"/>
              <a:gd name="connsiteY7" fmla="*/ 31619 h 126257"/>
              <a:gd name="connsiteX8" fmla="*/ 1497725 w 2175642"/>
              <a:gd name="connsiteY8" fmla="*/ 110447 h 126257"/>
              <a:gd name="connsiteX9" fmla="*/ 1749973 w 2175642"/>
              <a:gd name="connsiteY9" fmla="*/ 88 h 126257"/>
              <a:gd name="connsiteX10" fmla="*/ 1860331 w 2175642"/>
              <a:gd name="connsiteY10" fmla="*/ 110447 h 126257"/>
              <a:gd name="connsiteX11" fmla="*/ 2049518 w 2175642"/>
              <a:gd name="connsiteY11" fmla="*/ 88 h 126257"/>
              <a:gd name="connsiteX12" fmla="*/ 2175642 w 2175642"/>
              <a:gd name="connsiteY12" fmla="*/ 126212 h 12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5642" h="126257">
                <a:moveTo>
                  <a:pt x="0" y="110447"/>
                </a:moveTo>
                <a:cubicBezTo>
                  <a:pt x="44669" y="53954"/>
                  <a:pt x="89338" y="-2539"/>
                  <a:pt x="141890" y="88"/>
                </a:cubicBezTo>
                <a:cubicBezTo>
                  <a:pt x="194442" y="2715"/>
                  <a:pt x="246994" y="123584"/>
                  <a:pt x="315311" y="126212"/>
                </a:cubicBezTo>
                <a:cubicBezTo>
                  <a:pt x="383628" y="128840"/>
                  <a:pt x="478222" y="15854"/>
                  <a:pt x="551794" y="15854"/>
                </a:cubicBezTo>
                <a:cubicBezTo>
                  <a:pt x="625366" y="15854"/>
                  <a:pt x="688428" y="126212"/>
                  <a:pt x="756745" y="126212"/>
                </a:cubicBezTo>
                <a:cubicBezTo>
                  <a:pt x="825062" y="126212"/>
                  <a:pt x="901263" y="18481"/>
                  <a:pt x="961697" y="15854"/>
                </a:cubicBezTo>
                <a:cubicBezTo>
                  <a:pt x="1022131" y="13227"/>
                  <a:pt x="1058918" y="107820"/>
                  <a:pt x="1119352" y="110447"/>
                </a:cubicBezTo>
                <a:cubicBezTo>
                  <a:pt x="1179786" y="113074"/>
                  <a:pt x="1261242" y="31619"/>
                  <a:pt x="1324304" y="31619"/>
                </a:cubicBezTo>
                <a:cubicBezTo>
                  <a:pt x="1387366" y="31619"/>
                  <a:pt x="1426780" y="115702"/>
                  <a:pt x="1497725" y="110447"/>
                </a:cubicBezTo>
                <a:cubicBezTo>
                  <a:pt x="1568670" y="105192"/>
                  <a:pt x="1689539" y="88"/>
                  <a:pt x="1749973" y="88"/>
                </a:cubicBezTo>
                <a:cubicBezTo>
                  <a:pt x="1810407" y="88"/>
                  <a:pt x="1810407" y="110447"/>
                  <a:pt x="1860331" y="110447"/>
                </a:cubicBezTo>
                <a:cubicBezTo>
                  <a:pt x="1910255" y="110447"/>
                  <a:pt x="1996966" y="-2539"/>
                  <a:pt x="2049518" y="88"/>
                </a:cubicBezTo>
                <a:cubicBezTo>
                  <a:pt x="2102070" y="2715"/>
                  <a:pt x="2138856" y="64463"/>
                  <a:pt x="2175642" y="126212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261241" y="3326524"/>
            <a:ext cx="1261242" cy="126170"/>
          </a:xfrm>
          <a:custGeom>
            <a:avLst/>
            <a:gdLst>
              <a:gd name="connsiteX0" fmla="*/ 0 w 1261242"/>
              <a:gd name="connsiteY0" fmla="*/ 126124 h 126170"/>
              <a:gd name="connsiteX1" fmla="*/ 173421 w 1261242"/>
              <a:gd name="connsiteY1" fmla="*/ 15766 h 126170"/>
              <a:gd name="connsiteX2" fmla="*/ 362607 w 1261242"/>
              <a:gd name="connsiteY2" fmla="*/ 126124 h 126170"/>
              <a:gd name="connsiteX3" fmla="*/ 567559 w 1261242"/>
              <a:gd name="connsiteY3" fmla="*/ 0 h 126170"/>
              <a:gd name="connsiteX4" fmla="*/ 740980 w 1261242"/>
              <a:gd name="connsiteY4" fmla="*/ 126124 h 126170"/>
              <a:gd name="connsiteX5" fmla="*/ 961697 w 1261242"/>
              <a:gd name="connsiteY5" fmla="*/ 15766 h 126170"/>
              <a:gd name="connsiteX6" fmla="*/ 1103587 w 1261242"/>
              <a:gd name="connsiteY6" fmla="*/ 110359 h 126170"/>
              <a:gd name="connsiteX7" fmla="*/ 1261242 w 1261242"/>
              <a:gd name="connsiteY7" fmla="*/ 47297 h 126170"/>
              <a:gd name="connsiteX8" fmla="*/ 1261242 w 1261242"/>
              <a:gd name="connsiteY8" fmla="*/ 47297 h 126170"/>
              <a:gd name="connsiteX9" fmla="*/ 1229711 w 1261242"/>
              <a:gd name="connsiteY9" fmla="*/ 63062 h 12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242" h="126170">
                <a:moveTo>
                  <a:pt x="0" y="126124"/>
                </a:moveTo>
                <a:cubicBezTo>
                  <a:pt x="56493" y="70945"/>
                  <a:pt x="112987" y="15766"/>
                  <a:pt x="173421" y="15766"/>
                </a:cubicBezTo>
                <a:cubicBezTo>
                  <a:pt x="233855" y="15766"/>
                  <a:pt x="296917" y="128752"/>
                  <a:pt x="362607" y="126124"/>
                </a:cubicBezTo>
                <a:cubicBezTo>
                  <a:pt x="428297" y="123496"/>
                  <a:pt x="504497" y="0"/>
                  <a:pt x="567559" y="0"/>
                </a:cubicBezTo>
                <a:cubicBezTo>
                  <a:pt x="630621" y="0"/>
                  <a:pt x="675290" y="123496"/>
                  <a:pt x="740980" y="126124"/>
                </a:cubicBezTo>
                <a:cubicBezTo>
                  <a:pt x="806670" y="128752"/>
                  <a:pt x="901263" y="18393"/>
                  <a:pt x="961697" y="15766"/>
                </a:cubicBezTo>
                <a:cubicBezTo>
                  <a:pt x="1022131" y="13139"/>
                  <a:pt x="1053663" y="105104"/>
                  <a:pt x="1103587" y="110359"/>
                </a:cubicBezTo>
                <a:cubicBezTo>
                  <a:pt x="1153511" y="115614"/>
                  <a:pt x="1261242" y="47297"/>
                  <a:pt x="1261242" y="47297"/>
                </a:cubicBezTo>
                <a:lnTo>
                  <a:pt x="1261242" y="47297"/>
                </a:lnTo>
                <a:lnTo>
                  <a:pt x="1229711" y="6306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668344" y="3429000"/>
            <a:ext cx="1286470" cy="23694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226626" y="3933056"/>
            <a:ext cx="5865654" cy="23694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619672" y="5900966"/>
            <a:ext cx="2697302" cy="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1308538" y="5265493"/>
            <a:ext cx="7267903" cy="173766"/>
          </a:xfrm>
          <a:custGeom>
            <a:avLst/>
            <a:gdLst>
              <a:gd name="connsiteX0" fmla="*/ 0 w 7267903"/>
              <a:gd name="connsiteY0" fmla="*/ 142079 h 173766"/>
              <a:gd name="connsiteX1" fmla="*/ 173421 w 7267903"/>
              <a:gd name="connsiteY1" fmla="*/ 47486 h 173766"/>
              <a:gd name="connsiteX2" fmla="*/ 331076 w 7267903"/>
              <a:gd name="connsiteY2" fmla="*/ 142079 h 173766"/>
              <a:gd name="connsiteX3" fmla="*/ 536028 w 7267903"/>
              <a:gd name="connsiteY3" fmla="*/ 47486 h 173766"/>
              <a:gd name="connsiteX4" fmla="*/ 709448 w 7267903"/>
              <a:gd name="connsiteY4" fmla="*/ 142079 h 173766"/>
              <a:gd name="connsiteX5" fmla="*/ 898634 w 7267903"/>
              <a:gd name="connsiteY5" fmla="*/ 63252 h 173766"/>
              <a:gd name="connsiteX6" fmla="*/ 1024759 w 7267903"/>
              <a:gd name="connsiteY6" fmla="*/ 142079 h 173766"/>
              <a:gd name="connsiteX7" fmla="*/ 1229710 w 7267903"/>
              <a:gd name="connsiteY7" fmla="*/ 47486 h 173766"/>
              <a:gd name="connsiteX8" fmla="*/ 1355834 w 7267903"/>
              <a:gd name="connsiteY8" fmla="*/ 126314 h 173766"/>
              <a:gd name="connsiteX9" fmla="*/ 1513490 w 7267903"/>
              <a:gd name="connsiteY9" fmla="*/ 63252 h 173766"/>
              <a:gd name="connsiteX10" fmla="*/ 1671145 w 7267903"/>
              <a:gd name="connsiteY10" fmla="*/ 126314 h 173766"/>
              <a:gd name="connsiteX11" fmla="*/ 1844565 w 7267903"/>
              <a:gd name="connsiteY11" fmla="*/ 47486 h 173766"/>
              <a:gd name="connsiteX12" fmla="*/ 2065283 w 7267903"/>
              <a:gd name="connsiteY12" fmla="*/ 142079 h 173766"/>
              <a:gd name="connsiteX13" fmla="*/ 2254469 w 7267903"/>
              <a:gd name="connsiteY13" fmla="*/ 47486 h 173766"/>
              <a:gd name="connsiteX14" fmla="*/ 2427890 w 7267903"/>
              <a:gd name="connsiteY14" fmla="*/ 142079 h 173766"/>
              <a:gd name="connsiteX15" fmla="*/ 2648607 w 7267903"/>
              <a:gd name="connsiteY15" fmla="*/ 31721 h 173766"/>
              <a:gd name="connsiteX16" fmla="*/ 2822028 w 7267903"/>
              <a:gd name="connsiteY16" fmla="*/ 110548 h 173766"/>
              <a:gd name="connsiteX17" fmla="*/ 3042745 w 7267903"/>
              <a:gd name="connsiteY17" fmla="*/ 31721 h 173766"/>
              <a:gd name="connsiteX18" fmla="*/ 3200400 w 7267903"/>
              <a:gd name="connsiteY18" fmla="*/ 157845 h 173766"/>
              <a:gd name="connsiteX19" fmla="*/ 3389586 w 7267903"/>
              <a:gd name="connsiteY19" fmla="*/ 47486 h 173766"/>
              <a:gd name="connsiteX20" fmla="*/ 3547241 w 7267903"/>
              <a:gd name="connsiteY20" fmla="*/ 142079 h 173766"/>
              <a:gd name="connsiteX21" fmla="*/ 3720662 w 7267903"/>
              <a:gd name="connsiteY21" fmla="*/ 47486 h 173766"/>
              <a:gd name="connsiteX22" fmla="*/ 3925614 w 7267903"/>
              <a:gd name="connsiteY22" fmla="*/ 126314 h 173766"/>
              <a:gd name="connsiteX23" fmla="*/ 4146331 w 7267903"/>
              <a:gd name="connsiteY23" fmla="*/ 63252 h 173766"/>
              <a:gd name="connsiteX24" fmla="*/ 4240924 w 7267903"/>
              <a:gd name="connsiteY24" fmla="*/ 142079 h 173766"/>
              <a:gd name="connsiteX25" fmla="*/ 4477407 w 7267903"/>
              <a:gd name="connsiteY25" fmla="*/ 63252 h 173766"/>
              <a:gd name="connsiteX26" fmla="*/ 4666593 w 7267903"/>
              <a:gd name="connsiteY26" fmla="*/ 110548 h 173766"/>
              <a:gd name="connsiteX27" fmla="*/ 4761186 w 7267903"/>
              <a:gd name="connsiteY27" fmla="*/ 190 h 173766"/>
              <a:gd name="connsiteX28" fmla="*/ 4950372 w 7267903"/>
              <a:gd name="connsiteY28" fmla="*/ 142079 h 173766"/>
              <a:gd name="connsiteX29" fmla="*/ 5108028 w 7267903"/>
              <a:gd name="connsiteY29" fmla="*/ 47486 h 173766"/>
              <a:gd name="connsiteX30" fmla="*/ 5265683 w 7267903"/>
              <a:gd name="connsiteY30" fmla="*/ 142079 h 173766"/>
              <a:gd name="connsiteX31" fmla="*/ 5517931 w 7267903"/>
              <a:gd name="connsiteY31" fmla="*/ 47486 h 173766"/>
              <a:gd name="connsiteX32" fmla="*/ 5691352 w 7267903"/>
              <a:gd name="connsiteY32" fmla="*/ 157845 h 173766"/>
              <a:gd name="connsiteX33" fmla="*/ 5833241 w 7267903"/>
              <a:gd name="connsiteY33" fmla="*/ 31721 h 173766"/>
              <a:gd name="connsiteX34" fmla="*/ 6006662 w 7267903"/>
              <a:gd name="connsiteY34" fmla="*/ 126314 h 173766"/>
              <a:gd name="connsiteX35" fmla="*/ 6164317 w 7267903"/>
              <a:gd name="connsiteY35" fmla="*/ 47486 h 173766"/>
              <a:gd name="connsiteX36" fmla="*/ 6337738 w 7267903"/>
              <a:gd name="connsiteY36" fmla="*/ 142079 h 173766"/>
              <a:gd name="connsiteX37" fmla="*/ 6542690 w 7267903"/>
              <a:gd name="connsiteY37" fmla="*/ 15955 h 173766"/>
              <a:gd name="connsiteX38" fmla="*/ 6763407 w 7267903"/>
              <a:gd name="connsiteY38" fmla="*/ 173610 h 173766"/>
              <a:gd name="connsiteX39" fmla="*/ 6905296 w 7267903"/>
              <a:gd name="connsiteY39" fmla="*/ 47486 h 173766"/>
              <a:gd name="connsiteX40" fmla="*/ 7078717 w 7267903"/>
              <a:gd name="connsiteY40" fmla="*/ 157845 h 173766"/>
              <a:gd name="connsiteX41" fmla="*/ 7189076 w 7267903"/>
              <a:gd name="connsiteY41" fmla="*/ 63252 h 173766"/>
              <a:gd name="connsiteX42" fmla="*/ 7267903 w 7267903"/>
              <a:gd name="connsiteY42" fmla="*/ 142079 h 173766"/>
              <a:gd name="connsiteX43" fmla="*/ 7267903 w 7267903"/>
              <a:gd name="connsiteY43" fmla="*/ 142079 h 173766"/>
              <a:gd name="connsiteX44" fmla="*/ 7252138 w 7267903"/>
              <a:gd name="connsiteY44" fmla="*/ 173610 h 17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267903" h="173766">
                <a:moveTo>
                  <a:pt x="0" y="142079"/>
                </a:moveTo>
                <a:cubicBezTo>
                  <a:pt x="59121" y="94782"/>
                  <a:pt x="118242" y="47486"/>
                  <a:pt x="173421" y="47486"/>
                </a:cubicBezTo>
                <a:cubicBezTo>
                  <a:pt x="228600" y="47486"/>
                  <a:pt x="270642" y="142079"/>
                  <a:pt x="331076" y="142079"/>
                </a:cubicBezTo>
                <a:cubicBezTo>
                  <a:pt x="391510" y="142079"/>
                  <a:pt x="472966" y="47486"/>
                  <a:pt x="536028" y="47486"/>
                </a:cubicBezTo>
                <a:cubicBezTo>
                  <a:pt x="599090" y="47486"/>
                  <a:pt x="649014" y="139451"/>
                  <a:pt x="709448" y="142079"/>
                </a:cubicBezTo>
                <a:cubicBezTo>
                  <a:pt x="769882" y="144707"/>
                  <a:pt x="846082" y="63252"/>
                  <a:pt x="898634" y="63252"/>
                </a:cubicBezTo>
                <a:cubicBezTo>
                  <a:pt x="951186" y="63252"/>
                  <a:pt x="969580" y="144707"/>
                  <a:pt x="1024759" y="142079"/>
                </a:cubicBezTo>
                <a:cubicBezTo>
                  <a:pt x="1079938" y="139451"/>
                  <a:pt x="1174531" y="50113"/>
                  <a:pt x="1229710" y="47486"/>
                </a:cubicBezTo>
                <a:cubicBezTo>
                  <a:pt x="1284889" y="44859"/>
                  <a:pt x="1308537" y="123686"/>
                  <a:pt x="1355834" y="126314"/>
                </a:cubicBezTo>
                <a:cubicBezTo>
                  <a:pt x="1403131" y="128942"/>
                  <a:pt x="1460938" y="63252"/>
                  <a:pt x="1513490" y="63252"/>
                </a:cubicBezTo>
                <a:cubicBezTo>
                  <a:pt x="1566042" y="63252"/>
                  <a:pt x="1615966" y="128942"/>
                  <a:pt x="1671145" y="126314"/>
                </a:cubicBezTo>
                <a:cubicBezTo>
                  <a:pt x="1726324" y="123686"/>
                  <a:pt x="1778875" y="44859"/>
                  <a:pt x="1844565" y="47486"/>
                </a:cubicBezTo>
                <a:cubicBezTo>
                  <a:pt x="1910255" y="50113"/>
                  <a:pt x="1996966" y="142079"/>
                  <a:pt x="2065283" y="142079"/>
                </a:cubicBezTo>
                <a:cubicBezTo>
                  <a:pt x="2133600" y="142079"/>
                  <a:pt x="2194035" y="47486"/>
                  <a:pt x="2254469" y="47486"/>
                </a:cubicBezTo>
                <a:cubicBezTo>
                  <a:pt x="2314903" y="47486"/>
                  <a:pt x="2362200" y="144706"/>
                  <a:pt x="2427890" y="142079"/>
                </a:cubicBezTo>
                <a:cubicBezTo>
                  <a:pt x="2493580" y="139452"/>
                  <a:pt x="2582917" y="36976"/>
                  <a:pt x="2648607" y="31721"/>
                </a:cubicBezTo>
                <a:cubicBezTo>
                  <a:pt x="2714297" y="26466"/>
                  <a:pt x="2756338" y="110548"/>
                  <a:pt x="2822028" y="110548"/>
                </a:cubicBezTo>
                <a:cubicBezTo>
                  <a:pt x="2887718" y="110548"/>
                  <a:pt x="2979683" y="23838"/>
                  <a:pt x="3042745" y="31721"/>
                </a:cubicBezTo>
                <a:cubicBezTo>
                  <a:pt x="3105807" y="39604"/>
                  <a:pt x="3142593" y="155218"/>
                  <a:pt x="3200400" y="157845"/>
                </a:cubicBezTo>
                <a:cubicBezTo>
                  <a:pt x="3258207" y="160472"/>
                  <a:pt x="3331779" y="50114"/>
                  <a:pt x="3389586" y="47486"/>
                </a:cubicBezTo>
                <a:cubicBezTo>
                  <a:pt x="3447393" y="44858"/>
                  <a:pt x="3492062" y="142079"/>
                  <a:pt x="3547241" y="142079"/>
                </a:cubicBezTo>
                <a:cubicBezTo>
                  <a:pt x="3602420" y="142079"/>
                  <a:pt x="3657600" y="50113"/>
                  <a:pt x="3720662" y="47486"/>
                </a:cubicBezTo>
                <a:cubicBezTo>
                  <a:pt x="3783724" y="44859"/>
                  <a:pt x="3854669" y="123686"/>
                  <a:pt x="3925614" y="126314"/>
                </a:cubicBezTo>
                <a:cubicBezTo>
                  <a:pt x="3996559" y="128942"/>
                  <a:pt x="4093779" y="60625"/>
                  <a:pt x="4146331" y="63252"/>
                </a:cubicBezTo>
                <a:cubicBezTo>
                  <a:pt x="4198883" y="65879"/>
                  <a:pt x="4185745" y="142079"/>
                  <a:pt x="4240924" y="142079"/>
                </a:cubicBezTo>
                <a:cubicBezTo>
                  <a:pt x="4296103" y="142079"/>
                  <a:pt x="4406462" y="68507"/>
                  <a:pt x="4477407" y="63252"/>
                </a:cubicBezTo>
                <a:cubicBezTo>
                  <a:pt x="4548352" y="57997"/>
                  <a:pt x="4619297" y="121058"/>
                  <a:pt x="4666593" y="110548"/>
                </a:cubicBezTo>
                <a:cubicBezTo>
                  <a:pt x="4713889" y="100038"/>
                  <a:pt x="4713890" y="-5065"/>
                  <a:pt x="4761186" y="190"/>
                </a:cubicBezTo>
                <a:cubicBezTo>
                  <a:pt x="4808483" y="5445"/>
                  <a:pt x="4892565" y="134196"/>
                  <a:pt x="4950372" y="142079"/>
                </a:cubicBezTo>
                <a:cubicBezTo>
                  <a:pt x="5008179" y="149962"/>
                  <a:pt x="5055476" y="47486"/>
                  <a:pt x="5108028" y="47486"/>
                </a:cubicBezTo>
                <a:cubicBezTo>
                  <a:pt x="5160580" y="47486"/>
                  <a:pt x="5197366" y="142079"/>
                  <a:pt x="5265683" y="142079"/>
                </a:cubicBezTo>
                <a:cubicBezTo>
                  <a:pt x="5334000" y="142079"/>
                  <a:pt x="5446986" y="44858"/>
                  <a:pt x="5517931" y="47486"/>
                </a:cubicBezTo>
                <a:cubicBezTo>
                  <a:pt x="5588876" y="50114"/>
                  <a:pt x="5638800" y="160472"/>
                  <a:pt x="5691352" y="157845"/>
                </a:cubicBezTo>
                <a:cubicBezTo>
                  <a:pt x="5743904" y="155218"/>
                  <a:pt x="5780689" y="36976"/>
                  <a:pt x="5833241" y="31721"/>
                </a:cubicBezTo>
                <a:cubicBezTo>
                  <a:pt x="5885793" y="26466"/>
                  <a:pt x="5951483" y="123687"/>
                  <a:pt x="6006662" y="126314"/>
                </a:cubicBezTo>
                <a:cubicBezTo>
                  <a:pt x="6061841" y="128941"/>
                  <a:pt x="6109138" y="44859"/>
                  <a:pt x="6164317" y="47486"/>
                </a:cubicBezTo>
                <a:cubicBezTo>
                  <a:pt x="6219496" y="50113"/>
                  <a:pt x="6274676" y="147334"/>
                  <a:pt x="6337738" y="142079"/>
                </a:cubicBezTo>
                <a:cubicBezTo>
                  <a:pt x="6400800" y="136824"/>
                  <a:pt x="6471745" y="10700"/>
                  <a:pt x="6542690" y="15955"/>
                </a:cubicBezTo>
                <a:cubicBezTo>
                  <a:pt x="6613635" y="21210"/>
                  <a:pt x="6702973" y="168355"/>
                  <a:pt x="6763407" y="173610"/>
                </a:cubicBezTo>
                <a:cubicBezTo>
                  <a:pt x="6823841" y="178865"/>
                  <a:pt x="6852744" y="50113"/>
                  <a:pt x="6905296" y="47486"/>
                </a:cubicBezTo>
                <a:cubicBezTo>
                  <a:pt x="6957848" y="44859"/>
                  <a:pt x="7031420" y="155217"/>
                  <a:pt x="7078717" y="157845"/>
                </a:cubicBezTo>
                <a:cubicBezTo>
                  <a:pt x="7126014" y="160473"/>
                  <a:pt x="7157545" y="65880"/>
                  <a:pt x="7189076" y="63252"/>
                </a:cubicBezTo>
                <a:cubicBezTo>
                  <a:pt x="7220607" y="60624"/>
                  <a:pt x="7267903" y="142079"/>
                  <a:pt x="7267903" y="142079"/>
                </a:cubicBezTo>
                <a:lnTo>
                  <a:pt x="7267903" y="142079"/>
                </a:lnTo>
                <a:lnTo>
                  <a:pt x="7252138" y="17361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8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6" descr="https://mirpps.ru/assets/media/fon-dlja-prezentacii/2018/list-is-bloknot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15616" y="301298"/>
            <a:ext cx="784887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Упражнение 2. </a:t>
            </a:r>
            <a:r>
              <a:rPr lang="en-US" sz="24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Выпишите</a:t>
            </a: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: 1 вариант - предложения с причастным оборотом</a:t>
            </a:r>
            <a:r>
              <a:rPr lang="ru-RU" sz="24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2 вариант - предложения с деепричастным оборотом. </a:t>
            </a: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Расставьте знаки препинания, подчеркните прич. или </a:t>
            </a:r>
            <a:r>
              <a:rPr lang="ru-RU" sz="2400" b="1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дееприч</a:t>
            </a: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оборот</a:t>
            </a:r>
            <a:r>
              <a:rPr lang="ru-RU" sz="24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335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Перед ужином князь Андрей вернувшись назад в кабинет отца застал старого князя в горячем споре с Пьером.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33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Он по первому неприятному письму старосты полученному несколько лет назад уже стал создавать в уме план разных перемен…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Ещё полюбовавшись на луну вздохнув для приличия Маргарита повернула голову в сад…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3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А между тем когда один пьяный которого провозили в это время по улице в огромной телеге запряженной огромною ломовою лошадью крикнул ему вдруг…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s://mirpps.ru/assets/media/fon-dlja-prezentacii/2018/list-is-bloknot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24833" y="346434"/>
            <a:ext cx="8038387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Вариант 1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335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Он по первому неприятному письму старосты, полученному несколько лет назад ,уже стал создавать в уме план разных перемен…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733550" algn="l"/>
              </a:tabLst>
            </a:pP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       А </a:t>
            </a:r>
            <a:r>
              <a:rPr lang="ru-RU" sz="2800" dirty="0">
                <a:ea typeface="Calibri" pitchFamily="34" charset="0"/>
                <a:cs typeface="Times New Roman" pitchFamily="18" charset="0"/>
              </a:rPr>
              <a:t>между тем когда один </a:t>
            </a: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пьяный, </a:t>
            </a:r>
            <a:r>
              <a:rPr lang="ru-RU" sz="2800" dirty="0">
                <a:ea typeface="Calibri" pitchFamily="34" charset="0"/>
                <a:cs typeface="Times New Roman" pitchFamily="18" charset="0"/>
              </a:rPr>
              <a:t>которого провозили в это время по улице в огромной </a:t>
            </a: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телеге, </a:t>
            </a:r>
            <a:r>
              <a:rPr lang="ru-RU" sz="2800" dirty="0">
                <a:ea typeface="Calibri" pitchFamily="34" charset="0"/>
                <a:cs typeface="Times New Roman" pitchFamily="18" charset="0"/>
              </a:rPr>
              <a:t>запряженной огромною ломовою </a:t>
            </a: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лошадью, </a:t>
            </a:r>
            <a:r>
              <a:rPr lang="ru-RU" sz="2800" dirty="0">
                <a:ea typeface="Calibri" pitchFamily="34" charset="0"/>
                <a:cs typeface="Times New Roman" pitchFamily="18" charset="0"/>
              </a:rPr>
              <a:t>крикнул ему вдруг</a:t>
            </a: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…</a:t>
            </a:r>
            <a:endParaRPr lang="ru-RU" sz="2800" dirty="0" smtClean="0">
              <a:ea typeface="Calibri" pitchFamily="34" charset="0"/>
              <a:cs typeface="Times New Roman" pitchFamily="18" charset="0"/>
            </a:endParaRP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Вариант 2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733550" algn="l"/>
              </a:tabLst>
            </a:pP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       Перед </a:t>
            </a:r>
            <a:r>
              <a:rPr lang="ru-RU" sz="2800" dirty="0">
                <a:ea typeface="Calibri" pitchFamily="34" charset="0"/>
                <a:cs typeface="Times New Roman" pitchFamily="18" charset="0"/>
              </a:rPr>
              <a:t>ужином князь </a:t>
            </a: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Андрей, </a:t>
            </a:r>
            <a:r>
              <a:rPr lang="ru-RU" sz="2800" dirty="0">
                <a:ea typeface="Calibri" pitchFamily="34" charset="0"/>
                <a:cs typeface="Times New Roman" pitchFamily="18" charset="0"/>
              </a:rPr>
              <a:t>вернувшись назад в кабинет </a:t>
            </a: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отца, </a:t>
            </a:r>
            <a:r>
              <a:rPr lang="ru-RU" sz="2800" dirty="0">
                <a:ea typeface="Calibri" pitchFamily="34" charset="0"/>
                <a:cs typeface="Times New Roman" pitchFamily="18" charset="0"/>
              </a:rPr>
              <a:t>застал старого князя в горячем споре с Пьером.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7335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Ещё полюбовавшись на луну, вздохнув для приличия, Маргарита повернула голову в сад…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7335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228867" y="1628800"/>
            <a:ext cx="5892409" cy="45719"/>
          </a:xfrm>
          <a:custGeom>
            <a:avLst/>
            <a:gdLst>
              <a:gd name="connsiteX0" fmla="*/ 0 w 5201943"/>
              <a:gd name="connsiteY0" fmla="*/ 101661 h 110384"/>
              <a:gd name="connsiteX1" fmla="*/ 110066 w 5201943"/>
              <a:gd name="connsiteY1" fmla="*/ 16995 h 110384"/>
              <a:gd name="connsiteX2" fmla="*/ 228600 w 5201943"/>
              <a:gd name="connsiteY2" fmla="*/ 101661 h 110384"/>
              <a:gd name="connsiteX3" fmla="*/ 381000 w 5201943"/>
              <a:gd name="connsiteY3" fmla="*/ 25461 h 110384"/>
              <a:gd name="connsiteX4" fmla="*/ 491066 w 5201943"/>
              <a:gd name="connsiteY4" fmla="*/ 93195 h 110384"/>
              <a:gd name="connsiteX5" fmla="*/ 635000 w 5201943"/>
              <a:gd name="connsiteY5" fmla="*/ 33928 h 110384"/>
              <a:gd name="connsiteX6" fmla="*/ 736600 w 5201943"/>
              <a:gd name="connsiteY6" fmla="*/ 101661 h 110384"/>
              <a:gd name="connsiteX7" fmla="*/ 880533 w 5201943"/>
              <a:gd name="connsiteY7" fmla="*/ 25461 h 110384"/>
              <a:gd name="connsiteX8" fmla="*/ 1024466 w 5201943"/>
              <a:gd name="connsiteY8" fmla="*/ 110128 h 110384"/>
              <a:gd name="connsiteX9" fmla="*/ 1168400 w 5201943"/>
              <a:gd name="connsiteY9" fmla="*/ 25461 h 110384"/>
              <a:gd name="connsiteX10" fmla="*/ 1286933 w 5201943"/>
              <a:gd name="connsiteY10" fmla="*/ 101661 h 110384"/>
              <a:gd name="connsiteX11" fmla="*/ 1422400 w 5201943"/>
              <a:gd name="connsiteY11" fmla="*/ 16995 h 110384"/>
              <a:gd name="connsiteX12" fmla="*/ 1549400 w 5201943"/>
              <a:gd name="connsiteY12" fmla="*/ 101661 h 110384"/>
              <a:gd name="connsiteX13" fmla="*/ 1676400 w 5201943"/>
              <a:gd name="connsiteY13" fmla="*/ 33928 h 110384"/>
              <a:gd name="connsiteX14" fmla="*/ 1794933 w 5201943"/>
              <a:gd name="connsiteY14" fmla="*/ 101661 h 110384"/>
              <a:gd name="connsiteX15" fmla="*/ 1913466 w 5201943"/>
              <a:gd name="connsiteY15" fmla="*/ 25461 h 110384"/>
              <a:gd name="connsiteX16" fmla="*/ 2023533 w 5201943"/>
              <a:gd name="connsiteY16" fmla="*/ 93195 h 110384"/>
              <a:gd name="connsiteX17" fmla="*/ 2133600 w 5201943"/>
              <a:gd name="connsiteY17" fmla="*/ 33928 h 110384"/>
              <a:gd name="connsiteX18" fmla="*/ 2243666 w 5201943"/>
              <a:gd name="connsiteY18" fmla="*/ 84728 h 110384"/>
              <a:gd name="connsiteX19" fmla="*/ 2387600 w 5201943"/>
              <a:gd name="connsiteY19" fmla="*/ 25461 h 110384"/>
              <a:gd name="connsiteX20" fmla="*/ 2480733 w 5201943"/>
              <a:gd name="connsiteY20" fmla="*/ 93195 h 110384"/>
              <a:gd name="connsiteX21" fmla="*/ 2641600 w 5201943"/>
              <a:gd name="connsiteY21" fmla="*/ 61 h 110384"/>
              <a:gd name="connsiteX22" fmla="*/ 2785533 w 5201943"/>
              <a:gd name="connsiteY22" fmla="*/ 93195 h 110384"/>
              <a:gd name="connsiteX23" fmla="*/ 2921000 w 5201943"/>
              <a:gd name="connsiteY23" fmla="*/ 61 h 110384"/>
              <a:gd name="connsiteX24" fmla="*/ 3039533 w 5201943"/>
              <a:gd name="connsiteY24" fmla="*/ 93195 h 110384"/>
              <a:gd name="connsiteX25" fmla="*/ 3208866 w 5201943"/>
              <a:gd name="connsiteY25" fmla="*/ 61 h 110384"/>
              <a:gd name="connsiteX26" fmla="*/ 3318933 w 5201943"/>
              <a:gd name="connsiteY26" fmla="*/ 110128 h 110384"/>
              <a:gd name="connsiteX27" fmla="*/ 3445933 w 5201943"/>
              <a:gd name="connsiteY27" fmla="*/ 61 h 110384"/>
              <a:gd name="connsiteX28" fmla="*/ 3547533 w 5201943"/>
              <a:gd name="connsiteY28" fmla="*/ 93195 h 110384"/>
              <a:gd name="connsiteX29" fmla="*/ 3657600 w 5201943"/>
              <a:gd name="connsiteY29" fmla="*/ 61 h 110384"/>
              <a:gd name="connsiteX30" fmla="*/ 3776133 w 5201943"/>
              <a:gd name="connsiteY30" fmla="*/ 84728 h 110384"/>
              <a:gd name="connsiteX31" fmla="*/ 3928533 w 5201943"/>
              <a:gd name="connsiteY31" fmla="*/ 8528 h 110384"/>
              <a:gd name="connsiteX32" fmla="*/ 4030133 w 5201943"/>
              <a:gd name="connsiteY32" fmla="*/ 101661 h 110384"/>
              <a:gd name="connsiteX33" fmla="*/ 4157133 w 5201943"/>
              <a:gd name="connsiteY33" fmla="*/ 16995 h 110384"/>
              <a:gd name="connsiteX34" fmla="*/ 4250266 w 5201943"/>
              <a:gd name="connsiteY34" fmla="*/ 76261 h 110384"/>
              <a:gd name="connsiteX35" fmla="*/ 4360333 w 5201943"/>
              <a:gd name="connsiteY35" fmla="*/ 25461 h 110384"/>
              <a:gd name="connsiteX36" fmla="*/ 4478866 w 5201943"/>
              <a:gd name="connsiteY36" fmla="*/ 84728 h 110384"/>
              <a:gd name="connsiteX37" fmla="*/ 4622800 w 5201943"/>
              <a:gd name="connsiteY37" fmla="*/ 16995 h 110384"/>
              <a:gd name="connsiteX38" fmla="*/ 4749800 w 5201943"/>
              <a:gd name="connsiteY38" fmla="*/ 110128 h 110384"/>
              <a:gd name="connsiteX39" fmla="*/ 4859866 w 5201943"/>
              <a:gd name="connsiteY39" fmla="*/ 16995 h 110384"/>
              <a:gd name="connsiteX40" fmla="*/ 4961466 w 5201943"/>
              <a:gd name="connsiteY40" fmla="*/ 84728 h 110384"/>
              <a:gd name="connsiteX41" fmla="*/ 5037666 w 5201943"/>
              <a:gd name="connsiteY41" fmla="*/ 25461 h 110384"/>
              <a:gd name="connsiteX42" fmla="*/ 5122333 w 5201943"/>
              <a:gd name="connsiteY42" fmla="*/ 110128 h 110384"/>
              <a:gd name="connsiteX43" fmla="*/ 5198533 w 5201943"/>
              <a:gd name="connsiteY43" fmla="*/ 50861 h 110384"/>
              <a:gd name="connsiteX44" fmla="*/ 5181600 w 5201943"/>
              <a:gd name="connsiteY44" fmla="*/ 25461 h 11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201943" h="110384">
                <a:moveTo>
                  <a:pt x="0" y="101661"/>
                </a:moveTo>
                <a:cubicBezTo>
                  <a:pt x="35983" y="59328"/>
                  <a:pt x="71966" y="16995"/>
                  <a:pt x="110066" y="16995"/>
                </a:cubicBezTo>
                <a:cubicBezTo>
                  <a:pt x="148166" y="16995"/>
                  <a:pt x="183444" y="100250"/>
                  <a:pt x="228600" y="101661"/>
                </a:cubicBezTo>
                <a:cubicBezTo>
                  <a:pt x="273756" y="103072"/>
                  <a:pt x="337256" y="26872"/>
                  <a:pt x="381000" y="25461"/>
                </a:cubicBezTo>
                <a:cubicBezTo>
                  <a:pt x="424744" y="24050"/>
                  <a:pt x="448733" y="91784"/>
                  <a:pt x="491066" y="93195"/>
                </a:cubicBezTo>
                <a:cubicBezTo>
                  <a:pt x="533399" y="94606"/>
                  <a:pt x="594078" y="32517"/>
                  <a:pt x="635000" y="33928"/>
                </a:cubicBezTo>
                <a:cubicBezTo>
                  <a:pt x="675922" y="35339"/>
                  <a:pt x="695678" y="103072"/>
                  <a:pt x="736600" y="101661"/>
                </a:cubicBezTo>
                <a:cubicBezTo>
                  <a:pt x="777522" y="100250"/>
                  <a:pt x="832555" y="24050"/>
                  <a:pt x="880533" y="25461"/>
                </a:cubicBezTo>
                <a:cubicBezTo>
                  <a:pt x="928511" y="26872"/>
                  <a:pt x="976488" y="110128"/>
                  <a:pt x="1024466" y="110128"/>
                </a:cubicBezTo>
                <a:cubicBezTo>
                  <a:pt x="1072444" y="110128"/>
                  <a:pt x="1124656" y="26872"/>
                  <a:pt x="1168400" y="25461"/>
                </a:cubicBezTo>
                <a:cubicBezTo>
                  <a:pt x="1212144" y="24050"/>
                  <a:pt x="1244600" y="103072"/>
                  <a:pt x="1286933" y="101661"/>
                </a:cubicBezTo>
                <a:cubicBezTo>
                  <a:pt x="1329266" y="100250"/>
                  <a:pt x="1378656" y="16995"/>
                  <a:pt x="1422400" y="16995"/>
                </a:cubicBezTo>
                <a:cubicBezTo>
                  <a:pt x="1466144" y="16995"/>
                  <a:pt x="1507067" y="98839"/>
                  <a:pt x="1549400" y="101661"/>
                </a:cubicBezTo>
                <a:cubicBezTo>
                  <a:pt x="1591733" y="104483"/>
                  <a:pt x="1635478" y="33928"/>
                  <a:pt x="1676400" y="33928"/>
                </a:cubicBezTo>
                <a:cubicBezTo>
                  <a:pt x="1717322" y="33928"/>
                  <a:pt x="1755422" y="103072"/>
                  <a:pt x="1794933" y="101661"/>
                </a:cubicBezTo>
                <a:cubicBezTo>
                  <a:pt x="1834444" y="100250"/>
                  <a:pt x="1875366" y="26872"/>
                  <a:pt x="1913466" y="25461"/>
                </a:cubicBezTo>
                <a:cubicBezTo>
                  <a:pt x="1951566" y="24050"/>
                  <a:pt x="1986844" y="91784"/>
                  <a:pt x="2023533" y="93195"/>
                </a:cubicBezTo>
                <a:cubicBezTo>
                  <a:pt x="2060222" y="94606"/>
                  <a:pt x="2096911" y="35339"/>
                  <a:pt x="2133600" y="33928"/>
                </a:cubicBezTo>
                <a:cubicBezTo>
                  <a:pt x="2170289" y="32517"/>
                  <a:pt x="2201333" y="86139"/>
                  <a:pt x="2243666" y="84728"/>
                </a:cubicBezTo>
                <a:cubicBezTo>
                  <a:pt x="2285999" y="83317"/>
                  <a:pt x="2348089" y="24050"/>
                  <a:pt x="2387600" y="25461"/>
                </a:cubicBezTo>
                <a:cubicBezTo>
                  <a:pt x="2427111" y="26872"/>
                  <a:pt x="2438400" y="97428"/>
                  <a:pt x="2480733" y="93195"/>
                </a:cubicBezTo>
                <a:cubicBezTo>
                  <a:pt x="2523066" y="88962"/>
                  <a:pt x="2590800" y="61"/>
                  <a:pt x="2641600" y="61"/>
                </a:cubicBezTo>
                <a:cubicBezTo>
                  <a:pt x="2692400" y="61"/>
                  <a:pt x="2738966" y="93195"/>
                  <a:pt x="2785533" y="93195"/>
                </a:cubicBezTo>
                <a:cubicBezTo>
                  <a:pt x="2832100" y="93195"/>
                  <a:pt x="2878667" y="61"/>
                  <a:pt x="2921000" y="61"/>
                </a:cubicBezTo>
                <a:cubicBezTo>
                  <a:pt x="2963333" y="61"/>
                  <a:pt x="2991555" y="93195"/>
                  <a:pt x="3039533" y="93195"/>
                </a:cubicBezTo>
                <a:cubicBezTo>
                  <a:pt x="3087511" y="93195"/>
                  <a:pt x="3162299" y="-2761"/>
                  <a:pt x="3208866" y="61"/>
                </a:cubicBezTo>
                <a:cubicBezTo>
                  <a:pt x="3255433" y="2883"/>
                  <a:pt x="3279422" y="110128"/>
                  <a:pt x="3318933" y="110128"/>
                </a:cubicBezTo>
                <a:cubicBezTo>
                  <a:pt x="3358444" y="110128"/>
                  <a:pt x="3407833" y="2883"/>
                  <a:pt x="3445933" y="61"/>
                </a:cubicBezTo>
                <a:cubicBezTo>
                  <a:pt x="3484033" y="-2761"/>
                  <a:pt x="3512255" y="93195"/>
                  <a:pt x="3547533" y="93195"/>
                </a:cubicBezTo>
                <a:cubicBezTo>
                  <a:pt x="3582811" y="93195"/>
                  <a:pt x="3619500" y="1472"/>
                  <a:pt x="3657600" y="61"/>
                </a:cubicBezTo>
                <a:cubicBezTo>
                  <a:pt x="3695700" y="-1350"/>
                  <a:pt x="3730978" y="83317"/>
                  <a:pt x="3776133" y="84728"/>
                </a:cubicBezTo>
                <a:cubicBezTo>
                  <a:pt x="3821288" y="86139"/>
                  <a:pt x="3886200" y="5706"/>
                  <a:pt x="3928533" y="8528"/>
                </a:cubicBezTo>
                <a:cubicBezTo>
                  <a:pt x="3970866" y="11350"/>
                  <a:pt x="3992033" y="100250"/>
                  <a:pt x="4030133" y="101661"/>
                </a:cubicBezTo>
                <a:cubicBezTo>
                  <a:pt x="4068233" y="103072"/>
                  <a:pt x="4120444" y="21228"/>
                  <a:pt x="4157133" y="16995"/>
                </a:cubicBezTo>
                <a:cubicBezTo>
                  <a:pt x="4193822" y="12762"/>
                  <a:pt x="4216399" y="74850"/>
                  <a:pt x="4250266" y="76261"/>
                </a:cubicBezTo>
                <a:cubicBezTo>
                  <a:pt x="4284133" y="77672"/>
                  <a:pt x="4322233" y="24050"/>
                  <a:pt x="4360333" y="25461"/>
                </a:cubicBezTo>
                <a:cubicBezTo>
                  <a:pt x="4398433" y="26872"/>
                  <a:pt x="4435122" y="86139"/>
                  <a:pt x="4478866" y="84728"/>
                </a:cubicBezTo>
                <a:cubicBezTo>
                  <a:pt x="4522610" y="83317"/>
                  <a:pt x="4577644" y="12762"/>
                  <a:pt x="4622800" y="16995"/>
                </a:cubicBezTo>
                <a:cubicBezTo>
                  <a:pt x="4667956" y="21228"/>
                  <a:pt x="4710289" y="110128"/>
                  <a:pt x="4749800" y="110128"/>
                </a:cubicBezTo>
                <a:cubicBezTo>
                  <a:pt x="4789311" y="110128"/>
                  <a:pt x="4824588" y="21228"/>
                  <a:pt x="4859866" y="16995"/>
                </a:cubicBezTo>
                <a:cubicBezTo>
                  <a:pt x="4895144" y="12762"/>
                  <a:pt x="4931833" y="83317"/>
                  <a:pt x="4961466" y="84728"/>
                </a:cubicBezTo>
                <a:cubicBezTo>
                  <a:pt x="4991099" y="86139"/>
                  <a:pt x="5010855" y="21228"/>
                  <a:pt x="5037666" y="25461"/>
                </a:cubicBezTo>
                <a:cubicBezTo>
                  <a:pt x="5064477" y="29694"/>
                  <a:pt x="5095522" y="105895"/>
                  <a:pt x="5122333" y="110128"/>
                </a:cubicBezTo>
                <a:cubicBezTo>
                  <a:pt x="5149144" y="114361"/>
                  <a:pt x="5188655" y="64972"/>
                  <a:pt x="5198533" y="50861"/>
                </a:cubicBezTo>
                <a:cubicBezTo>
                  <a:pt x="5208411" y="36750"/>
                  <a:pt x="5195005" y="31105"/>
                  <a:pt x="5181600" y="25461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195574" y="3306480"/>
            <a:ext cx="7696906" cy="122519"/>
          </a:xfrm>
          <a:custGeom>
            <a:avLst/>
            <a:gdLst>
              <a:gd name="connsiteX0" fmla="*/ 0 w 5201943"/>
              <a:gd name="connsiteY0" fmla="*/ 101661 h 110384"/>
              <a:gd name="connsiteX1" fmla="*/ 110066 w 5201943"/>
              <a:gd name="connsiteY1" fmla="*/ 16995 h 110384"/>
              <a:gd name="connsiteX2" fmla="*/ 228600 w 5201943"/>
              <a:gd name="connsiteY2" fmla="*/ 101661 h 110384"/>
              <a:gd name="connsiteX3" fmla="*/ 381000 w 5201943"/>
              <a:gd name="connsiteY3" fmla="*/ 25461 h 110384"/>
              <a:gd name="connsiteX4" fmla="*/ 491066 w 5201943"/>
              <a:gd name="connsiteY4" fmla="*/ 93195 h 110384"/>
              <a:gd name="connsiteX5" fmla="*/ 635000 w 5201943"/>
              <a:gd name="connsiteY5" fmla="*/ 33928 h 110384"/>
              <a:gd name="connsiteX6" fmla="*/ 736600 w 5201943"/>
              <a:gd name="connsiteY6" fmla="*/ 101661 h 110384"/>
              <a:gd name="connsiteX7" fmla="*/ 880533 w 5201943"/>
              <a:gd name="connsiteY7" fmla="*/ 25461 h 110384"/>
              <a:gd name="connsiteX8" fmla="*/ 1024466 w 5201943"/>
              <a:gd name="connsiteY8" fmla="*/ 110128 h 110384"/>
              <a:gd name="connsiteX9" fmla="*/ 1168400 w 5201943"/>
              <a:gd name="connsiteY9" fmla="*/ 25461 h 110384"/>
              <a:gd name="connsiteX10" fmla="*/ 1286933 w 5201943"/>
              <a:gd name="connsiteY10" fmla="*/ 101661 h 110384"/>
              <a:gd name="connsiteX11" fmla="*/ 1422400 w 5201943"/>
              <a:gd name="connsiteY11" fmla="*/ 16995 h 110384"/>
              <a:gd name="connsiteX12" fmla="*/ 1549400 w 5201943"/>
              <a:gd name="connsiteY12" fmla="*/ 101661 h 110384"/>
              <a:gd name="connsiteX13" fmla="*/ 1676400 w 5201943"/>
              <a:gd name="connsiteY13" fmla="*/ 33928 h 110384"/>
              <a:gd name="connsiteX14" fmla="*/ 1794933 w 5201943"/>
              <a:gd name="connsiteY14" fmla="*/ 101661 h 110384"/>
              <a:gd name="connsiteX15" fmla="*/ 1913466 w 5201943"/>
              <a:gd name="connsiteY15" fmla="*/ 25461 h 110384"/>
              <a:gd name="connsiteX16" fmla="*/ 2023533 w 5201943"/>
              <a:gd name="connsiteY16" fmla="*/ 93195 h 110384"/>
              <a:gd name="connsiteX17" fmla="*/ 2133600 w 5201943"/>
              <a:gd name="connsiteY17" fmla="*/ 33928 h 110384"/>
              <a:gd name="connsiteX18" fmla="*/ 2243666 w 5201943"/>
              <a:gd name="connsiteY18" fmla="*/ 84728 h 110384"/>
              <a:gd name="connsiteX19" fmla="*/ 2387600 w 5201943"/>
              <a:gd name="connsiteY19" fmla="*/ 25461 h 110384"/>
              <a:gd name="connsiteX20" fmla="*/ 2480733 w 5201943"/>
              <a:gd name="connsiteY20" fmla="*/ 93195 h 110384"/>
              <a:gd name="connsiteX21" fmla="*/ 2641600 w 5201943"/>
              <a:gd name="connsiteY21" fmla="*/ 61 h 110384"/>
              <a:gd name="connsiteX22" fmla="*/ 2785533 w 5201943"/>
              <a:gd name="connsiteY22" fmla="*/ 93195 h 110384"/>
              <a:gd name="connsiteX23" fmla="*/ 2921000 w 5201943"/>
              <a:gd name="connsiteY23" fmla="*/ 61 h 110384"/>
              <a:gd name="connsiteX24" fmla="*/ 3039533 w 5201943"/>
              <a:gd name="connsiteY24" fmla="*/ 93195 h 110384"/>
              <a:gd name="connsiteX25" fmla="*/ 3208866 w 5201943"/>
              <a:gd name="connsiteY25" fmla="*/ 61 h 110384"/>
              <a:gd name="connsiteX26" fmla="*/ 3318933 w 5201943"/>
              <a:gd name="connsiteY26" fmla="*/ 110128 h 110384"/>
              <a:gd name="connsiteX27" fmla="*/ 3445933 w 5201943"/>
              <a:gd name="connsiteY27" fmla="*/ 61 h 110384"/>
              <a:gd name="connsiteX28" fmla="*/ 3547533 w 5201943"/>
              <a:gd name="connsiteY28" fmla="*/ 93195 h 110384"/>
              <a:gd name="connsiteX29" fmla="*/ 3657600 w 5201943"/>
              <a:gd name="connsiteY29" fmla="*/ 61 h 110384"/>
              <a:gd name="connsiteX30" fmla="*/ 3776133 w 5201943"/>
              <a:gd name="connsiteY30" fmla="*/ 84728 h 110384"/>
              <a:gd name="connsiteX31" fmla="*/ 3928533 w 5201943"/>
              <a:gd name="connsiteY31" fmla="*/ 8528 h 110384"/>
              <a:gd name="connsiteX32" fmla="*/ 4030133 w 5201943"/>
              <a:gd name="connsiteY32" fmla="*/ 101661 h 110384"/>
              <a:gd name="connsiteX33" fmla="*/ 4157133 w 5201943"/>
              <a:gd name="connsiteY33" fmla="*/ 16995 h 110384"/>
              <a:gd name="connsiteX34" fmla="*/ 4250266 w 5201943"/>
              <a:gd name="connsiteY34" fmla="*/ 76261 h 110384"/>
              <a:gd name="connsiteX35" fmla="*/ 4360333 w 5201943"/>
              <a:gd name="connsiteY35" fmla="*/ 25461 h 110384"/>
              <a:gd name="connsiteX36" fmla="*/ 4478866 w 5201943"/>
              <a:gd name="connsiteY36" fmla="*/ 84728 h 110384"/>
              <a:gd name="connsiteX37" fmla="*/ 4622800 w 5201943"/>
              <a:gd name="connsiteY37" fmla="*/ 16995 h 110384"/>
              <a:gd name="connsiteX38" fmla="*/ 4749800 w 5201943"/>
              <a:gd name="connsiteY38" fmla="*/ 110128 h 110384"/>
              <a:gd name="connsiteX39" fmla="*/ 4859866 w 5201943"/>
              <a:gd name="connsiteY39" fmla="*/ 16995 h 110384"/>
              <a:gd name="connsiteX40" fmla="*/ 4961466 w 5201943"/>
              <a:gd name="connsiteY40" fmla="*/ 84728 h 110384"/>
              <a:gd name="connsiteX41" fmla="*/ 5037666 w 5201943"/>
              <a:gd name="connsiteY41" fmla="*/ 25461 h 110384"/>
              <a:gd name="connsiteX42" fmla="*/ 5122333 w 5201943"/>
              <a:gd name="connsiteY42" fmla="*/ 110128 h 110384"/>
              <a:gd name="connsiteX43" fmla="*/ 5198533 w 5201943"/>
              <a:gd name="connsiteY43" fmla="*/ 50861 h 110384"/>
              <a:gd name="connsiteX44" fmla="*/ 5181600 w 5201943"/>
              <a:gd name="connsiteY44" fmla="*/ 25461 h 11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201943" h="110384">
                <a:moveTo>
                  <a:pt x="0" y="101661"/>
                </a:moveTo>
                <a:cubicBezTo>
                  <a:pt x="35983" y="59328"/>
                  <a:pt x="71966" y="16995"/>
                  <a:pt x="110066" y="16995"/>
                </a:cubicBezTo>
                <a:cubicBezTo>
                  <a:pt x="148166" y="16995"/>
                  <a:pt x="183444" y="100250"/>
                  <a:pt x="228600" y="101661"/>
                </a:cubicBezTo>
                <a:cubicBezTo>
                  <a:pt x="273756" y="103072"/>
                  <a:pt x="337256" y="26872"/>
                  <a:pt x="381000" y="25461"/>
                </a:cubicBezTo>
                <a:cubicBezTo>
                  <a:pt x="424744" y="24050"/>
                  <a:pt x="448733" y="91784"/>
                  <a:pt x="491066" y="93195"/>
                </a:cubicBezTo>
                <a:cubicBezTo>
                  <a:pt x="533399" y="94606"/>
                  <a:pt x="594078" y="32517"/>
                  <a:pt x="635000" y="33928"/>
                </a:cubicBezTo>
                <a:cubicBezTo>
                  <a:pt x="675922" y="35339"/>
                  <a:pt x="695678" y="103072"/>
                  <a:pt x="736600" y="101661"/>
                </a:cubicBezTo>
                <a:cubicBezTo>
                  <a:pt x="777522" y="100250"/>
                  <a:pt x="832555" y="24050"/>
                  <a:pt x="880533" y="25461"/>
                </a:cubicBezTo>
                <a:cubicBezTo>
                  <a:pt x="928511" y="26872"/>
                  <a:pt x="976488" y="110128"/>
                  <a:pt x="1024466" y="110128"/>
                </a:cubicBezTo>
                <a:cubicBezTo>
                  <a:pt x="1072444" y="110128"/>
                  <a:pt x="1124656" y="26872"/>
                  <a:pt x="1168400" y="25461"/>
                </a:cubicBezTo>
                <a:cubicBezTo>
                  <a:pt x="1212144" y="24050"/>
                  <a:pt x="1244600" y="103072"/>
                  <a:pt x="1286933" y="101661"/>
                </a:cubicBezTo>
                <a:cubicBezTo>
                  <a:pt x="1329266" y="100250"/>
                  <a:pt x="1378656" y="16995"/>
                  <a:pt x="1422400" y="16995"/>
                </a:cubicBezTo>
                <a:cubicBezTo>
                  <a:pt x="1466144" y="16995"/>
                  <a:pt x="1507067" y="98839"/>
                  <a:pt x="1549400" y="101661"/>
                </a:cubicBezTo>
                <a:cubicBezTo>
                  <a:pt x="1591733" y="104483"/>
                  <a:pt x="1635478" y="33928"/>
                  <a:pt x="1676400" y="33928"/>
                </a:cubicBezTo>
                <a:cubicBezTo>
                  <a:pt x="1717322" y="33928"/>
                  <a:pt x="1755422" y="103072"/>
                  <a:pt x="1794933" y="101661"/>
                </a:cubicBezTo>
                <a:cubicBezTo>
                  <a:pt x="1834444" y="100250"/>
                  <a:pt x="1875366" y="26872"/>
                  <a:pt x="1913466" y="25461"/>
                </a:cubicBezTo>
                <a:cubicBezTo>
                  <a:pt x="1951566" y="24050"/>
                  <a:pt x="1986844" y="91784"/>
                  <a:pt x="2023533" y="93195"/>
                </a:cubicBezTo>
                <a:cubicBezTo>
                  <a:pt x="2060222" y="94606"/>
                  <a:pt x="2096911" y="35339"/>
                  <a:pt x="2133600" y="33928"/>
                </a:cubicBezTo>
                <a:cubicBezTo>
                  <a:pt x="2170289" y="32517"/>
                  <a:pt x="2201333" y="86139"/>
                  <a:pt x="2243666" y="84728"/>
                </a:cubicBezTo>
                <a:cubicBezTo>
                  <a:pt x="2285999" y="83317"/>
                  <a:pt x="2348089" y="24050"/>
                  <a:pt x="2387600" y="25461"/>
                </a:cubicBezTo>
                <a:cubicBezTo>
                  <a:pt x="2427111" y="26872"/>
                  <a:pt x="2438400" y="97428"/>
                  <a:pt x="2480733" y="93195"/>
                </a:cubicBezTo>
                <a:cubicBezTo>
                  <a:pt x="2523066" y="88962"/>
                  <a:pt x="2590800" y="61"/>
                  <a:pt x="2641600" y="61"/>
                </a:cubicBezTo>
                <a:cubicBezTo>
                  <a:pt x="2692400" y="61"/>
                  <a:pt x="2738966" y="93195"/>
                  <a:pt x="2785533" y="93195"/>
                </a:cubicBezTo>
                <a:cubicBezTo>
                  <a:pt x="2832100" y="93195"/>
                  <a:pt x="2878667" y="61"/>
                  <a:pt x="2921000" y="61"/>
                </a:cubicBezTo>
                <a:cubicBezTo>
                  <a:pt x="2963333" y="61"/>
                  <a:pt x="2991555" y="93195"/>
                  <a:pt x="3039533" y="93195"/>
                </a:cubicBezTo>
                <a:cubicBezTo>
                  <a:pt x="3087511" y="93195"/>
                  <a:pt x="3162299" y="-2761"/>
                  <a:pt x="3208866" y="61"/>
                </a:cubicBezTo>
                <a:cubicBezTo>
                  <a:pt x="3255433" y="2883"/>
                  <a:pt x="3279422" y="110128"/>
                  <a:pt x="3318933" y="110128"/>
                </a:cubicBezTo>
                <a:cubicBezTo>
                  <a:pt x="3358444" y="110128"/>
                  <a:pt x="3407833" y="2883"/>
                  <a:pt x="3445933" y="61"/>
                </a:cubicBezTo>
                <a:cubicBezTo>
                  <a:pt x="3484033" y="-2761"/>
                  <a:pt x="3512255" y="93195"/>
                  <a:pt x="3547533" y="93195"/>
                </a:cubicBezTo>
                <a:cubicBezTo>
                  <a:pt x="3582811" y="93195"/>
                  <a:pt x="3619500" y="1472"/>
                  <a:pt x="3657600" y="61"/>
                </a:cubicBezTo>
                <a:cubicBezTo>
                  <a:pt x="3695700" y="-1350"/>
                  <a:pt x="3730978" y="83317"/>
                  <a:pt x="3776133" y="84728"/>
                </a:cubicBezTo>
                <a:cubicBezTo>
                  <a:pt x="3821288" y="86139"/>
                  <a:pt x="3886200" y="5706"/>
                  <a:pt x="3928533" y="8528"/>
                </a:cubicBezTo>
                <a:cubicBezTo>
                  <a:pt x="3970866" y="11350"/>
                  <a:pt x="3992033" y="100250"/>
                  <a:pt x="4030133" y="101661"/>
                </a:cubicBezTo>
                <a:cubicBezTo>
                  <a:pt x="4068233" y="103072"/>
                  <a:pt x="4120444" y="21228"/>
                  <a:pt x="4157133" y="16995"/>
                </a:cubicBezTo>
                <a:cubicBezTo>
                  <a:pt x="4193822" y="12762"/>
                  <a:pt x="4216399" y="74850"/>
                  <a:pt x="4250266" y="76261"/>
                </a:cubicBezTo>
                <a:cubicBezTo>
                  <a:pt x="4284133" y="77672"/>
                  <a:pt x="4322233" y="24050"/>
                  <a:pt x="4360333" y="25461"/>
                </a:cubicBezTo>
                <a:cubicBezTo>
                  <a:pt x="4398433" y="26872"/>
                  <a:pt x="4435122" y="86139"/>
                  <a:pt x="4478866" y="84728"/>
                </a:cubicBezTo>
                <a:cubicBezTo>
                  <a:pt x="4522610" y="83317"/>
                  <a:pt x="4577644" y="12762"/>
                  <a:pt x="4622800" y="16995"/>
                </a:cubicBezTo>
                <a:cubicBezTo>
                  <a:pt x="4667956" y="21228"/>
                  <a:pt x="4710289" y="110128"/>
                  <a:pt x="4749800" y="110128"/>
                </a:cubicBezTo>
                <a:cubicBezTo>
                  <a:pt x="4789311" y="110128"/>
                  <a:pt x="4824588" y="21228"/>
                  <a:pt x="4859866" y="16995"/>
                </a:cubicBezTo>
                <a:cubicBezTo>
                  <a:pt x="4895144" y="12762"/>
                  <a:pt x="4931833" y="83317"/>
                  <a:pt x="4961466" y="84728"/>
                </a:cubicBezTo>
                <a:cubicBezTo>
                  <a:pt x="4991099" y="86139"/>
                  <a:pt x="5010855" y="21228"/>
                  <a:pt x="5037666" y="25461"/>
                </a:cubicBezTo>
                <a:cubicBezTo>
                  <a:pt x="5064477" y="29694"/>
                  <a:pt x="5095522" y="105895"/>
                  <a:pt x="5122333" y="110128"/>
                </a:cubicBezTo>
                <a:cubicBezTo>
                  <a:pt x="5149144" y="114361"/>
                  <a:pt x="5188655" y="64972"/>
                  <a:pt x="5198533" y="50861"/>
                </a:cubicBezTo>
                <a:cubicBezTo>
                  <a:pt x="5208411" y="36750"/>
                  <a:pt x="5195005" y="31105"/>
                  <a:pt x="5181600" y="25461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146511" y="5013176"/>
            <a:ext cx="1997489" cy="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28867" y="5445224"/>
            <a:ext cx="3487149" cy="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09308" y="6309320"/>
            <a:ext cx="4906908" cy="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876256" y="6300694"/>
            <a:ext cx="2016224" cy="8626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0" name="Picture 6" descr="https://mirpps.ru/assets/media/fon-dlja-prezentacii/2018/list-is-bloknot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2935" t="3801" r="1088" b="3801"/>
          <a:stretch>
            <a:fillRect/>
          </a:stretch>
        </p:blipFill>
        <p:spPr bwMode="auto">
          <a:xfrm>
            <a:off x="-15443" y="-55041"/>
            <a:ext cx="9195955" cy="7056784"/>
          </a:xfrm>
          <a:prstGeom prst="rect">
            <a:avLst/>
          </a:prstGeom>
          <a:noFill/>
        </p:spPr>
      </p:pic>
      <p:pic>
        <p:nvPicPr>
          <p:cNvPr id="7" name="Picture 6" descr="https://mirpps.ru/assets/media/fon-dlja-prezentacii/2018/list-is-bloknot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1784" y="24988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Упражнение 3. Укажите номера предложений, в которых верно поставлены знаки препинания.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328" y="1196752"/>
            <a:ext cx="88569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пыльной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дороге  ведущей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тянулись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скрипучие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арбы, наполненные черным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Хаджи-Мурат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остановился, бросив поводья, и,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привычным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движением левой руки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отстегнув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чехол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винтовки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правой рукой вынул ее.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воздухе стоял прозрачный морозный блеск, захватывающий при дыхании горло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Щурясь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ветра  я гляжу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эту темную даль. </a:t>
            </a:r>
          </a:p>
        </p:txBody>
      </p:sp>
    </p:spTree>
    <p:extLst>
      <p:ext uri="{BB962C8B-B14F-4D97-AF65-F5344CB8AC3E}">
        <p14:creationId xmlns:p14="http://schemas.microsoft.com/office/powerpoint/2010/main" val="25728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0" name="Picture 6" descr="https://mirpps.ru/assets/media/fon-dlja-prezentacii/2018/list-is-bloknot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2935" t="3801" r="1088" b="3801"/>
          <a:stretch>
            <a:fillRect/>
          </a:stretch>
        </p:blipFill>
        <p:spPr bwMode="auto">
          <a:xfrm>
            <a:off x="-15443" y="-55041"/>
            <a:ext cx="9195955" cy="705678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586" y="282889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Упражнение 3. Укажите номера предложений, в которых верно поставлены знаки препинания.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1783" y="1353681"/>
            <a:ext cx="799288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пыльной дороге  ведущей к садам тянулись скрипучие арбы, наполненные черным виноградом. </a:t>
            </a:r>
          </a:p>
          <a:p>
            <a:pPr marL="342900" indent="-342900">
              <a:buAutoNum type="arabicParenR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Хаджи-Мурат остановился, бросив поводья, и, привычным движением левой руки отстегнув чехол винтовки, правой рукой вынул ее. </a:t>
            </a:r>
          </a:p>
          <a:p>
            <a:pPr marL="342900" indent="-342900">
              <a:buAutoNum type="arabicParenR"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воздухе стоял прозрачный морозный блеск, захватывающий при дыхании горло.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Щурясь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ветра  я гляжу в эту темную даль. </a:t>
            </a:r>
          </a:p>
        </p:txBody>
      </p:sp>
    </p:spTree>
    <p:extLst>
      <p:ext uri="{BB962C8B-B14F-4D97-AF65-F5344CB8AC3E}">
        <p14:creationId xmlns:p14="http://schemas.microsoft.com/office/powerpoint/2010/main" val="8490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0" name="Picture 6" descr="https://mirpps.ru/assets/media/fon-dlja-prezentacii/2018/list-is-bloknot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43608" y="147991"/>
            <a:ext cx="66247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Упражнение 4</a:t>
            </a:r>
            <a:r>
              <a:rPr lang="ru-RU" sz="24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Придумайте 1 причастие и 1 </a:t>
            </a:r>
            <a:r>
              <a:rPr lang="ru-RU" sz="24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деепричастие</a:t>
            </a: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Составьте с ними 1 или 2 предложения, запишите.</a:t>
            </a:r>
          </a:p>
        </p:txBody>
      </p:sp>
      <p:pic>
        <p:nvPicPr>
          <p:cNvPr id="26627" name="Picture 3" descr="https://psrussian.com/wp-content/uploads/2016/10/Russian-lessons-for-beginners-by-psrussi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7724" y="764704"/>
            <a:ext cx="2946276" cy="5892553"/>
          </a:xfrm>
          <a:prstGeom prst="rect">
            <a:avLst/>
          </a:prstGeom>
          <a:noFill/>
        </p:spPr>
      </p:pic>
      <p:pic>
        <p:nvPicPr>
          <p:cNvPr id="7" name="Рисунок 1" descr="http://lusana.ru/files/16937/653/9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t="18867"/>
          <a:stretch>
            <a:fillRect/>
          </a:stretch>
        </p:blipFill>
        <p:spPr bwMode="auto">
          <a:xfrm>
            <a:off x="1131122" y="2072851"/>
            <a:ext cx="5113319" cy="3193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s://mirpps.ru/assets/media/fon-dlja-prezentacii/2018/list-is-bloknot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87624" y="1700808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Спасибо за работу на уроке!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0" name="Picture 6" descr="https://mirpps.ru/assets/media/fon-dlja-prezentacii/2018/list-is-bloknot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75656" y="1052734"/>
          <a:ext cx="7200800" cy="5544620"/>
        </p:xfrm>
        <a:graphic>
          <a:graphicData uri="http://schemas.openxmlformats.org/drawingml/2006/table">
            <a:tbl>
              <a:tblPr/>
              <a:tblGrid>
                <a:gridCol w="3502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8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4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Calibri"/>
                          <a:cs typeface="Times New Roman"/>
                        </a:rPr>
                        <a:t>бухг</a:t>
                      </a:r>
                      <a:r>
                        <a:rPr lang="ru-RU" sz="2400" b="0" dirty="0" smtClean="0">
                          <a:latin typeface="+mn-lt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400" dirty="0" smtClean="0">
                          <a:latin typeface="+mn-lt"/>
                          <a:ea typeface="Calibri"/>
                          <a:cs typeface="Times New Roman"/>
                        </a:rPr>
                        <a:t>лтеров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добыча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маркетинг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сорит деньгами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они правы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 стенах учреждения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жалюзи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банты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каталог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зонты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4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квартал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цепочка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4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позвонит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оптовый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44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документ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вовремя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44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договор ( договоры)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создана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47664" y="404664"/>
            <a:ext cx="6964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Задание 1: поставьте ударение в словах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0" name="Picture 6" descr="https://mirpps.ru/assets/media/fon-dlja-prezentacii/2018/list-is-bloknot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399814"/>
              </p:ext>
            </p:extLst>
          </p:nvPr>
        </p:nvGraphicFramePr>
        <p:xfrm>
          <a:off x="1619672" y="1196750"/>
          <a:ext cx="6984776" cy="5486400"/>
        </p:xfrm>
        <a:graphic>
          <a:graphicData uri="http://schemas.openxmlformats.org/drawingml/2006/table">
            <a:tbl>
              <a:tblPr/>
              <a:tblGrid>
                <a:gridCol w="3397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2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бухг</a:t>
                      </a:r>
                      <a:r>
                        <a:rPr lang="ru-RU" sz="2400" b="1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лтеров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доб</a:t>
                      </a:r>
                      <a:r>
                        <a:rPr lang="ru-RU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ча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рк</a:t>
                      </a:r>
                      <a:r>
                        <a:rPr lang="ru-RU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тинг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проц</a:t>
                      </a:r>
                      <a:r>
                        <a:rPr lang="ru-RU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нт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сор</a:t>
                      </a:r>
                      <a:r>
                        <a:rPr lang="ru-RU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деньг</a:t>
                      </a:r>
                      <a:r>
                        <a:rPr lang="ru-RU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ми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они </a:t>
                      </a: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пр</a:t>
                      </a:r>
                      <a:r>
                        <a:rPr lang="ru-RU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вы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ср</a:t>
                      </a:r>
                      <a:r>
                        <a:rPr lang="ru-RU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дства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2400" u="sng" dirty="0" err="1">
                          <a:latin typeface="+mn-lt"/>
                          <a:ea typeface="Calibri"/>
                          <a:cs typeface="Times New Roman"/>
                        </a:rPr>
                        <a:t>стен</a:t>
                      </a:r>
                      <a:r>
                        <a:rPr lang="ru-RU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400" u="sng" dirty="0" err="1">
                          <a:latin typeface="+mn-lt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 учреждения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жалюз</a:t>
                      </a:r>
                      <a:r>
                        <a:rPr lang="ru-RU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нты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катал</a:t>
                      </a:r>
                      <a:r>
                        <a:rPr lang="ru-RU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г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зонт</a:t>
                      </a:r>
                      <a:r>
                        <a:rPr lang="ru-RU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Ы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кварт</a:t>
                      </a:r>
                      <a:r>
                        <a:rPr lang="ru-RU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цеп</a:t>
                      </a:r>
                      <a:r>
                        <a:rPr lang="ru-RU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чка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позвон</a:t>
                      </a:r>
                      <a:r>
                        <a:rPr lang="ru-RU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опт</a:t>
                      </a:r>
                      <a:r>
                        <a:rPr lang="ru-RU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вый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докум</a:t>
                      </a:r>
                      <a:r>
                        <a:rPr lang="ru-RU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нт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время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догов</a:t>
                      </a:r>
                      <a:r>
                        <a:rPr lang="ru-RU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 ( </a:t>
                      </a: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догов</a:t>
                      </a:r>
                      <a:r>
                        <a:rPr lang="ru-RU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ры</a:t>
                      </a: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+mn-lt"/>
                          <a:ea typeface="Calibri"/>
                          <a:cs typeface="Times New Roman"/>
                        </a:rPr>
                        <a:t>создан</a:t>
                      </a:r>
                      <a:r>
                        <a:rPr lang="ru-RU" sz="24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419872" y="435441"/>
            <a:ext cx="27218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Проверьте себя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0" name="Picture 6" descr="https://mirpps.ru/assets/media/fon-dlja-prezentacii/2018/list-is-bloknot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771800" y="1557373"/>
            <a:ext cx="41764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3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0-2 ошибки – «5»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35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3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3-5 ошибок – «4»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35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3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6-8 ошибок – «3»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35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3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9 и более ошибок – «2»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19872" y="435441"/>
            <a:ext cx="2456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Оцените себя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s://mirpps.ru/assets/media/fon-dlja-prezentacii/2018/list-is-bloknot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87624" y="764704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Причастный и деепричастный </a:t>
            </a:r>
            <a:r>
              <a:rPr lang="ru-RU" sz="3600" dirty="0" smtClean="0">
                <a:solidFill>
                  <a:srgbClr val="FF0000"/>
                </a:solidFill>
              </a:rPr>
              <a:t>оборот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Знаки </a:t>
            </a:r>
            <a:r>
              <a:rPr lang="ru-RU" sz="3600" dirty="0">
                <a:solidFill>
                  <a:srgbClr val="FF0000"/>
                </a:solidFill>
              </a:rPr>
              <a:t>и препинания в предложениях с причастным и деепричастным оборотом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0" name="Picture 6" descr="https://mirpps.ru/assets/media/fon-dlja-prezentacii/2018/list-is-bloknot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87624" y="188640"/>
          <a:ext cx="7776864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 smtClean="0">
                        <a:latin typeface="+mn-lt"/>
                      </a:endParaRPr>
                    </a:p>
                    <a:p>
                      <a:endParaRPr lang="ru-RU" sz="2400" dirty="0" smtClean="0">
                        <a:latin typeface="+mn-lt"/>
                      </a:endParaRPr>
                    </a:p>
                    <a:p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 smtClean="0">
                        <a:latin typeface="+mn-lt"/>
                      </a:endParaRPr>
                    </a:p>
                    <a:p>
                      <a:endParaRPr lang="ru-RU" sz="2400" dirty="0" smtClean="0">
                        <a:latin typeface="+mn-lt"/>
                      </a:endParaRPr>
                    </a:p>
                    <a:p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59632" y="260648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a typeface="Calibri" pitchFamily="34" charset="0"/>
                <a:cs typeface="Arial" pitchFamily="34" charset="0"/>
              </a:rPr>
              <a:t>Причастный оборот – это  два и более причастия в </a:t>
            </a:r>
            <a:r>
              <a:rPr lang="ru-RU" sz="2400" dirty="0" smtClean="0">
                <a:ea typeface="Calibri" pitchFamily="34" charset="0"/>
                <a:cs typeface="Arial" pitchFamily="34" charset="0"/>
              </a:rPr>
              <a:t>предложении</a:t>
            </a:r>
            <a:endParaRPr lang="ru-RU" sz="2400" dirty="0"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96336" y="447055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a typeface="Calibri" pitchFamily="34" charset="0"/>
                <a:cs typeface="Arial" pitchFamily="34" charset="0"/>
              </a:rPr>
              <a:t>НЕВЕРНО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64746" y="2420888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a typeface="Calibri" pitchFamily="34" charset="0"/>
                <a:cs typeface="Arial" pitchFamily="34" charset="0"/>
              </a:rPr>
              <a:t>НЕВЕРНО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96336" y="3717032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a typeface="Calibri" pitchFamily="34" charset="0"/>
                <a:cs typeface="Arial" pitchFamily="34" charset="0"/>
              </a:rPr>
              <a:t>НЕВЕРНО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24328" y="5877272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a typeface="Calibri" pitchFamily="34" charset="0"/>
                <a:cs typeface="Arial" pitchFamily="34" charset="0"/>
              </a:rPr>
              <a:t>НЕВЕРНО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40352" y="4869160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a typeface="Calibri" pitchFamily="34" charset="0"/>
                <a:cs typeface="Arial" pitchFamily="34" charset="0"/>
              </a:rPr>
              <a:t>ВЕРНО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68344" y="1340768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a typeface="Calibri" pitchFamily="34" charset="0"/>
                <a:cs typeface="Arial" pitchFamily="34" charset="0"/>
              </a:rPr>
              <a:t>ВЕРНО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1196752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a typeface="Calibri" pitchFamily="34" charset="0"/>
                <a:cs typeface="Arial" pitchFamily="34" charset="0"/>
              </a:rPr>
              <a:t>В предложении причастный оборот является определением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2060848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a typeface="Calibri" pitchFamily="34" charset="0"/>
                <a:cs typeface="Arial" pitchFamily="34" charset="0"/>
              </a:rPr>
              <a:t>Причастный оборот выделяется запятыми, не зависимо от нахождения определяемого слова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3356992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a typeface="Calibri" pitchFamily="34" charset="0"/>
                <a:cs typeface="Arial" pitchFamily="34" charset="0"/>
              </a:rPr>
              <a:t>Деепричастный оборот не выделяется запятыми, если стоит перед определяемым </a:t>
            </a:r>
            <a:r>
              <a:rPr lang="ru-RU" sz="2400" dirty="0" smtClean="0">
                <a:ea typeface="Calibri" pitchFamily="34" charset="0"/>
                <a:cs typeface="Arial" pitchFamily="34" charset="0"/>
              </a:rPr>
              <a:t>словом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59632" y="4614227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a typeface="Calibri" pitchFamily="34" charset="0"/>
                <a:cs typeface="Arial" pitchFamily="34" charset="0"/>
              </a:rPr>
              <a:t>Деепричастный оборот – это деепричастие с зависимыми словами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59632" y="5661248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a typeface="Calibri" pitchFamily="34" charset="0"/>
                <a:cs typeface="Arial" pitchFamily="34" charset="0"/>
              </a:rPr>
              <a:t>Причастие отвечает на вопросы: что делая? </a:t>
            </a:r>
            <a:r>
              <a:rPr lang="ru-RU" sz="2400" dirty="0" smtClean="0">
                <a:ea typeface="Calibri" pitchFamily="34" charset="0"/>
                <a:cs typeface="Arial" pitchFamily="34" charset="0"/>
              </a:rPr>
              <a:t>что </a:t>
            </a:r>
            <a:r>
              <a:rPr lang="ru-RU" sz="2400" dirty="0">
                <a:ea typeface="Calibri" pitchFamily="34" charset="0"/>
                <a:cs typeface="Arial" pitchFamily="34" charset="0"/>
              </a:rPr>
              <a:t>сделав?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0" name="Picture 6" descr="https://mirpps.ru/assets/media/fon-dlja-prezentacii/2018/list-is-bloknot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07704" y="200696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Причастный оборот </a:t>
            </a:r>
            <a:r>
              <a:rPr lang="ru-RU" sz="4000" dirty="0" smtClean="0"/>
              <a:t>= </a:t>
            </a:r>
          </a:p>
          <a:p>
            <a:pPr algn="ctr"/>
            <a:r>
              <a:rPr lang="ru-RU" sz="4000" b="1" dirty="0" smtClean="0"/>
              <a:t>причастие</a:t>
            </a:r>
            <a:r>
              <a:rPr lang="ru-RU" sz="4000" dirty="0" smtClean="0"/>
              <a:t> (какой? какая? какое?) + </a:t>
            </a:r>
            <a:r>
              <a:rPr lang="ru-RU" sz="4000" b="1" dirty="0" smtClean="0"/>
              <a:t>зависимые слова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894744"/>
            <a:ext cx="754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Проверенное преподавателем упражнение.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62631" y="5157192"/>
            <a:ext cx="7367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Упражнение</a:t>
            </a:r>
            <a:r>
              <a:rPr lang="ru-RU" sz="3600" b="1" dirty="0">
                <a:solidFill>
                  <a:srgbClr val="FF0000"/>
                </a:solidFill>
              </a:rPr>
              <a:t>,</a:t>
            </a:r>
            <a:r>
              <a:rPr lang="ru-RU" sz="2800" dirty="0"/>
              <a:t> проверенное </a:t>
            </a:r>
            <a:r>
              <a:rPr lang="ru-RU" sz="2800" dirty="0" smtClean="0"/>
              <a:t>преподавателем</a:t>
            </a:r>
            <a:r>
              <a:rPr lang="ru-RU" sz="3600" b="1" dirty="0" smtClean="0">
                <a:solidFill>
                  <a:srgbClr val="FF0000"/>
                </a:solidFill>
              </a:rPr>
              <a:t>, 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sp>
        <p:nvSpPr>
          <p:cNvPr id="6" name="Полилиния 5"/>
          <p:cNvSpPr/>
          <p:nvPr/>
        </p:nvSpPr>
        <p:spPr>
          <a:xfrm>
            <a:off x="1481959" y="3342090"/>
            <a:ext cx="4619296" cy="142136"/>
          </a:xfrm>
          <a:custGeom>
            <a:avLst/>
            <a:gdLst>
              <a:gd name="connsiteX0" fmla="*/ 0 w 4619296"/>
              <a:gd name="connsiteY0" fmla="*/ 126324 h 142136"/>
              <a:gd name="connsiteX1" fmla="*/ 110358 w 4619296"/>
              <a:gd name="connsiteY1" fmla="*/ 200 h 142136"/>
              <a:gd name="connsiteX2" fmla="*/ 331075 w 4619296"/>
              <a:gd name="connsiteY2" fmla="*/ 94793 h 142136"/>
              <a:gd name="connsiteX3" fmla="*/ 488731 w 4619296"/>
              <a:gd name="connsiteY3" fmla="*/ 200 h 142136"/>
              <a:gd name="connsiteX4" fmla="*/ 677917 w 4619296"/>
              <a:gd name="connsiteY4" fmla="*/ 126324 h 142136"/>
              <a:gd name="connsiteX5" fmla="*/ 867103 w 4619296"/>
              <a:gd name="connsiteY5" fmla="*/ 47496 h 142136"/>
              <a:gd name="connsiteX6" fmla="*/ 1024758 w 4619296"/>
              <a:gd name="connsiteY6" fmla="*/ 126324 h 142136"/>
              <a:gd name="connsiteX7" fmla="*/ 1245475 w 4619296"/>
              <a:gd name="connsiteY7" fmla="*/ 15965 h 142136"/>
              <a:gd name="connsiteX8" fmla="*/ 1387365 w 4619296"/>
              <a:gd name="connsiteY8" fmla="*/ 126324 h 142136"/>
              <a:gd name="connsiteX9" fmla="*/ 1545020 w 4619296"/>
              <a:gd name="connsiteY9" fmla="*/ 200 h 142136"/>
              <a:gd name="connsiteX10" fmla="*/ 1734207 w 4619296"/>
              <a:gd name="connsiteY10" fmla="*/ 126324 h 142136"/>
              <a:gd name="connsiteX11" fmla="*/ 1891862 w 4619296"/>
              <a:gd name="connsiteY11" fmla="*/ 15965 h 142136"/>
              <a:gd name="connsiteX12" fmla="*/ 2096813 w 4619296"/>
              <a:gd name="connsiteY12" fmla="*/ 110558 h 142136"/>
              <a:gd name="connsiteX13" fmla="*/ 2301765 w 4619296"/>
              <a:gd name="connsiteY13" fmla="*/ 31731 h 142136"/>
              <a:gd name="connsiteX14" fmla="*/ 2443655 w 4619296"/>
              <a:gd name="connsiteY14" fmla="*/ 142089 h 142136"/>
              <a:gd name="connsiteX15" fmla="*/ 2774731 w 4619296"/>
              <a:gd name="connsiteY15" fmla="*/ 15965 h 142136"/>
              <a:gd name="connsiteX16" fmla="*/ 2963917 w 4619296"/>
              <a:gd name="connsiteY16" fmla="*/ 126324 h 142136"/>
              <a:gd name="connsiteX17" fmla="*/ 3200400 w 4619296"/>
              <a:gd name="connsiteY17" fmla="*/ 31731 h 142136"/>
              <a:gd name="connsiteX18" fmla="*/ 3436882 w 4619296"/>
              <a:gd name="connsiteY18" fmla="*/ 126324 h 142136"/>
              <a:gd name="connsiteX19" fmla="*/ 3610303 w 4619296"/>
              <a:gd name="connsiteY19" fmla="*/ 15965 h 142136"/>
              <a:gd name="connsiteX20" fmla="*/ 3831020 w 4619296"/>
              <a:gd name="connsiteY20" fmla="*/ 110558 h 142136"/>
              <a:gd name="connsiteX21" fmla="*/ 4083269 w 4619296"/>
              <a:gd name="connsiteY21" fmla="*/ 15965 h 142136"/>
              <a:gd name="connsiteX22" fmla="*/ 4272455 w 4619296"/>
              <a:gd name="connsiteY22" fmla="*/ 126324 h 142136"/>
              <a:gd name="connsiteX23" fmla="*/ 4445875 w 4619296"/>
              <a:gd name="connsiteY23" fmla="*/ 200 h 142136"/>
              <a:gd name="connsiteX24" fmla="*/ 4619296 w 4619296"/>
              <a:gd name="connsiteY24" fmla="*/ 142089 h 14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19296" h="142136">
                <a:moveTo>
                  <a:pt x="0" y="126324"/>
                </a:moveTo>
                <a:cubicBezTo>
                  <a:pt x="27589" y="65889"/>
                  <a:pt x="55179" y="5455"/>
                  <a:pt x="110358" y="200"/>
                </a:cubicBezTo>
                <a:cubicBezTo>
                  <a:pt x="165537" y="-5055"/>
                  <a:pt x="268013" y="94793"/>
                  <a:pt x="331075" y="94793"/>
                </a:cubicBezTo>
                <a:cubicBezTo>
                  <a:pt x="394137" y="94793"/>
                  <a:pt x="430924" y="-5055"/>
                  <a:pt x="488731" y="200"/>
                </a:cubicBezTo>
                <a:cubicBezTo>
                  <a:pt x="546538" y="5455"/>
                  <a:pt x="614855" y="118441"/>
                  <a:pt x="677917" y="126324"/>
                </a:cubicBezTo>
                <a:cubicBezTo>
                  <a:pt x="740979" y="134207"/>
                  <a:pt x="809296" y="47496"/>
                  <a:pt x="867103" y="47496"/>
                </a:cubicBezTo>
                <a:cubicBezTo>
                  <a:pt x="924910" y="47496"/>
                  <a:pt x="961696" y="131579"/>
                  <a:pt x="1024758" y="126324"/>
                </a:cubicBezTo>
                <a:cubicBezTo>
                  <a:pt x="1087820" y="121069"/>
                  <a:pt x="1185041" y="15965"/>
                  <a:pt x="1245475" y="15965"/>
                </a:cubicBezTo>
                <a:cubicBezTo>
                  <a:pt x="1305909" y="15965"/>
                  <a:pt x="1337441" y="128952"/>
                  <a:pt x="1387365" y="126324"/>
                </a:cubicBezTo>
                <a:cubicBezTo>
                  <a:pt x="1437289" y="123696"/>
                  <a:pt x="1487213" y="200"/>
                  <a:pt x="1545020" y="200"/>
                </a:cubicBezTo>
                <a:cubicBezTo>
                  <a:pt x="1602827" y="200"/>
                  <a:pt x="1676400" y="123696"/>
                  <a:pt x="1734207" y="126324"/>
                </a:cubicBezTo>
                <a:cubicBezTo>
                  <a:pt x="1792014" y="128952"/>
                  <a:pt x="1831428" y="18593"/>
                  <a:pt x="1891862" y="15965"/>
                </a:cubicBezTo>
                <a:cubicBezTo>
                  <a:pt x="1952296" y="13337"/>
                  <a:pt x="2028496" y="107930"/>
                  <a:pt x="2096813" y="110558"/>
                </a:cubicBezTo>
                <a:cubicBezTo>
                  <a:pt x="2165130" y="113186"/>
                  <a:pt x="2243958" y="26476"/>
                  <a:pt x="2301765" y="31731"/>
                </a:cubicBezTo>
                <a:cubicBezTo>
                  <a:pt x="2359572" y="36986"/>
                  <a:pt x="2364827" y="144717"/>
                  <a:pt x="2443655" y="142089"/>
                </a:cubicBezTo>
                <a:cubicBezTo>
                  <a:pt x="2522483" y="139461"/>
                  <a:pt x="2688021" y="18592"/>
                  <a:pt x="2774731" y="15965"/>
                </a:cubicBezTo>
                <a:cubicBezTo>
                  <a:pt x="2861441" y="13338"/>
                  <a:pt x="2892972" y="123696"/>
                  <a:pt x="2963917" y="126324"/>
                </a:cubicBezTo>
                <a:cubicBezTo>
                  <a:pt x="3034862" y="128952"/>
                  <a:pt x="3121573" y="31731"/>
                  <a:pt x="3200400" y="31731"/>
                </a:cubicBezTo>
                <a:cubicBezTo>
                  <a:pt x="3279227" y="31731"/>
                  <a:pt x="3368565" y="128952"/>
                  <a:pt x="3436882" y="126324"/>
                </a:cubicBezTo>
                <a:cubicBezTo>
                  <a:pt x="3505199" y="123696"/>
                  <a:pt x="3544613" y="18593"/>
                  <a:pt x="3610303" y="15965"/>
                </a:cubicBezTo>
                <a:cubicBezTo>
                  <a:pt x="3675993" y="13337"/>
                  <a:pt x="3752192" y="110558"/>
                  <a:pt x="3831020" y="110558"/>
                </a:cubicBezTo>
                <a:cubicBezTo>
                  <a:pt x="3909848" y="110558"/>
                  <a:pt x="4009697" y="13337"/>
                  <a:pt x="4083269" y="15965"/>
                </a:cubicBezTo>
                <a:cubicBezTo>
                  <a:pt x="4156841" y="18593"/>
                  <a:pt x="4212021" y="128951"/>
                  <a:pt x="4272455" y="126324"/>
                </a:cubicBezTo>
                <a:cubicBezTo>
                  <a:pt x="4332889" y="123697"/>
                  <a:pt x="4388068" y="-2427"/>
                  <a:pt x="4445875" y="200"/>
                </a:cubicBezTo>
                <a:cubicBezTo>
                  <a:pt x="4503682" y="2827"/>
                  <a:pt x="4561489" y="72458"/>
                  <a:pt x="4619296" y="142089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594500" y="5653965"/>
            <a:ext cx="4619296" cy="142136"/>
          </a:xfrm>
          <a:custGeom>
            <a:avLst/>
            <a:gdLst>
              <a:gd name="connsiteX0" fmla="*/ 0 w 4619296"/>
              <a:gd name="connsiteY0" fmla="*/ 126324 h 142136"/>
              <a:gd name="connsiteX1" fmla="*/ 110358 w 4619296"/>
              <a:gd name="connsiteY1" fmla="*/ 200 h 142136"/>
              <a:gd name="connsiteX2" fmla="*/ 331075 w 4619296"/>
              <a:gd name="connsiteY2" fmla="*/ 94793 h 142136"/>
              <a:gd name="connsiteX3" fmla="*/ 488731 w 4619296"/>
              <a:gd name="connsiteY3" fmla="*/ 200 h 142136"/>
              <a:gd name="connsiteX4" fmla="*/ 677917 w 4619296"/>
              <a:gd name="connsiteY4" fmla="*/ 126324 h 142136"/>
              <a:gd name="connsiteX5" fmla="*/ 867103 w 4619296"/>
              <a:gd name="connsiteY5" fmla="*/ 47496 h 142136"/>
              <a:gd name="connsiteX6" fmla="*/ 1024758 w 4619296"/>
              <a:gd name="connsiteY6" fmla="*/ 126324 h 142136"/>
              <a:gd name="connsiteX7" fmla="*/ 1245475 w 4619296"/>
              <a:gd name="connsiteY7" fmla="*/ 15965 h 142136"/>
              <a:gd name="connsiteX8" fmla="*/ 1387365 w 4619296"/>
              <a:gd name="connsiteY8" fmla="*/ 126324 h 142136"/>
              <a:gd name="connsiteX9" fmla="*/ 1545020 w 4619296"/>
              <a:gd name="connsiteY9" fmla="*/ 200 h 142136"/>
              <a:gd name="connsiteX10" fmla="*/ 1734207 w 4619296"/>
              <a:gd name="connsiteY10" fmla="*/ 126324 h 142136"/>
              <a:gd name="connsiteX11" fmla="*/ 1891862 w 4619296"/>
              <a:gd name="connsiteY11" fmla="*/ 15965 h 142136"/>
              <a:gd name="connsiteX12" fmla="*/ 2096813 w 4619296"/>
              <a:gd name="connsiteY12" fmla="*/ 110558 h 142136"/>
              <a:gd name="connsiteX13" fmla="*/ 2301765 w 4619296"/>
              <a:gd name="connsiteY13" fmla="*/ 31731 h 142136"/>
              <a:gd name="connsiteX14" fmla="*/ 2443655 w 4619296"/>
              <a:gd name="connsiteY14" fmla="*/ 142089 h 142136"/>
              <a:gd name="connsiteX15" fmla="*/ 2774731 w 4619296"/>
              <a:gd name="connsiteY15" fmla="*/ 15965 h 142136"/>
              <a:gd name="connsiteX16" fmla="*/ 2963917 w 4619296"/>
              <a:gd name="connsiteY16" fmla="*/ 126324 h 142136"/>
              <a:gd name="connsiteX17" fmla="*/ 3200400 w 4619296"/>
              <a:gd name="connsiteY17" fmla="*/ 31731 h 142136"/>
              <a:gd name="connsiteX18" fmla="*/ 3436882 w 4619296"/>
              <a:gd name="connsiteY18" fmla="*/ 126324 h 142136"/>
              <a:gd name="connsiteX19" fmla="*/ 3610303 w 4619296"/>
              <a:gd name="connsiteY19" fmla="*/ 15965 h 142136"/>
              <a:gd name="connsiteX20" fmla="*/ 3831020 w 4619296"/>
              <a:gd name="connsiteY20" fmla="*/ 110558 h 142136"/>
              <a:gd name="connsiteX21" fmla="*/ 4083269 w 4619296"/>
              <a:gd name="connsiteY21" fmla="*/ 15965 h 142136"/>
              <a:gd name="connsiteX22" fmla="*/ 4272455 w 4619296"/>
              <a:gd name="connsiteY22" fmla="*/ 126324 h 142136"/>
              <a:gd name="connsiteX23" fmla="*/ 4445875 w 4619296"/>
              <a:gd name="connsiteY23" fmla="*/ 200 h 142136"/>
              <a:gd name="connsiteX24" fmla="*/ 4619296 w 4619296"/>
              <a:gd name="connsiteY24" fmla="*/ 142089 h 14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19296" h="142136">
                <a:moveTo>
                  <a:pt x="0" y="126324"/>
                </a:moveTo>
                <a:cubicBezTo>
                  <a:pt x="27589" y="65889"/>
                  <a:pt x="55179" y="5455"/>
                  <a:pt x="110358" y="200"/>
                </a:cubicBezTo>
                <a:cubicBezTo>
                  <a:pt x="165537" y="-5055"/>
                  <a:pt x="268013" y="94793"/>
                  <a:pt x="331075" y="94793"/>
                </a:cubicBezTo>
                <a:cubicBezTo>
                  <a:pt x="394137" y="94793"/>
                  <a:pt x="430924" y="-5055"/>
                  <a:pt x="488731" y="200"/>
                </a:cubicBezTo>
                <a:cubicBezTo>
                  <a:pt x="546538" y="5455"/>
                  <a:pt x="614855" y="118441"/>
                  <a:pt x="677917" y="126324"/>
                </a:cubicBezTo>
                <a:cubicBezTo>
                  <a:pt x="740979" y="134207"/>
                  <a:pt x="809296" y="47496"/>
                  <a:pt x="867103" y="47496"/>
                </a:cubicBezTo>
                <a:cubicBezTo>
                  <a:pt x="924910" y="47496"/>
                  <a:pt x="961696" y="131579"/>
                  <a:pt x="1024758" y="126324"/>
                </a:cubicBezTo>
                <a:cubicBezTo>
                  <a:pt x="1087820" y="121069"/>
                  <a:pt x="1185041" y="15965"/>
                  <a:pt x="1245475" y="15965"/>
                </a:cubicBezTo>
                <a:cubicBezTo>
                  <a:pt x="1305909" y="15965"/>
                  <a:pt x="1337441" y="128952"/>
                  <a:pt x="1387365" y="126324"/>
                </a:cubicBezTo>
                <a:cubicBezTo>
                  <a:pt x="1437289" y="123696"/>
                  <a:pt x="1487213" y="200"/>
                  <a:pt x="1545020" y="200"/>
                </a:cubicBezTo>
                <a:cubicBezTo>
                  <a:pt x="1602827" y="200"/>
                  <a:pt x="1676400" y="123696"/>
                  <a:pt x="1734207" y="126324"/>
                </a:cubicBezTo>
                <a:cubicBezTo>
                  <a:pt x="1792014" y="128952"/>
                  <a:pt x="1831428" y="18593"/>
                  <a:pt x="1891862" y="15965"/>
                </a:cubicBezTo>
                <a:cubicBezTo>
                  <a:pt x="1952296" y="13337"/>
                  <a:pt x="2028496" y="107930"/>
                  <a:pt x="2096813" y="110558"/>
                </a:cubicBezTo>
                <a:cubicBezTo>
                  <a:pt x="2165130" y="113186"/>
                  <a:pt x="2243958" y="26476"/>
                  <a:pt x="2301765" y="31731"/>
                </a:cubicBezTo>
                <a:cubicBezTo>
                  <a:pt x="2359572" y="36986"/>
                  <a:pt x="2364827" y="144717"/>
                  <a:pt x="2443655" y="142089"/>
                </a:cubicBezTo>
                <a:cubicBezTo>
                  <a:pt x="2522483" y="139461"/>
                  <a:pt x="2688021" y="18592"/>
                  <a:pt x="2774731" y="15965"/>
                </a:cubicBezTo>
                <a:cubicBezTo>
                  <a:pt x="2861441" y="13338"/>
                  <a:pt x="2892972" y="123696"/>
                  <a:pt x="2963917" y="126324"/>
                </a:cubicBezTo>
                <a:cubicBezTo>
                  <a:pt x="3034862" y="128952"/>
                  <a:pt x="3121573" y="31731"/>
                  <a:pt x="3200400" y="31731"/>
                </a:cubicBezTo>
                <a:cubicBezTo>
                  <a:pt x="3279227" y="31731"/>
                  <a:pt x="3368565" y="128952"/>
                  <a:pt x="3436882" y="126324"/>
                </a:cubicBezTo>
                <a:cubicBezTo>
                  <a:pt x="3505199" y="123696"/>
                  <a:pt x="3544613" y="18593"/>
                  <a:pt x="3610303" y="15965"/>
                </a:cubicBezTo>
                <a:cubicBezTo>
                  <a:pt x="3675993" y="13337"/>
                  <a:pt x="3752192" y="110558"/>
                  <a:pt x="3831020" y="110558"/>
                </a:cubicBezTo>
                <a:cubicBezTo>
                  <a:pt x="3909848" y="110558"/>
                  <a:pt x="4009697" y="13337"/>
                  <a:pt x="4083269" y="15965"/>
                </a:cubicBezTo>
                <a:cubicBezTo>
                  <a:pt x="4156841" y="18593"/>
                  <a:pt x="4212021" y="128951"/>
                  <a:pt x="4272455" y="126324"/>
                </a:cubicBezTo>
                <a:cubicBezTo>
                  <a:pt x="4332889" y="123697"/>
                  <a:pt x="4388068" y="-2427"/>
                  <a:pt x="4445875" y="200"/>
                </a:cubicBezTo>
                <a:cubicBezTo>
                  <a:pt x="4503682" y="2827"/>
                  <a:pt x="4561489" y="72458"/>
                  <a:pt x="4619296" y="142089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7164288" y="2501219"/>
            <a:ext cx="288032" cy="44743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3" name="Умножение 12"/>
          <p:cNvSpPr/>
          <p:nvPr/>
        </p:nvSpPr>
        <p:spPr>
          <a:xfrm>
            <a:off x="1907704" y="4850336"/>
            <a:ext cx="288032" cy="44743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2700">
                <a:solidFill>
                  <a:schemeClr val="tx1"/>
                </a:solidFill>
              </a:ln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732240" y="2724936"/>
            <a:ext cx="0" cy="223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347864" y="2724936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347864" y="2724935"/>
            <a:ext cx="0" cy="223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11960" y="2316553"/>
            <a:ext cx="1119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Какое?</a:t>
            </a:r>
            <a:endParaRPr lang="ru-RU" sz="2400" b="1" dirty="0">
              <a:solidFill>
                <a:srgbClr val="00B05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496823" y="4869160"/>
            <a:ext cx="0" cy="223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483768" y="4869160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868144" y="4869160"/>
            <a:ext cx="0" cy="223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347864" y="4479503"/>
            <a:ext cx="1119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Какое?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2339752" y="3717032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341316" y="3484226"/>
            <a:ext cx="0" cy="223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724128" y="3484226"/>
            <a:ext cx="0" cy="232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373532" y="3581624"/>
            <a:ext cx="869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Кем?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0" name="Picture 6" descr="https://mirpps.ru/assets/media/fon-dlja-prezentacii/2018/list-is-bloknot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07704" y="200696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Деепричастный оборот </a:t>
            </a:r>
            <a:r>
              <a:rPr lang="ru-RU" sz="4000" dirty="0" smtClean="0"/>
              <a:t>= </a:t>
            </a:r>
          </a:p>
          <a:p>
            <a:pPr algn="ctr"/>
            <a:r>
              <a:rPr lang="ru-RU" sz="4000" b="1" dirty="0" smtClean="0"/>
              <a:t>деепричастие</a:t>
            </a:r>
            <a:r>
              <a:rPr lang="ru-RU" sz="4000" dirty="0" smtClean="0"/>
              <a:t> (что делая? Что сделав?) + </a:t>
            </a:r>
            <a:r>
              <a:rPr lang="ru-RU" sz="4000" b="1" dirty="0" smtClean="0"/>
              <a:t>зависимые слова</a:t>
            </a:r>
            <a:endParaRPr lang="ru-RU" sz="4000" b="1" dirty="0"/>
          </a:p>
        </p:txBody>
      </p:sp>
      <p:pic>
        <p:nvPicPr>
          <p:cNvPr id="25" name="Picture 2" descr="https://ds04.infourok.ru/uploads/ex/063e/00097c1d-5ffd1a97/img4.jpg"/>
          <p:cNvPicPr>
            <a:picLocks noChangeAspect="1" noChangeArrowheads="1"/>
          </p:cNvPicPr>
          <p:nvPr/>
        </p:nvPicPr>
        <p:blipFill rotWithShape="1">
          <a:blip r:embed="rId3" cstate="print"/>
          <a:srcRect l="4483" t="52643" r="5862" b="6437"/>
          <a:stretch/>
        </p:blipFill>
        <p:spPr bwMode="auto">
          <a:xfrm>
            <a:off x="1110711" y="2348880"/>
            <a:ext cx="7925785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19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0" name="Picture 6" descr="https://mirpps.ru/assets/media/fon-dlja-prezentacii/2018/list-is-bloknot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342458"/>
              </p:ext>
            </p:extLst>
          </p:nvPr>
        </p:nvGraphicFramePr>
        <p:xfrm>
          <a:off x="1194940" y="1097827"/>
          <a:ext cx="7776864" cy="5526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6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1594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4812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035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05626" y="1196752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Перешедшие в другую </a:t>
            </a:r>
            <a:r>
              <a:rPr lang="ru-RU" sz="2400" b="1" dirty="0" smtClean="0"/>
              <a:t>группу   они </a:t>
            </a:r>
            <a:r>
              <a:rPr lang="ru-RU" sz="2400" b="1" dirty="0"/>
              <a:t>еще не успели познакомиться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6403" y="2726510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Люди слушали гостя развесив уши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2675" y="4540040"/>
            <a:ext cx="2738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Они шли не спеша 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0210" y="98072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причастный оборот </a:t>
            </a:r>
            <a:r>
              <a:rPr lang="ru-RU" sz="2400" i="1" u="sng" dirty="0" err="1" smtClean="0"/>
              <a:t>обособ-ляется</a:t>
            </a:r>
            <a:r>
              <a:rPr lang="ru-RU" sz="2400" i="1" dirty="0"/>
              <a:t>, если относится к </a:t>
            </a:r>
            <a:r>
              <a:rPr lang="ru-RU" sz="2400" i="1" dirty="0" err="1" smtClean="0"/>
              <a:t>лич</a:t>
            </a:r>
            <a:r>
              <a:rPr lang="ru-RU" sz="2400" i="1" dirty="0" smtClean="0"/>
              <a:t>-ному местоимению или имеет добавочное значение причины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17813" y="264417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/>
              <a:t>деепричастный оборот </a:t>
            </a:r>
            <a:r>
              <a:rPr lang="ru-RU" sz="2400" i="1" u="sng" dirty="0"/>
              <a:t>не выделяется запятыми</a:t>
            </a:r>
            <a:r>
              <a:rPr lang="ru-RU" sz="2400" i="1" dirty="0"/>
              <a:t>, если входит в состав фразеологического выражения</a:t>
            </a:r>
            <a:r>
              <a:rPr lang="ru-RU" sz="2400" dirty="0"/>
              <a:t> 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44723" y="429973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/>
              <a:t>деепричастный оборот </a:t>
            </a:r>
            <a:r>
              <a:rPr lang="ru-RU" sz="2400" i="1" u="sng" dirty="0"/>
              <a:t>не выделяется запятыми</a:t>
            </a:r>
            <a:r>
              <a:rPr lang="ru-RU" sz="2400" i="1" dirty="0"/>
              <a:t>, если деепричастие перешло в наречие и его можно заменить синонимичным наречием - медленно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3140968"/>
            <a:ext cx="439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.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008220" y="3551344"/>
            <a:ext cx="360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599276" y="3551344"/>
            <a:ext cx="453060" cy="61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052336" y="3151863"/>
            <a:ext cx="439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.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347864" y="3551344"/>
            <a:ext cx="432048" cy="61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771800" y="4981593"/>
            <a:ext cx="288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128290" y="1476073"/>
            <a:ext cx="439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003872" y="4581128"/>
            <a:ext cx="439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.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275856" y="4981593"/>
            <a:ext cx="288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535441" y="4592559"/>
            <a:ext cx="439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.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3779912" y="4981593"/>
            <a:ext cx="288032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 15"/>
          <p:cNvSpPr/>
          <p:nvPr/>
        </p:nvSpPr>
        <p:spPr>
          <a:xfrm>
            <a:off x="1309421" y="1543507"/>
            <a:ext cx="3094563" cy="126349"/>
          </a:xfrm>
          <a:custGeom>
            <a:avLst/>
            <a:gdLst>
              <a:gd name="connsiteX0" fmla="*/ 0 w 3094563"/>
              <a:gd name="connsiteY0" fmla="*/ 65837 h 126349"/>
              <a:gd name="connsiteX1" fmla="*/ 65837 w 3094563"/>
              <a:gd name="connsiteY1" fmla="*/ 0 h 126349"/>
              <a:gd name="connsiteX2" fmla="*/ 168249 w 3094563"/>
              <a:gd name="connsiteY2" fmla="*/ 65837 h 126349"/>
              <a:gd name="connsiteX3" fmla="*/ 226771 w 3094563"/>
              <a:gd name="connsiteY3" fmla="*/ 14631 h 126349"/>
              <a:gd name="connsiteX4" fmla="*/ 336499 w 3094563"/>
              <a:gd name="connsiteY4" fmla="*/ 95098 h 126349"/>
              <a:gd name="connsiteX5" fmla="*/ 416966 w 3094563"/>
              <a:gd name="connsiteY5" fmla="*/ 29261 h 126349"/>
              <a:gd name="connsiteX6" fmla="*/ 512064 w 3094563"/>
              <a:gd name="connsiteY6" fmla="*/ 95098 h 126349"/>
              <a:gd name="connsiteX7" fmla="*/ 599846 w 3094563"/>
              <a:gd name="connsiteY7" fmla="*/ 29261 h 126349"/>
              <a:gd name="connsiteX8" fmla="*/ 680313 w 3094563"/>
              <a:gd name="connsiteY8" fmla="*/ 87783 h 126349"/>
              <a:gd name="connsiteX9" fmla="*/ 753465 w 3094563"/>
              <a:gd name="connsiteY9" fmla="*/ 36576 h 126349"/>
              <a:gd name="connsiteX10" fmla="*/ 855878 w 3094563"/>
              <a:gd name="connsiteY10" fmla="*/ 102413 h 126349"/>
              <a:gd name="connsiteX11" fmla="*/ 950976 w 3094563"/>
              <a:gd name="connsiteY11" fmla="*/ 29261 h 126349"/>
              <a:gd name="connsiteX12" fmla="*/ 1053389 w 3094563"/>
              <a:gd name="connsiteY12" fmla="*/ 95098 h 126349"/>
              <a:gd name="connsiteX13" fmla="*/ 1170432 w 3094563"/>
              <a:gd name="connsiteY13" fmla="*/ 43891 h 126349"/>
              <a:gd name="connsiteX14" fmla="*/ 1324051 w 3094563"/>
              <a:gd name="connsiteY14" fmla="*/ 87783 h 126349"/>
              <a:gd name="connsiteX15" fmla="*/ 1448409 w 3094563"/>
              <a:gd name="connsiteY15" fmla="*/ 51207 h 126349"/>
              <a:gd name="connsiteX16" fmla="*/ 1521561 w 3094563"/>
              <a:gd name="connsiteY16" fmla="*/ 95098 h 126349"/>
              <a:gd name="connsiteX17" fmla="*/ 1653235 w 3094563"/>
              <a:gd name="connsiteY17" fmla="*/ 43891 h 126349"/>
              <a:gd name="connsiteX18" fmla="*/ 1799539 w 3094563"/>
              <a:gd name="connsiteY18" fmla="*/ 80467 h 126349"/>
              <a:gd name="connsiteX19" fmla="*/ 1901952 w 3094563"/>
              <a:gd name="connsiteY19" fmla="*/ 36576 h 126349"/>
              <a:gd name="connsiteX20" fmla="*/ 2040941 w 3094563"/>
              <a:gd name="connsiteY20" fmla="*/ 73152 h 126349"/>
              <a:gd name="connsiteX21" fmla="*/ 2121408 w 3094563"/>
              <a:gd name="connsiteY21" fmla="*/ 65837 h 126349"/>
              <a:gd name="connsiteX22" fmla="*/ 2223821 w 3094563"/>
              <a:gd name="connsiteY22" fmla="*/ 109728 h 126349"/>
              <a:gd name="connsiteX23" fmla="*/ 2311603 w 3094563"/>
              <a:gd name="connsiteY23" fmla="*/ 51207 h 126349"/>
              <a:gd name="connsiteX24" fmla="*/ 2450592 w 3094563"/>
              <a:gd name="connsiteY24" fmla="*/ 124359 h 126349"/>
              <a:gd name="connsiteX25" fmla="*/ 2589581 w 3094563"/>
              <a:gd name="connsiteY25" fmla="*/ 51207 h 126349"/>
              <a:gd name="connsiteX26" fmla="*/ 2677363 w 3094563"/>
              <a:gd name="connsiteY26" fmla="*/ 117043 h 126349"/>
              <a:gd name="connsiteX27" fmla="*/ 2794406 w 3094563"/>
              <a:gd name="connsiteY27" fmla="*/ 51207 h 126349"/>
              <a:gd name="connsiteX28" fmla="*/ 2896819 w 3094563"/>
              <a:gd name="connsiteY28" fmla="*/ 117043 h 126349"/>
              <a:gd name="connsiteX29" fmla="*/ 2999232 w 3094563"/>
              <a:gd name="connsiteY29" fmla="*/ 51207 h 126349"/>
              <a:gd name="connsiteX30" fmla="*/ 3079699 w 3094563"/>
              <a:gd name="connsiteY30" fmla="*/ 117043 h 126349"/>
              <a:gd name="connsiteX31" fmla="*/ 3094329 w 3094563"/>
              <a:gd name="connsiteY31" fmla="*/ 124359 h 12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094563" h="126349">
                <a:moveTo>
                  <a:pt x="0" y="65837"/>
                </a:moveTo>
                <a:cubicBezTo>
                  <a:pt x="18898" y="32918"/>
                  <a:pt x="37796" y="0"/>
                  <a:pt x="65837" y="0"/>
                </a:cubicBezTo>
                <a:cubicBezTo>
                  <a:pt x="93878" y="0"/>
                  <a:pt x="141427" y="63398"/>
                  <a:pt x="168249" y="65837"/>
                </a:cubicBezTo>
                <a:cubicBezTo>
                  <a:pt x="195071" y="68276"/>
                  <a:pt x="198729" y="9754"/>
                  <a:pt x="226771" y="14631"/>
                </a:cubicBezTo>
                <a:cubicBezTo>
                  <a:pt x="254813" y="19508"/>
                  <a:pt x="304800" y="92660"/>
                  <a:pt x="336499" y="95098"/>
                </a:cubicBezTo>
                <a:cubicBezTo>
                  <a:pt x="368198" y="97536"/>
                  <a:pt x="387705" y="29261"/>
                  <a:pt x="416966" y="29261"/>
                </a:cubicBezTo>
                <a:cubicBezTo>
                  <a:pt x="446227" y="29261"/>
                  <a:pt x="481584" y="95098"/>
                  <a:pt x="512064" y="95098"/>
                </a:cubicBezTo>
                <a:cubicBezTo>
                  <a:pt x="542544" y="95098"/>
                  <a:pt x="571805" y="30480"/>
                  <a:pt x="599846" y="29261"/>
                </a:cubicBezTo>
                <a:cubicBezTo>
                  <a:pt x="627887" y="28042"/>
                  <a:pt x="654710" y="86564"/>
                  <a:pt x="680313" y="87783"/>
                </a:cubicBezTo>
                <a:cubicBezTo>
                  <a:pt x="705916" y="89002"/>
                  <a:pt x="724204" y="34138"/>
                  <a:pt x="753465" y="36576"/>
                </a:cubicBezTo>
                <a:cubicBezTo>
                  <a:pt x="782726" y="39014"/>
                  <a:pt x="822960" y="103632"/>
                  <a:pt x="855878" y="102413"/>
                </a:cubicBezTo>
                <a:cubicBezTo>
                  <a:pt x="888796" y="101194"/>
                  <a:pt x="918058" y="30480"/>
                  <a:pt x="950976" y="29261"/>
                </a:cubicBezTo>
                <a:cubicBezTo>
                  <a:pt x="983894" y="28042"/>
                  <a:pt x="1016813" y="92660"/>
                  <a:pt x="1053389" y="95098"/>
                </a:cubicBezTo>
                <a:cubicBezTo>
                  <a:pt x="1089965" y="97536"/>
                  <a:pt x="1125322" y="45110"/>
                  <a:pt x="1170432" y="43891"/>
                </a:cubicBezTo>
                <a:cubicBezTo>
                  <a:pt x="1215542" y="42672"/>
                  <a:pt x="1277722" y="86564"/>
                  <a:pt x="1324051" y="87783"/>
                </a:cubicBezTo>
                <a:cubicBezTo>
                  <a:pt x="1370380" y="89002"/>
                  <a:pt x="1415491" y="49988"/>
                  <a:pt x="1448409" y="51207"/>
                </a:cubicBezTo>
                <a:cubicBezTo>
                  <a:pt x="1481327" y="52426"/>
                  <a:pt x="1487423" y="96317"/>
                  <a:pt x="1521561" y="95098"/>
                </a:cubicBezTo>
                <a:cubicBezTo>
                  <a:pt x="1555699" y="93879"/>
                  <a:pt x="1606905" y="46329"/>
                  <a:pt x="1653235" y="43891"/>
                </a:cubicBezTo>
                <a:cubicBezTo>
                  <a:pt x="1699565" y="41453"/>
                  <a:pt x="1758086" y="81686"/>
                  <a:pt x="1799539" y="80467"/>
                </a:cubicBezTo>
                <a:cubicBezTo>
                  <a:pt x="1840992" y="79248"/>
                  <a:pt x="1861718" y="37795"/>
                  <a:pt x="1901952" y="36576"/>
                </a:cubicBezTo>
                <a:cubicBezTo>
                  <a:pt x="1942186" y="35357"/>
                  <a:pt x="2004365" y="68275"/>
                  <a:pt x="2040941" y="73152"/>
                </a:cubicBezTo>
                <a:cubicBezTo>
                  <a:pt x="2077517" y="78029"/>
                  <a:pt x="2090928" y="59741"/>
                  <a:pt x="2121408" y="65837"/>
                </a:cubicBezTo>
                <a:cubicBezTo>
                  <a:pt x="2151888" y="71933"/>
                  <a:pt x="2192122" y="112166"/>
                  <a:pt x="2223821" y="109728"/>
                </a:cubicBezTo>
                <a:cubicBezTo>
                  <a:pt x="2255520" y="107290"/>
                  <a:pt x="2273808" y="48769"/>
                  <a:pt x="2311603" y="51207"/>
                </a:cubicBezTo>
                <a:cubicBezTo>
                  <a:pt x="2349398" y="53645"/>
                  <a:pt x="2404262" y="124359"/>
                  <a:pt x="2450592" y="124359"/>
                </a:cubicBezTo>
                <a:cubicBezTo>
                  <a:pt x="2496922" y="124359"/>
                  <a:pt x="2551786" y="52426"/>
                  <a:pt x="2589581" y="51207"/>
                </a:cubicBezTo>
                <a:cubicBezTo>
                  <a:pt x="2627376" y="49988"/>
                  <a:pt x="2643226" y="117043"/>
                  <a:pt x="2677363" y="117043"/>
                </a:cubicBezTo>
                <a:cubicBezTo>
                  <a:pt x="2711500" y="117043"/>
                  <a:pt x="2757830" y="51207"/>
                  <a:pt x="2794406" y="51207"/>
                </a:cubicBezTo>
                <a:cubicBezTo>
                  <a:pt x="2830982" y="51207"/>
                  <a:pt x="2862681" y="117043"/>
                  <a:pt x="2896819" y="117043"/>
                </a:cubicBezTo>
                <a:cubicBezTo>
                  <a:pt x="2930957" y="117043"/>
                  <a:pt x="2968752" y="51207"/>
                  <a:pt x="2999232" y="51207"/>
                </a:cubicBezTo>
                <a:cubicBezTo>
                  <a:pt x="3029712" y="51207"/>
                  <a:pt x="3063850" y="104851"/>
                  <a:pt x="3079699" y="117043"/>
                </a:cubicBezTo>
                <a:cubicBezTo>
                  <a:pt x="3095549" y="129235"/>
                  <a:pt x="3094939" y="126797"/>
                  <a:pt x="3094329" y="124359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1309421" y="1923898"/>
            <a:ext cx="850851" cy="74379"/>
          </a:xfrm>
          <a:custGeom>
            <a:avLst/>
            <a:gdLst>
              <a:gd name="connsiteX0" fmla="*/ 0 w 850851"/>
              <a:gd name="connsiteY0" fmla="*/ 58521 h 74379"/>
              <a:gd name="connsiteX1" fmla="*/ 87782 w 850851"/>
              <a:gd name="connsiteY1" fmla="*/ 21945 h 74379"/>
              <a:gd name="connsiteX2" fmla="*/ 175565 w 850851"/>
              <a:gd name="connsiteY2" fmla="*/ 58521 h 74379"/>
              <a:gd name="connsiteX3" fmla="*/ 285293 w 850851"/>
              <a:gd name="connsiteY3" fmla="*/ 0 h 74379"/>
              <a:gd name="connsiteX4" fmla="*/ 409651 w 850851"/>
              <a:gd name="connsiteY4" fmla="*/ 58521 h 74379"/>
              <a:gd name="connsiteX5" fmla="*/ 541325 w 850851"/>
              <a:gd name="connsiteY5" fmla="*/ 21945 h 74379"/>
              <a:gd name="connsiteX6" fmla="*/ 651053 w 850851"/>
              <a:gd name="connsiteY6" fmla="*/ 73152 h 74379"/>
              <a:gd name="connsiteX7" fmla="*/ 753465 w 850851"/>
              <a:gd name="connsiteY7" fmla="*/ 7315 h 74379"/>
              <a:gd name="connsiteX8" fmla="*/ 848563 w 850851"/>
              <a:gd name="connsiteY8" fmla="*/ 73152 h 74379"/>
              <a:gd name="connsiteX9" fmla="*/ 811987 w 850851"/>
              <a:gd name="connsiteY9" fmla="*/ 43891 h 7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0851" h="74379">
                <a:moveTo>
                  <a:pt x="0" y="58521"/>
                </a:moveTo>
                <a:cubicBezTo>
                  <a:pt x="29260" y="40233"/>
                  <a:pt x="58521" y="21945"/>
                  <a:pt x="87782" y="21945"/>
                </a:cubicBezTo>
                <a:cubicBezTo>
                  <a:pt x="117043" y="21945"/>
                  <a:pt x="142647" y="62178"/>
                  <a:pt x="175565" y="58521"/>
                </a:cubicBezTo>
                <a:cubicBezTo>
                  <a:pt x="208483" y="54864"/>
                  <a:pt x="246279" y="0"/>
                  <a:pt x="285293" y="0"/>
                </a:cubicBezTo>
                <a:cubicBezTo>
                  <a:pt x="324307" y="0"/>
                  <a:pt x="366979" y="54864"/>
                  <a:pt x="409651" y="58521"/>
                </a:cubicBezTo>
                <a:cubicBezTo>
                  <a:pt x="452323" y="62178"/>
                  <a:pt x="501091" y="19507"/>
                  <a:pt x="541325" y="21945"/>
                </a:cubicBezTo>
                <a:cubicBezTo>
                  <a:pt x="581559" y="24383"/>
                  <a:pt x="615696" y="75590"/>
                  <a:pt x="651053" y="73152"/>
                </a:cubicBezTo>
                <a:cubicBezTo>
                  <a:pt x="686410" y="70714"/>
                  <a:pt x="720547" y="7315"/>
                  <a:pt x="753465" y="7315"/>
                </a:cubicBezTo>
                <a:cubicBezTo>
                  <a:pt x="786383" y="7315"/>
                  <a:pt x="838809" y="67056"/>
                  <a:pt x="848563" y="73152"/>
                </a:cubicBezTo>
                <a:cubicBezTo>
                  <a:pt x="858317" y="79248"/>
                  <a:pt x="835152" y="61569"/>
                  <a:pt x="811987" y="43891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899592" y="178187"/>
            <a:ext cx="82171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Задание 2: Запишите предложения, обозначьте графически причастный и деепричастный обороты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20" grpId="0"/>
      <p:bldP spid="23" grpId="0"/>
      <p:bldP spid="24" grpId="0"/>
      <p:bldP spid="26" grpId="0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D7E3B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464</Words>
  <Application>Microsoft Office PowerPoint</Application>
  <PresentationFormat>Экран (4:3)</PresentationFormat>
  <Paragraphs>146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Юрий</cp:lastModifiedBy>
  <cp:revision>42</cp:revision>
  <dcterms:created xsi:type="dcterms:W3CDTF">2019-05-15T12:10:23Z</dcterms:created>
  <dcterms:modified xsi:type="dcterms:W3CDTF">2019-12-13T08:05:36Z</dcterms:modified>
</cp:coreProperties>
</file>