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3" r:id="rId10"/>
    <p:sldId id="264" r:id="rId11"/>
    <p:sldId id="265" r:id="rId12"/>
    <p:sldId id="266" r:id="rId13"/>
    <p:sldId id="267" r:id="rId14"/>
    <p:sldId id="272" r:id="rId15"/>
    <p:sldId id="268" r:id="rId16"/>
    <p:sldId id="269" r:id="rId17"/>
    <p:sldId id="270" r:id="rId18"/>
    <p:sldId id="271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84381" autoAdjust="0"/>
  </p:normalViewPr>
  <p:slideViewPr>
    <p:cSldViewPr snapToGrid="0">
      <p:cViewPr varScale="1">
        <p:scale>
          <a:sx n="74" d="100"/>
          <a:sy n="74" d="100"/>
        </p:scale>
        <p:origin x="576" y="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0BD978-FD12-446A-8460-606D024AF418}" type="datetimeFigureOut">
              <a:rPr lang="ru-RU" smtClean="0"/>
              <a:t>17.12.2017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5AF8B9-70A0-4682-AEF1-ABC3FEA451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2422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5AF8B9-70A0-4682-AEF1-ABC3FEA4511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1656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5AF8B9-70A0-4682-AEF1-ABC3FEA4511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0112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5AF8B9-70A0-4682-AEF1-ABC3FEA4511E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7829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5AF8B9-70A0-4682-AEF1-ABC3FEA4511E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9813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02B22-3458-4FCB-B824-850661D436C2}" type="datetimeFigureOut">
              <a:rPr lang="ru-RU" smtClean="0"/>
              <a:t>17.12.2017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842C9-CF40-416A-A514-3E4F2A9D03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0103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02B22-3458-4FCB-B824-850661D436C2}" type="datetimeFigureOut">
              <a:rPr lang="ru-RU" smtClean="0"/>
              <a:t>17.12.2017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842C9-CF40-416A-A514-3E4F2A9D03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758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02B22-3458-4FCB-B824-850661D436C2}" type="datetimeFigureOut">
              <a:rPr lang="ru-RU" smtClean="0"/>
              <a:t>17.12.2017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842C9-CF40-416A-A514-3E4F2A9D03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3270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02B22-3458-4FCB-B824-850661D436C2}" type="datetimeFigureOut">
              <a:rPr lang="ru-RU" smtClean="0"/>
              <a:t>17.12.2017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842C9-CF40-416A-A514-3E4F2A9D03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1496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02B22-3458-4FCB-B824-850661D436C2}" type="datetimeFigureOut">
              <a:rPr lang="ru-RU" smtClean="0"/>
              <a:t>17.12.2017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842C9-CF40-416A-A514-3E4F2A9D03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970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02B22-3458-4FCB-B824-850661D436C2}" type="datetimeFigureOut">
              <a:rPr lang="ru-RU" smtClean="0"/>
              <a:t>17.12.2017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842C9-CF40-416A-A514-3E4F2A9D03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967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02B22-3458-4FCB-B824-850661D436C2}" type="datetimeFigureOut">
              <a:rPr lang="ru-RU" smtClean="0"/>
              <a:t>17.12.2017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842C9-CF40-416A-A514-3E4F2A9D03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390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02B22-3458-4FCB-B824-850661D436C2}" type="datetimeFigureOut">
              <a:rPr lang="ru-RU" smtClean="0"/>
              <a:t>17.12.2017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842C9-CF40-416A-A514-3E4F2A9D03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0578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02B22-3458-4FCB-B824-850661D436C2}" type="datetimeFigureOut">
              <a:rPr lang="ru-RU" smtClean="0"/>
              <a:t>17.12.2017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842C9-CF40-416A-A514-3E4F2A9D03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9116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02B22-3458-4FCB-B824-850661D436C2}" type="datetimeFigureOut">
              <a:rPr lang="ru-RU" smtClean="0"/>
              <a:t>17.12.2017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842C9-CF40-416A-A514-3E4F2A9D03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725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02B22-3458-4FCB-B824-850661D436C2}" type="datetimeFigureOut">
              <a:rPr lang="ru-RU" smtClean="0"/>
              <a:t>17.12.2017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842C9-CF40-416A-A514-3E4F2A9D03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4425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002B22-3458-4FCB-B824-850661D436C2}" type="datetimeFigureOut">
              <a:rPr lang="ru-RU" smtClean="0"/>
              <a:t>17.12.2017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842C9-CF40-416A-A514-3E4F2A9D03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9617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</p:pic>
      <p:pic>
        <p:nvPicPr>
          <p:cNvPr id="3" name="Веселые Ребята_-_Люди встречаются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4" name="Веселые Ребята_-_Люди встречаются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07831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28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93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4693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mtdata.ru/u3/photo3C01/20437450454-0/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7640" y="1539240"/>
            <a:ext cx="120243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54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Заявление подаётся будущими супругами только лично. Его нельзя отправить по почте, либо попросить друзей.</a:t>
            </a:r>
            <a:endParaRPr lang="ru-RU" sz="5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21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mtdata.ru/u3/photo3C01/20437450454-0/origin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0" y="-32213"/>
            <a:ext cx="12179550" cy="7179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1972" y="850005"/>
            <a:ext cx="11870027" cy="612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60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 этой меры- дать возможность будущим супругам ещё раз проверить серьёзность своих отношений. Этот срок- 1 месяц.</a:t>
            </a:r>
            <a:endParaRPr lang="ru-RU" sz="6000" b="1" dirty="0" smtClean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6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40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520" y="0"/>
            <a:ext cx="69646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82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mtdata.ru/u3/photo3C01/20437450454-0/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3639" y="347729"/>
            <a:ext cx="11191741" cy="6747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Статья 31. Равенство супругов в семье</a:t>
            </a:r>
            <a:endParaRPr lang="ru-RU" sz="3200" b="1" dirty="0" smtClean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Каждый из супругов свободен в выборе рода занятий, профессии, мест пребывания и жительства.</a:t>
            </a:r>
            <a:endParaRPr lang="ru-RU" sz="3200" b="1" dirty="0" smtClean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Вопросы материнства, отцовства, воспитания, образования детей и другие вопросы жизни семьи решаются супругами совместно исходя из принципа равенства супругов.</a:t>
            </a:r>
            <a:endParaRPr lang="ru-RU" sz="3200" b="1" dirty="0" smtClean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Супруги обязаны строить свои отношения в семье на основе взаимоуважения и взаимопомощи, содействовать благополучию и укреплению семьи, заботиться о благосостоянии и развитии своих детей.</a:t>
            </a:r>
            <a:endParaRPr lang="ru-RU" sz="3200" b="1" dirty="0" smtClean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00380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8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25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61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936"/>
            <a:ext cx="8694821" cy="70248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 flipV="1">
            <a:off x="6641431" y="6858000"/>
            <a:ext cx="5775158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0380"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8694821" y="381000"/>
            <a:ext cx="3260957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4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емья- это группа живущих вместе родственников (муж и жена, родители с детьми)</a:t>
            </a:r>
            <a:endParaRPr lang="ru-RU" sz="4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68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mtdata.ru/u3/photo3C01/20437450454-0/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31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6518" y="669701"/>
            <a:ext cx="11197322" cy="5657767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00380">
              <a:lnSpc>
                <a:spcPct val="107000"/>
              </a:lnSpc>
              <a:spcAft>
                <a:spcPts val="0"/>
              </a:spcAft>
            </a:pPr>
            <a:r>
              <a:rPr lang="ru-RU" sz="54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«Супружеская чета» - пара, говорят так о влюблённых семейных парах.</a:t>
            </a:r>
            <a:endParaRPr lang="ru-RU" sz="5400" b="1" dirty="0" smtClean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00380">
              <a:lnSpc>
                <a:spcPct val="107000"/>
              </a:lnSpc>
              <a:spcAft>
                <a:spcPts val="0"/>
              </a:spcAft>
            </a:pPr>
            <a:r>
              <a:rPr lang="ru-RU" sz="54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5400" b="1" dirty="0" smtClean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00380">
              <a:lnSpc>
                <a:spcPct val="107000"/>
              </a:lnSpc>
              <a:spcAft>
                <a:spcPts val="0"/>
              </a:spcAft>
            </a:pPr>
            <a:r>
              <a:rPr lang="ru-RU" sz="54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«Семейные узы» - оковы, кандалы, связывают, соединяют.</a:t>
            </a:r>
            <a:endParaRPr lang="ru-RU" sz="5400" b="1" dirty="0" smtClean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00380">
              <a:lnSpc>
                <a:spcPct val="107000"/>
              </a:lnSpc>
              <a:spcAft>
                <a:spcPts val="800"/>
              </a:spcAft>
            </a:pPr>
            <a:endParaRPr lang="ru-RU" sz="14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16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88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50017" y="1905506"/>
            <a:ext cx="642655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           внимание!</a:t>
            </a:r>
            <a:endParaRPr lang="ru-RU" sz="9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73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6"/>
            <a:ext cx="12192000" cy="6912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chemeClr val="accent1">
                    <a:lumMod val="50000"/>
                  </a:schemeClr>
                </a:solidFill>
              </a:rPr>
              <a:t>       </a:t>
            </a:r>
          </a:p>
          <a:p>
            <a:r>
              <a:rPr lang="en-US" sz="9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9600" b="1" dirty="0" smtClean="0">
                <a:solidFill>
                  <a:schemeClr val="accent1">
                    <a:lumMod val="50000"/>
                  </a:schemeClr>
                </a:solidFill>
              </a:rPr>
              <a:t>        </a:t>
            </a:r>
            <a:r>
              <a:rPr lang="ru-RU" sz="9600" b="1" dirty="0" smtClean="0">
                <a:solidFill>
                  <a:srgbClr val="FFC000"/>
                </a:solidFill>
              </a:rPr>
              <a:t>«Моя семья – </a:t>
            </a:r>
          </a:p>
          <a:p>
            <a:r>
              <a:rPr lang="ru-RU" sz="9600" b="1" dirty="0" smtClean="0">
                <a:solidFill>
                  <a:srgbClr val="FFC000"/>
                </a:solidFill>
              </a:rPr>
              <a:t>      </a:t>
            </a:r>
            <a:r>
              <a:rPr lang="en-US" sz="9600" b="1" dirty="0" smtClean="0">
                <a:solidFill>
                  <a:srgbClr val="FFC000"/>
                </a:solidFill>
              </a:rPr>
              <a:t>              </a:t>
            </a:r>
            <a:r>
              <a:rPr lang="ru-RU" sz="9600" b="1" dirty="0" smtClean="0">
                <a:solidFill>
                  <a:srgbClr val="FFC000"/>
                </a:solidFill>
              </a:rPr>
              <a:t>рождение  </a:t>
            </a:r>
          </a:p>
          <a:p>
            <a:pPr algn="ctr"/>
            <a:r>
              <a:rPr lang="ru-RU" sz="9600" b="1" dirty="0">
                <a:solidFill>
                  <a:srgbClr val="FFC000"/>
                </a:solidFill>
              </a:rPr>
              <a:t> </a:t>
            </a:r>
            <a:r>
              <a:rPr lang="ru-RU" sz="9600" b="1" dirty="0" smtClean="0">
                <a:solidFill>
                  <a:srgbClr val="FFC000"/>
                </a:solidFill>
              </a:rPr>
              <a:t>           </a:t>
            </a:r>
            <a:r>
              <a:rPr lang="en-US" sz="9600" b="1" dirty="0" smtClean="0">
                <a:solidFill>
                  <a:srgbClr val="FFC000"/>
                </a:solidFill>
              </a:rPr>
              <a:t>           </a:t>
            </a:r>
            <a:r>
              <a:rPr lang="ru-RU" sz="9600" b="1" dirty="0" smtClean="0">
                <a:solidFill>
                  <a:srgbClr val="FFC000"/>
                </a:solidFill>
              </a:rPr>
              <a:t> семьи».  </a:t>
            </a:r>
            <a:endParaRPr lang="ru-RU" sz="9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12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z_peredachi_Lyubov_s_pervogo_vzglyada_-_Zastavka_s_aplodismentami_(iPlayer.fm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398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06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mtdata.ru/u3/photo3C01/20437450454-0/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8794"/>
            <a:ext cx="12216037" cy="6906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1"/>
            <a:ext cx="12216037" cy="7148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b="1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Любовь- это соревнование в том, кто принесет друг другу больше радости.                                                                        </a:t>
            </a: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ru-RU" sz="3600" b="1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тендаль </a:t>
            </a:r>
            <a:endParaRPr lang="ru-RU" sz="3600" b="1" dirty="0" smtClean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b="1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</a:t>
            </a:r>
            <a:endParaRPr lang="ru-RU" sz="3600" b="1" dirty="0" smtClean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b="1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Истинная любовь не может говорить, потому что истинное чувство выражается скорее делом, чем словами. </a:t>
            </a:r>
            <a:endParaRPr lang="ru-RU" sz="3600" b="1" dirty="0" smtClean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b="1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В. Шекспир</a:t>
            </a:r>
            <a:endParaRPr lang="ru-RU" sz="3600" b="1" dirty="0" smtClean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b="1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Любить - это, значит, смотреть не на друг друга, а вместе в одном направлении. </a:t>
            </a:r>
            <a:endParaRPr lang="ru-RU" sz="3600" b="1" dirty="0" smtClean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b="1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А. </a:t>
            </a:r>
            <a:r>
              <a:rPr lang="ru-RU" sz="3600" b="1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Сент-Экззюпери</a:t>
            </a:r>
            <a:r>
              <a:rPr lang="ru-RU" sz="3600" b="1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36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81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mtdata.ru/u3/photo3C01/20437450454-0/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89397" y="1159099"/>
            <a:ext cx="11191742" cy="4937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Согласно ст. 12 «Семейного кодекса РФ»:</a:t>
            </a:r>
            <a:endParaRPr lang="ru-RU" sz="3600" b="1" dirty="0" smtClean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36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Условие первое – достижение брачного возраста (18 лет). Это возраст гражданского совершеннолетия, переступив который молодые люди наделяются всей полнотой прав, в том числе получают право на вступление в брак.</a:t>
            </a:r>
            <a:endParaRPr lang="ru-RU" sz="3600" b="1" dirty="0" smtClean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sz="36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Условие второе – взаимное согласие мужчины и женщины вступающих в брак.</a:t>
            </a:r>
            <a:endParaRPr lang="ru-RU" sz="36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54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mtdata.ru/u3/photo3C01/20437450454-0/origin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93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12036425" cy="71477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Статья 14. Обстоятельства, препятствующие заключению брака </a:t>
            </a:r>
            <a:endParaRPr lang="ru-RU" sz="3200" b="1" dirty="0" smtClean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допускается заключение брака между:</a:t>
            </a:r>
            <a:endParaRPr lang="ru-RU" sz="3200" b="1" dirty="0" smtClean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32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лицами, из которых хотя бы одно лицо уже состоит в другом зарегистрированном браке;</a:t>
            </a:r>
            <a:endParaRPr lang="ru-RU" sz="3200" b="1" dirty="0" smtClean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32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близкими родственниками (родственниками по прямой восходящей и нисходящей линии (родителями и детьми, дедушкой, бабушкой и внуками), полнородными и </a:t>
            </a:r>
            <a:r>
              <a:rPr lang="ru-RU" sz="3200" b="1" dirty="0" err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неполнородными</a:t>
            </a:r>
            <a:r>
              <a:rPr lang="ru-RU" sz="32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(имеющими общих отца или мать) братьями и сестрами);</a:t>
            </a:r>
            <a:endParaRPr lang="ru-RU" sz="3200" b="1" dirty="0" smtClean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32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усыновителями и усыновленными;</a:t>
            </a:r>
            <a:endParaRPr lang="ru-RU" sz="3200" b="1" dirty="0" smtClean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sz="32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лицами, из которых хотя бы одно лицо признано судом недееспособным вследствие психического расстройства</a:t>
            </a:r>
            <a:r>
              <a:rPr lang="ru-RU" sz="3200" b="1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3200" b="1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964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mtdata.ru/u3/photo3C01/20437450454-0/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03042" y="721217"/>
            <a:ext cx="9684912" cy="5560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Загс- это органы записи актов государственного состояния.</a:t>
            </a:r>
            <a:endParaRPr lang="ru-RU" sz="8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30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mtdata.ru/u3/photo3C01/20437450454-0/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5961" y="0"/>
            <a:ext cx="12337961" cy="7115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9092" y="515155"/>
            <a:ext cx="11590987" cy="57281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ст. 9 Основ семейного законодательства гласит: </a:t>
            </a:r>
          </a:p>
          <a:p>
            <a:pPr algn="ctr"/>
            <a:endParaRPr lang="ru-RU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«Регистрация брака устанавливается, как в интересах государственных и общественных, так и с целью охраны личных и имущественных прав и интересов супругов и детей».</a:t>
            </a:r>
            <a:endParaRPr lang="ru-RU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69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51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</TotalTime>
  <Words>330</Words>
  <Application>Microsoft Office PowerPoint</Application>
  <PresentationFormat>Широкоэкранный</PresentationFormat>
  <Paragraphs>40</Paragraphs>
  <Slides>18</Slides>
  <Notes>4</Notes>
  <HiddenSlides>0</HiddenSlides>
  <MMClips>3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Symbol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XTreme.ws</dc:creator>
  <cp:lastModifiedBy>XTreme.ws</cp:lastModifiedBy>
  <cp:revision>42</cp:revision>
  <dcterms:created xsi:type="dcterms:W3CDTF">2017-04-21T14:27:03Z</dcterms:created>
  <dcterms:modified xsi:type="dcterms:W3CDTF">2017-12-17T11:12:13Z</dcterms:modified>
</cp:coreProperties>
</file>