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78" r:id="rId2"/>
    <p:sldId id="284" r:id="rId3"/>
    <p:sldId id="290" r:id="rId4"/>
    <p:sldId id="285" r:id="rId5"/>
    <p:sldId id="261" r:id="rId6"/>
    <p:sldId id="286" r:id="rId7"/>
    <p:sldId id="294" r:id="rId8"/>
    <p:sldId id="292" r:id="rId9"/>
    <p:sldId id="293" r:id="rId10"/>
    <p:sldId id="275" r:id="rId11"/>
    <p:sldId id="276" r:id="rId12"/>
    <p:sldId id="274" r:id="rId13"/>
    <p:sldId id="271" r:id="rId14"/>
    <p:sldId id="279" r:id="rId15"/>
    <p:sldId id="282" r:id="rId16"/>
    <p:sldId id="28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76;&#1086;&#1082;&#1083;&#1072;&#1076;%20&#1056;&#1063;%202016\&#1076;&#1086;&#1082;&#1083;&#1072;&#1076;%20&#1056;&#1063;%202016\&#1075;&#1088;&#1072;&#1092;&#1080;&#1082;&#1080;%20&#1076;&#1077;&#1085;&#1077;&#1078;&#1085;&#1099;&#1081;%20&#1101;&#1082;&#1074;&#1080;&#1074;&#1072;&#1083;&#1077;&#1085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76;&#1086;&#1082;&#1083;&#1072;&#1076;%20&#1056;&#1063;%202016\&#1076;&#1086;&#1082;&#1083;&#1072;&#1076;%20&#1056;&#1063;%202016\&#1075;&#1088;&#1072;&#1092;&#1080;&#1082;%20&#1073;&#1086;&#1083;&#1100;&#1085;&#1099;&#1077;%20&#1080;&#1082;&#1073;%20&#1079;&#1072;%20&#1075;&#1086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0848830123389507"/>
          <c:y val="0.17685686089345121"/>
          <c:w val="0.89091910701120769"/>
          <c:h val="0.61962084284919428"/>
        </c:manualLayout>
      </c:layout>
      <c:bar3DChart>
        <c:barDir val="col"/>
        <c:grouping val="clustered"/>
        <c:ser>
          <c:idx val="1"/>
          <c:order val="0"/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dLbls>
            <c:dLbl>
              <c:idx val="3"/>
              <c:layout>
                <c:manualLayout>
                  <c:x val="-2.2970903522205363E-2"/>
                  <c:y val="1.9004180919802434E-3"/>
                </c:manualLayout>
              </c:layout>
              <c:showVal val="1"/>
            </c:dLbl>
            <c:dLbl>
              <c:idx val="4"/>
              <c:layout>
                <c:manualLayout>
                  <c:x val="-7.6569678407350733E-3"/>
                  <c:y val="-2.280501710376298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'График 7'!$C$2:$L$2</c:f>
              <c:numCache>
                <c:formatCode>General</c:formatCode>
                <c:ptCount val="10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'График 7'!$C$3:$L$3</c:f>
              <c:numCache>
                <c:formatCode>General</c:formatCode>
                <c:ptCount val="10"/>
                <c:pt idx="1">
                  <c:v>27000</c:v>
                </c:pt>
                <c:pt idx="2">
                  <c:v>144000</c:v>
                </c:pt>
                <c:pt idx="3">
                  <c:v>288000</c:v>
                </c:pt>
                <c:pt idx="4">
                  <c:v>340000</c:v>
                </c:pt>
                <c:pt idx="5">
                  <c:v>568000</c:v>
                </c:pt>
                <c:pt idx="6">
                  <c:v>698000</c:v>
                </c:pt>
                <c:pt idx="7">
                  <c:v>777600</c:v>
                </c:pt>
              </c:numCache>
            </c:numRef>
          </c:val>
        </c:ser>
        <c:dLbls>
          <c:showVal val="1"/>
        </c:dLbls>
        <c:gapWidth val="75"/>
        <c:shape val="cylinder"/>
        <c:axId val="69815680"/>
        <c:axId val="71644288"/>
        <c:axId val="0"/>
      </c:bar3DChart>
      <c:catAx>
        <c:axId val="69815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1644288"/>
        <c:crosses val="autoZero"/>
        <c:auto val="1"/>
        <c:lblAlgn val="ctr"/>
        <c:lblOffset val="100"/>
      </c:catAx>
      <c:valAx>
        <c:axId val="716442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981568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6.8731417383530433E-2"/>
          <c:y val="9.7746732505578238E-3"/>
          <c:w val="0.83778168505635819"/>
          <c:h val="0.61962084284919317"/>
        </c:manualLayout>
      </c:layout>
      <c:bar3DChart>
        <c:barDir val="col"/>
        <c:grouping val="clustered"/>
        <c:ser>
          <c:idx val="1"/>
          <c:order val="0"/>
          <c:tx>
            <c:v>% обученных священников, планирующих продолжать работать с ЛЖВ</c:v>
          </c:tx>
          <c:spPr>
            <a:solidFill>
              <a:schemeClr val="accent2"/>
            </a:solidFill>
            <a:ln>
              <a:solidFill>
                <a:srgbClr val="002060"/>
              </a:solidFill>
            </a:ln>
          </c:spPr>
          <c:dLbls>
            <c:showVal val="1"/>
          </c:dLbls>
          <c:cat>
            <c:strRef>
              <c:f>'График 7'!$C$2:$G$2</c:f>
              <c:strCache>
                <c:ptCount val="5"/>
                <c:pt idx="0">
                  <c:v>всего</c:v>
                </c:pt>
                <c:pt idx="1">
                  <c:v>медико-социальная помощь</c:v>
                </c:pt>
                <c:pt idx="2">
                  <c:v>помогли 2-3 раза</c:v>
                </c:pt>
                <c:pt idx="3">
                  <c:v> постоянное  сопровождение</c:v>
                </c:pt>
                <c:pt idx="4">
                  <c:v>сопровождение священника</c:v>
                </c:pt>
              </c:strCache>
            </c:strRef>
          </c:cat>
          <c:val>
            <c:numRef>
              <c:f>'График 7'!$C$3:$G$3</c:f>
              <c:numCache>
                <c:formatCode>General</c:formatCode>
                <c:ptCount val="5"/>
                <c:pt idx="0">
                  <c:v>2440</c:v>
                </c:pt>
                <c:pt idx="1">
                  <c:v>700</c:v>
                </c:pt>
                <c:pt idx="2">
                  <c:v>350</c:v>
                </c:pt>
                <c:pt idx="3">
                  <c:v>31</c:v>
                </c:pt>
                <c:pt idx="4">
                  <c:v>1609</c:v>
                </c:pt>
              </c:numCache>
            </c:numRef>
          </c:val>
        </c:ser>
        <c:dLbls>
          <c:showVal val="1"/>
        </c:dLbls>
        <c:gapWidth val="75"/>
        <c:shape val="cylinder"/>
        <c:axId val="71663616"/>
        <c:axId val="71665152"/>
        <c:axId val="0"/>
      </c:bar3DChart>
      <c:catAx>
        <c:axId val="71663616"/>
        <c:scaling>
          <c:orientation val="minMax"/>
        </c:scaling>
        <c:axPos val="b"/>
        <c:numFmt formatCode="General" sourceLinked="1"/>
        <c:majorTickMark val="none"/>
        <c:tickLblPos val="nextTo"/>
        <c:crossAx val="71665152"/>
        <c:crosses val="autoZero"/>
        <c:auto val="1"/>
        <c:lblAlgn val="ctr"/>
        <c:lblOffset val="100"/>
      </c:catAx>
      <c:valAx>
        <c:axId val="71665152"/>
        <c:scaling>
          <c:orientation val="minMax"/>
        </c:scaling>
        <c:axPos val="l"/>
        <c:numFmt formatCode="General" sourceLinked="1"/>
        <c:majorTickMark val="none"/>
        <c:tickLblPos val="nextTo"/>
        <c:crossAx val="7166361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7513D3-2424-4686-BBF4-8CD53991240E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D37934-59B6-4F2B-AA71-6DA4A97EB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733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mtClean="0"/>
              <a:t>18   18-25   26-35   36-45   46-55   &gt;56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mtClean="0"/>
              <a:t> 12   62      175       104      38         25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86FC5-B614-4662-AE1C-8528DE35B8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mtClean="0"/>
              <a:t>18   18-25   26-35   36-45   46-55   &gt;56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mtClean="0"/>
              <a:t> 12   62      175       104      38         25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86FC5-B614-4662-AE1C-8528DE35B8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lang="en-US" sz="54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BD16-8B1B-4FE0-B396-B5F7C17D070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0791-6278-4072-97C7-6470D817E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B585-D27B-40AD-B2A9-F55B81BF5C77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0F4E-C15A-4256-B098-EAEEFE0DA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3549-56E0-4D7A-BB56-A6E048A7CED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D436-D445-45E1-92B9-AB3994F4B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40D4-860B-4682-A5EA-1DE53CC0DC9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764A-F961-4864-9B92-411ED7743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B128-EA3A-4BBE-AB81-A9BA7CD96963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BEBE-5E9B-457E-BAD2-D72D8BFF5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B372-9BD3-4F98-80FB-05ACE18EA65B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7DDC-D2CA-45FF-B0C3-7A6DD264A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D901-4E55-41DF-91CB-8CD08D3188EF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42A3-35CB-4E0A-BBFA-745FF6345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1E47-1665-4784-BA0E-46AAA3850A3D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1776-0F02-4A05-AA50-1658326BD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одложка - крест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179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7596336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www.miloserdie.ru/friends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139CE53-0CCE-4706-85EB-F880A403C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одложка - крест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179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7596336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www.miloserdie.ru/friends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62C5F131-B052-4EAD-835B-552FC99E6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одложка - крест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179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7596336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www.miloserdie.ru/friends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139CE53-0CCE-4706-85EB-F880A403C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56" y="260648"/>
            <a:ext cx="6347713" cy="13208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E55A-A64C-4216-BD61-D00088802810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2E16-26AE-42E2-B24C-D5E30470D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4051-89A5-45A2-B2C0-E64076158A09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E560-08B5-4FC0-9BF4-A1008E489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DCA0-9FD7-404C-9BA7-E36091CF1A4C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82B2-31F2-4348-9342-67CB9910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0882-B0D3-4E81-BDAE-DDC83A3BC9C4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2774-9EDB-459B-B1BF-BFFEDFAA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ED2D-C6E7-406E-9298-BC0D78C77D04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61CB-A9D2-438D-9982-6AB7E5AAF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1A1C-D239-4AEC-89A1-6C484AB94B9C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6816-3649-4D94-8882-3DE331BAB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1BAC-2A99-4866-9CE5-E544B9964CB8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C657-425C-41B9-945B-341E440BD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1230-0F2E-44DA-B26E-549C9F7906D2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AA1D-918F-4AB2-8FC2-0FFA2CFA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21A006-C5CF-41D3-A276-8C3DE9F5BA5F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AAF5593-FBC4-422D-A9EB-106AC7B74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2" r:id="rId18"/>
    <p:sldLayoutId id="2147483713" r:id="rId1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wmf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sestrichest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83" y="1848283"/>
            <a:ext cx="862977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28596" y="1785926"/>
            <a:ext cx="842965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ПРИВЛЕЧЕНИЕ ДОБРОВОЛЬЦЕВ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РАБОТЕ С ВИЧ  ПАЦИЕНТАМИ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РАЗНЫХ ЕПАРХИЯХ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572296" cy="1581448"/>
          </a:xfrm>
        </p:spPr>
        <p:txBody>
          <a:bodyPr/>
          <a:lstStyle/>
          <a:p>
            <a:pPr algn="ctr"/>
            <a:r>
              <a:rPr lang="ru-RU" sz="2800" dirty="0" smtClean="0"/>
              <a:t>Денежный эквивалент</a:t>
            </a:r>
            <a:br>
              <a:rPr lang="ru-RU" sz="2800" dirty="0" smtClean="0"/>
            </a:br>
            <a:r>
              <a:rPr lang="ru-RU" sz="2800" dirty="0" smtClean="0"/>
              <a:t> (в рублях) количества часов отработанных добровольцами по годам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500042"/>
          <a:ext cx="8572528" cy="742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Logo_sestriche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56" y="0"/>
            <a:ext cx="7311458" cy="1142984"/>
          </a:xfrm>
        </p:spPr>
        <p:txBody>
          <a:bodyPr/>
          <a:lstStyle/>
          <a:p>
            <a:pPr algn="ctr"/>
            <a:r>
              <a:rPr lang="ru-RU" sz="2400" dirty="0" smtClean="0"/>
              <a:t>Количество пациентов получивших помощь сестер милосердия, добровольцев и священников за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572528" cy="754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5" descr="Logo_sestriche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0" y="1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ОБУЧЕНИЕ ДОБРОВОЛЬЦЕВ</a:t>
            </a:r>
          </a:p>
        </p:txBody>
      </p:sp>
      <p:sp>
        <p:nvSpPr>
          <p:cNvPr id="34818" name="Содержимое 4"/>
          <p:cNvSpPr>
            <a:spLocks noGrp="1"/>
          </p:cNvSpPr>
          <p:nvPr>
            <p:ph idx="1"/>
          </p:nvPr>
        </p:nvSpPr>
        <p:spPr>
          <a:xfrm>
            <a:off x="285720" y="1214422"/>
            <a:ext cx="4114800" cy="4572032"/>
          </a:xfrm>
        </p:spPr>
        <p:txBody>
          <a:bodyPr/>
          <a:lstStyle/>
          <a:p>
            <a:r>
              <a:rPr lang="ru-RU" dirty="0" smtClean="0"/>
              <a:t>Вводный инструктаж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Беседы со священником</a:t>
            </a:r>
          </a:p>
          <a:p>
            <a:r>
              <a:rPr lang="ru-RU" dirty="0" smtClean="0"/>
              <a:t>Курсы по основам ухода и паллиативной помощи       обучено</a:t>
            </a:r>
            <a:r>
              <a:rPr lang="en-US" dirty="0" smtClean="0"/>
              <a:t>  </a:t>
            </a:r>
            <a:r>
              <a:rPr lang="ru-RU" dirty="0" smtClean="0"/>
              <a:t>200 добровольцев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Повышение квалификации координаторов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w_1755b596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857620" y="2214554"/>
            <a:ext cx="4531991" cy="302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Logo_sestriche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ПОДДЕРЖКА ДОБРОВОЛЬЦЕВ</a:t>
            </a:r>
          </a:p>
        </p:txBody>
      </p:sp>
      <p:sp>
        <p:nvSpPr>
          <p:cNvPr id="35842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smtClean="0"/>
              <a:t>Еженедельные молебны об умножении любви и исцелении болящих</a:t>
            </a:r>
          </a:p>
          <a:p>
            <a:endParaRPr lang="ru-RU" smtClean="0"/>
          </a:p>
          <a:p>
            <a:r>
              <a:rPr lang="ru-RU" smtClean="0"/>
              <a:t>Ежемесячно - Литургия</a:t>
            </a:r>
          </a:p>
        </p:txBody>
      </p:sp>
      <p:pic>
        <p:nvPicPr>
          <p:cNvPr id="6" name="Рисунок 5" descr="1 (22).JPG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755576" y="3531891"/>
            <a:ext cx="2736304" cy="332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6412701" y="3531890"/>
            <a:ext cx="253365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lum bright="20000" contrast="20000"/>
            <a:extLst/>
          </a:blip>
          <a:srcRect/>
          <a:stretch/>
        </p:blipFill>
        <p:spPr>
          <a:xfrm>
            <a:off x="3516034" y="2708920"/>
            <a:ext cx="2896667" cy="356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5539902" y="846137"/>
            <a:ext cx="2959718" cy="268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Logo_sestrichest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78" y="1"/>
            <a:ext cx="1214421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7620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11413" y="3357563"/>
            <a:ext cx="158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Санкт-Петербург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463800" y="3067050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Архангельск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24075" y="364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51050" y="3644900"/>
            <a:ext cx="122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Москва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11275" y="4435475"/>
            <a:ext cx="1476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  <a:p>
            <a:r>
              <a:rPr lang="ru-RU" sz="1400"/>
              <a:t>Ростов-на Дону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11413" y="4005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11413" y="3933825"/>
            <a:ext cx="166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Нижний Новгород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411413" y="4149725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Саратов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Алупка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3933825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Киев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71550" y="3551238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Минск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55650" y="38608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Могилев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895600" y="4364038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Оренбург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059113" y="4508500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Саракташ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11163" y="4714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900113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286125" y="4143375"/>
            <a:ext cx="1309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Екатеринбург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356100" y="45085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Тюмень</a:t>
            </a:r>
          </a:p>
        </p:txBody>
      </p:sp>
      <p:sp>
        <p:nvSpPr>
          <p:cNvPr id="7191" name="PubCross"/>
          <p:cNvSpPr>
            <a:spLocks noEditPoints="1" noChangeArrowheads="1"/>
          </p:cNvSpPr>
          <p:nvPr/>
        </p:nvSpPr>
        <p:spPr bwMode="auto">
          <a:xfrm>
            <a:off x="2124075" y="3068638"/>
            <a:ext cx="287338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2" name="PubCross"/>
          <p:cNvSpPr>
            <a:spLocks noEditPoints="1" noChangeArrowheads="1"/>
          </p:cNvSpPr>
          <p:nvPr/>
        </p:nvSpPr>
        <p:spPr bwMode="auto">
          <a:xfrm>
            <a:off x="2051050" y="3357563"/>
            <a:ext cx="287338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3" name="PubCross"/>
          <p:cNvSpPr>
            <a:spLocks noEditPoints="1" noChangeArrowheads="1"/>
          </p:cNvSpPr>
          <p:nvPr/>
        </p:nvSpPr>
        <p:spPr bwMode="auto">
          <a:xfrm>
            <a:off x="684213" y="3429000"/>
            <a:ext cx="287337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4" name="PubCross"/>
          <p:cNvSpPr>
            <a:spLocks noEditPoints="1" noChangeArrowheads="1"/>
          </p:cNvSpPr>
          <p:nvPr/>
        </p:nvSpPr>
        <p:spPr bwMode="auto">
          <a:xfrm>
            <a:off x="179388" y="3716338"/>
            <a:ext cx="287337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5" name="PubCross"/>
          <p:cNvSpPr>
            <a:spLocks noEditPoints="1" noChangeArrowheads="1"/>
          </p:cNvSpPr>
          <p:nvPr/>
        </p:nvSpPr>
        <p:spPr bwMode="auto">
          <a:xfrm>
            <a:off x="611188" y="3716338"/>
            <a:ext cx="287337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6" name="PubCross"/>
          <p:cNvSpPr>
            <a:spLocks noEditPoints="1" noChangeArrowheads="1"/>
          </p:cNvSpPr>
          <p:nvPr/>
        </p:nvSpPr>
        <p:spPr bwMode="auto">
          <a:xfrm>
            <a:off x="179388" y="4221163"/>
            <a:ext cx="287337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7" name="PubCross"/>
          <p:cNvSpPr>
            <a:spLocks noEditPoints="1" noChangeArrowheads="1"/>
          </p:cNvSpPr>
          <p:nvPr/>
        </p:nvSpPr>
        <p:spPr bwMode="auto">
          <a:xfrm>
            <a:off x="2051050" y="4005263"/>
            <a:ext cx="287338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8" name="PubCross"/>
          <p:cNvSpPr>
            <a:spLocks noEditPoints="1" noChangeArrowheads="1"/>
          </p:cNvSpPr>
          <p:nvPr/>
        </p:nvSpPr>
        <p:spPr bwMode="auto">
          <a:xfrm>
            <a:off x="2051050" y="4292600"/>
            <a:ext cx="287338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99" name="PubCross"/>
          <p:cNvSpPr>
            <a:spLocks noEditPoints="1" noChangeArrowheads="1"/>
          </p:cNvSpPr>
          <p:nvPr/>
        </p:nvSpPr>
        <p:spPr bwMode="auto">
          <a:xfrm>
            <a:off x="2700338" y="4437063"/>
            <a:ext cx="287337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200" name="PubCross"/>
          <p:cNvSpPr>
            <a:spLocks noEditPoints="1" noChangeArrowheads="1"/>
          </p:cNvSpPr>
          <p:nvPr/>
        </p:nvSpPr>
        <p:spPr bwMode="auto">
          <a:xfrm>
            <a:off x="2987675" y="4652963"/>
            <a:ext cx="287338" cy="215900"/>
          </a:xfrm>
          <a:custGeom>
            <a:avLst/>
            <a:gdLst>
              <a:gd name="G0" fmla="+- 0 0 0"/>
              <a:gd name="G1" fmla="+- 5400 0 0"/>
              <a:gd name="G2" fmla="+- 21600 0 5400"/>
              <a:gd name="G3" fmla="+- 5400 0 0"/>
              <a:gd name="G4" fmla="+- 21600 0 5400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225" name="Picture 33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365625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5815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35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365625"/>
            <a:ext cx="28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67544" y="-171400"/>
            <a:ext cx="81041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     </a:t>
            </a:r>
            <a:r>
              <a:rPr lang="ru-RU" sz="2800" b="1" dirty="0">
                <a:solidFill>
                  <a:schemeClr val="tx2"/>
                </a:solidFill>
              </a:rPr>
              <a:t>Выездные обучающие </a:t>
            </a:r>
            <a:r>
              <a:rPr lang="ru-RU" sz="2800" b="1" dirty="0" smtClean="0">
                <a:solidFill>
                  <a:schemeClr val="tx2"/>
                </a:solidFill>
              </a:rPr>
              <a:t>семинары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в епархиях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8229" name="Picture 37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196975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PubCross"/>
          <p:cNvSpPr>
            <a:spLocks noEditPoints="1" noChangeArrowheads="1"/>
          </p:cNvSpPr>
          <p:nvPr/>
        </p:nvSpPr>
        <p:spPr bwMode="auto">
          <a:xfrm>
            <a:off x="1619250" y="908050"/>
            <a:ext cx="287338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31" name="Picture 39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789363"/>
            <a:ext cx="2651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2124075" y="908050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2103438" y="784225"/>
            <a:ext cx="54927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Семинары в 2006-2008 г.</a:t>
            </a:r>
          </a:p>
          <a:p>
            <a:r>
              <a:rPr lang="ru-RU" dirty="0"/>
              <a:t>Семинары в 2009-2011г.</a:t>
            </a:r>
          </a:p>
          <a:p>
            <a:r>
              <a:rPr lang="ru-RU" dirty="0"/>
              <a:t>В 2009 -</a:t>
            </a:r>
            <a:r>
              <a:rPr lang="ru-RU" dirty="0" smtClean="0"/>
              <a:t>2015г</a:t>
            </a:r>
            <a:r>
              <a:rPr lang="ru-RU" dirty="0"/>
              <a:t>. </a:t>
            </a:r>
            <a:r>
              <a:rPr lang="ru-RU" dirty="0" smtClean="0"/>
              <a:t>Обучено 1200 </a:t>
            </a:r>
            <a:r>
              <a:rPr lang="ru-RU" dirty="0"/>
              <a:t>человек из </a:t>
            </a:r>
            <a:r>
              <a:rPr lang="ru-RU" dirty="0" smtClean="0"/>
              <a:t>60 </a:t>
            </a:r>
            <a:r>
              <a:rPr lang="ru-RU" dirty="0"/>
              <a:t>организаций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2124075" y="3500438"/>
            <a:ext cx="84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Иваново</a:t>
            </a:r>
          </a:p>
        </p:txBody>
      </p:sp>
      <p:pic>
        <p:nvPicPr>
          <p:cNvPr id="8235" name="Picture 43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500438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3975100" y="3233738"/>
            <a:ext cx="717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Надым</a:t>
            </a:r>
          </a:p>
        </p:txBody>
      </p:sp>
      <p:pic>
        <p:nvPicPr>
          <p:cNvPr id="8237" name="Picture 45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644900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4356100" y="3429000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Ноябрьскк</a:t>
            </a:r>
          </a:p>
        </p:txBody>
      </p:sp>
      <p:pic>
        <p:nvPicPr>
          <p:cNvPr id="8239" name="Picture 47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4624388" y="3767138"/>
            <a:ext cx="1747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 </a:t>
            </a:r>
            <a:r>
              <a:rPr lang="ru-RU" sz="1200" b="1"/>
              <a:t>Нижневартовск</a:t>
            </a:r>
          </a:p>
        </p:txBody>
      </p:sp>
      <p:pic>
        <p:nvPicPr>
          <p:cNvPr id="8241" name="Picture 49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005263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4192588" y="3933825"/>
            <a:ext cx="1452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Ханты-Мансийск</a:t>
            </a:r>
          </a:p>
        </p:txBody>
      </p:sp>
      <p:pic>
        <p:nvPicPr>
          <p:cNvPr id="8243" name="Picture 51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9418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4643438" y="4868863"/>
            <a:ext cx="627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Ишим</a:t>
            </a:r>
          </a:p>
        </p:txBody>
      </p:sp>
      <p:pic>
        <p:nvPicPr>
          <p:cNvPr id="8245" name="Picture 53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500438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54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6562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55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7244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4551363" y="4673600"/>
            <a:ext cx="1249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Заводоуковск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4767263" y="4313238"/>
            <a:ext cx="693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Сургут</a:t>
            </a:r>
          </a:p>
        </p:txBody>
      </p:sp>
      <p:pic>
        <p:nvPicPr>
          <p:cNvPr id="8250" name="Picture 58" descr="Logo_sestrichest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656" cy="13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1" name="Line 60"/>
          <p:cNvSpPr>
            <a:spLocks noChangeShapeType="1"/>
          </p:cNvSpPr>
          <p:nvPr/>
        </p:nvSpPr>
        <p:spPr bwMode="auto">
          <a:xfrm>
            <a:off x="539750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252" name="Picture 62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005263"/>
            <a:ext cx="2651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" name="Picture 64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850" y="4437063"/>
            <a:ext cx="2651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4" name="Picture 66" descr="MCj04320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284538"/>
            <a:ext cx="2651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5" name="Text Box 68"/>
          <p:cNvSpPr txBox="1">
            <a:spLocks noChangeArrowheads="1"/>
          </p:cNvSpPr>
          <p:nvPr/>
        </p:nvSpPr>
        <p:spPr bwMode="auto">
          <a:xfrm>
            <a:off x="1187450" y="3284538"/>
            <a:ext cx="933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Смоленск</a:t>
            </a:r>
          </a:p>
        </p:txBody>
      </p:sp>
      <p:pic>
        <p:nvPicPr>
          <p:cNvPr id="8256" name="Picture 69" descr="P20400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437063"/>
            <a:ext cx="24114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72" descr="IMG_29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5141913"/>
            <a:ext cx="228758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8" name="Line 73"/>
          <p:cNvSpPr>
            <a:spLocks noChangeShapeType="1"/>
          </p:cNvSpPr>
          <p:nvPr/>
        </p:nvSpPr>
        <p:spPr bwMode="auto">
          <a:xfrm>
            <a:off x="2987675" y="5013325"/>
            <a:ext cx="730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9" name="Line 74"/>
          <p:cNvSpPr>
            <a:spLocks noChangeShapeType="1"/>
          </p:cNvSpPr>
          <p:nvPr/>
        </p:nvSpPr>
        <p:spPr bwMode="auto">
          <a:xfrm>
            <a:off x="5148263" y="4652963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260" name="Picture 75" descr="P9240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5229225"/>
            <a:ext cx="230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1" name="Picture 78" descr="Копия IMG_26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1501775"/>
            <a:ext cx="13398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2" name="Line 81"/>
          <p:cNvSpPr>
            <a:spLocks noChangeShapeType="1"/>
          </p:cNvSpPr>
          <p:nvPr/>
        </p:nvSpPr>
        <p:spPr bwMode="auto">
          <a:xfrm flipH="1">
            <a:off x="1116013" y="4724400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263" name="Picture 5" descr="Тюмен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2143125"/>
            <a:ext cx="24558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Выездные обучающие семинары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в епархиях</a:t>
            </a:r>
            <a:endParaRPr lang="ru-RU" dirty="0"/>
          </a:p>
        </p:txBody>
      </p:sp>
      <p:pic>
        <p:nvPicPr>
          <p:cNvPr id="49154" name="Picture 2" descr="Thumbnail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14700"/>
            <a:ext cx="4724400" cy="3543300"/>
          </a:xfrm>
          <a:prstGeom prst="rect">
            <a:avLst/>
          </a:prstGeom>
          <a:noFill/>
        </p:spPr>
      </p:pic>
      <p:pic>
        <p:nvPicPr>
          <p:cNvPr id="3" name="Picture 2" descr="D:\Рабочий стол\Фото\12193644_920919651309832_38757233146960028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71546"/>
            <a:ext cx="5586128" cy="314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7596336" cy="1196751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практико-ориентированные семинары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Picture 75" descr="P924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6516"/>
            <a:ext cx="6286544" cy="37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3000372"/>
            <a:ext cx="227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РОСТОВ НА ДОНУ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9154" name="Picture 2" descr="I:\АРХАНГЕЛЬСК ФОТО 2015\DSC_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8882557" cy="5899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667250"/>
            <a:ext cx="72834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565400"/>
            <a:ext cx="78009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go_sestriche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                     </a:t>
            </a:r>
            <a:r>
              <a:rPr lang="ru-RU" dirty="0" smtClean="0"/>
              <a:t>Активность </a:t>
            </a:r>
            <a:br>
              <a:rPr lang="ru-RU" dirty="0" smtClean="0"/>
            </a:br>
            <a:r>
              <a:rPr lang="ru-RU" dirty="0" smtClean="0"/>
              <a:t>          волонтерского движения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С 2009 по 2015 год 1700 добровольцев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Ежегодно 400 новых добровольцев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5% из них идут к ВИЧ инфицированным</a:t>
            </a:r>
            <a:br>
              <a:rPr lang="ru-RU" sz="3200" dirty="0" smtClean="0"/>
            </a:br>
            <a:r>
              <a:rPr lang="ru-RU" sz="3200" dirty="0" smtClean="0"/>
              <a:t>За все годы из 3406 добровольцев желание помогать людям с ВИЧ выразили 160 человек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5" descr="Logo_sestriche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D:\Рабочий стол\ИКБ № 2 все\фотогалегея икб 2\фотогалерея икб 2\владыка в храме ц.Пантелеимона 15.10.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7274765" cy="36519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581647" cy="3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КТО К НАМ ПРИХОДИТ</a:t>
            </a:r>
            <a:br>
              <a:rPr lang="ru-RU" dirty="0"/>
            </a:br>
            <a:r>
              <a:rPr lang="ru-RU" dirty="0"/>
              <a:t>(данные за 2014-2015 г)</a:t>
            </a:r>
          </a:p>
        </p:txBody>
      </p:sp>
      <p:graphicFrame>
        <p:nvGraphicFramePr>
          <p:cNvPr id="22530" name="Диаграмма 5"/>
          <p:cNvGraphicFramePr>
            <a:graphicFrameLocks/>
          </p:cNvGraphicFramePr>
          <p:nvPr/>
        </p:nvGraphicFramePr>
        <p:xfrm>
          <a:off x="560388" y="1938338"/>
          <a:ext cx="2406650" cy="4294187"/>
        </p:xfrm>
        <a:graphic>
          <a:graphicData uri="http://schemas.openxmlformats.org/presentationml/2006/ole">
            <p:oleObj spid="_x0000_s50180" r:id="rId4" imgW="2408129" imgH="4291956" progId="Excel.Sheet.8">
              <p:embed/>
            </p:oleObj>
          </a:graphicData>
        </a:graphic>
      </p:graphicFrame>
      <p:graphicFrame>
        <p:nvGraphicFramePr>
          <p:cNvPr id="22531" name="Диаграмма 6"/>
          <p:cNvGraphicFramePr>
            <a:graphicFrameLocks/>
          </p:cNvGraphicFramePr>
          <p:nvPr/>
        </p:nvGraphicFramePr>
        <p:xfrm>
          <a:off x="3049588" y="1924050"/>
          <a:ext cx="5214937" cy="4278313"/>
        </p:xfrm>
        <a:graphic>
          <a:graphicData uri="http://schemas.openxmlformats.org/presentationml/2006/ole">
            <p:oleObj spid="_x0000_s50181" r:id="rId5" imgW="5218628" imgH="4273666" progId="Excel.Sheet.8">
              <p:embed/>
            </p:oleObj>
          </a:graphicData>
        </a:graphic>
      </p:graphicFrame>
      <p:pic>
        <p:nvPicPr>
          <p:cNvPr id="5" name="Picture 5" descr="Logo_sestrichest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2834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КТО К НАМ ПРИХОДИТ</a:t>
            </a:r>
            <a:br>
              <a:rPr lang="ru-RU" dirty="0"/>
            </a:br>
            <a:r>
              <a:rPr lang="ru-RU" dirty="0"/>
              <a:t> (данные за 2014-2015 г)</a:t>
            </a:r>
          </a:p>
        </p:txBody>
      </p:sp>
      <p:graphicFrame>
        <p:nvGraphicFramePr>
          <p:cNvPr id="24578" name="Диаграмма 4"/>
          <p:cNvGraphicFramePr>
            <a:graphicFrameLocks/>
          </p:cNvGraphicFramePr>
          <p:nvPr/>
        </p:nvGraphicFramePr>
        <p:xfrm>
          <a:off x="344488" y="1506538"/>
          <a:ext cx="5070475" cy="4941887"/>
        </p:xfrm>
        <a:graphic>
          <a:graphicData uri="http://schemas.openxmlformats.org/presentationml/2006/ole">
            <p:oleObj spid="_x0000_s24580" r:id="rId3" imgW="5066215" imgH="4944285" progId="Excel.Sheet.8">
              <p:embed/>
            </p:oleObj>
          </a:graphicData>
        </a:graphic>
      </p:graphicFrame>
      <p:graphicFrame>
        <p:nvGraphicFramePr>
          <p:cNvPr id="24579" name="Диаграмма 5"/>
          <p:cNvGraphicFramePr>
            <a:graphicFrameLocks/>
          </p:cNvGraphicFramePr>
          <p:nvPr/>
        </p:nvGraphicFramePr>
        <p:xfrm>
          <a:off x="4233863" y="1577975"/>
          <a:ext cx="4276725" cy="4494213"/>
        </p:xfrm>
        <a:graphic>
          <a:graphicData uri="http://schemas.openxmlformats.org/presentationml/2006/ole">
            <p:oleObj spid="_x0000_s24581" r:id="rId4" imgW="4279763" imgH="4493141" progId="Excel.Sheet.8">
              <p:embed/>
            </p:oleObj>
          </a:graphicData>
        </a:graphic>
      </p:graphicFrame>
      <p:pic>
        <p:nvPicPr>
          <p:cNvPr id="5" name="Picture 5" descr="Logo_sestrichest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858048" cy="1857364"/>
          </a:xfrm>
        </p:spPr>
        <p:txBody>
          <a:bodyPr rtlCol="0">
            <a:noAutofit/>
          </a:bodyPr>
          <a:lstStyle/>
          <a:p>
            <a:r>
              <a:rPr lang="ru-RU" sz="2800" b="1" dirty="0"/>
              <a:t>ПРИВЛЕЧЕНИЕ </a:t>
            </a:r>
            <a:r>
              <a:rPr lang="ru-RU" sz="2800" b="1" dirty="0" smtClean="0"/>
              <a:t>ДОБРОВОЛЬЦЕВ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400" b="1" dirty="0" smtClean="0"/>
              <a:t>К РАБОТЕ С ВИЧ  ПАЦИЕНТАМИ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В РАЗНЫХ ЕПАРХИЯХ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ВЫВОДЫ И РЕКОМЕНДАЦИИ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21506" name="Диаграмма 14"/>
          <p:cNvGraphicFramePr>
            <a:graphicFrameLocks/>
          </p:cNvGraphicFramePr>
          <p:nvPr/>
        </p:nvGraphicFramePr>
        <p:xfrm>
          <a:off x="0" y="1916112"/>
          <a:ext cx="7542212" cy="4941888"/>
        </p:xfrm>
        <a:graphic>
          <a:graphicData uri="http://schemas.openxmlformats.org/presentationml/2006/ole">
            <p:oleObj spid="_x0000_s52227" name="Worksheet" r:id="rId3" imgW="7541406" imgH="4944285" progId="Excel.Sheet.8">
              <p:embed/>
            </p:oleObj>
          </a:graphicData>
        </a:graphic>
      </p:graphicFrame>
      <p:pic>
        <p:nvPicPr>
          <p:cNvPr id="4" name="Picture 5" descr="Logo_sestrichest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571623" cy="15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57488" y="3429000"/>
            <a:ext cx="1143008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57%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3504" y="4286256"/>
            <a:ext cx="105727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29%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357430"/>
            <a:ext cx="178595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радио  4 </a:t>
            </a:r>
            <a:r>
              <a:rPr lang="ru-RU" sz="2400" b="1" dirty="0" smtClean="0">
                <a:solidFill>
                  <a:schemeClr val="tx1"/>
                </a:solidFill>
              </a:rPr>
              <a:t>%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857496"/>
            <a:ext cx="2071702" cy="3571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ТВ 5 </a:t>
            </a:r>
            <a:r>
              <a:rPr lang="ru-RU" sz="2400" b="1" dirty="0" smtClean="0">
                <a:solidFill>
                  <a:schemeClr val="tx1"/>
                </a:solidFill>
              </a:rPr>
              <a:t>%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3357562"/>
            <a:ext cx="1714512" cy="357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газеты 2 </a:t>
            </a:r>
            <a:r>
              <a:rPr lang="ru-RU" sz="2400" b="1" dirty="0" smtClean="0">
                <a:solidFill>
                  <a:schemeClr val="tx1"/>
                </a:solidFill>
              </a:rPr>
              <a:t>%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857628"/>
            <a:ext cx="2571736" cy="50006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интернет 57%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429132"/>
            <a:ext cx="2214578" cy="4286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знакомые 29 %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000636"/>
            <a:ext cx="2071702" cy="35719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Священник  2%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5500702"/>
            <a:ext cx="1928826" cy="3571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ОБЪЯВЛЕНИЕ  1%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0"/>
            <a:ext cx="8229600" cy="1582737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СЛУЖБА ПАЛЛИАТИВНОЙ ПОМОЩИ 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 В ИНФЕКЦИОННОЙ БОЛЬНИЦЕ №  2 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НА СОКОЛИНОЙ ГОРЕ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dirty="0" smtClean="0"/>
          </a:p>
        </p:txBody>
      </p:sp>
      <p:pic>
        <p:nvPicPr>
          <p:cNvPr id="15363" name="Picture 2" descr="H:\проект милосердия\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285875"/>
            <a:ext cx="91805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go_sestriche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00958" y="2500306"/>
            <a:ext cx="34289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6357958"/>
            <a:ext cx="34289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643182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6143644"/>
            <a:ext cx="34289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6500834"/>
            <a:ext cx="34289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786322"/>
            <a:ext cx="34289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ctrTitle"/>
          </p:nvPr>
        </p:nvSpPr>
        <p:spPr>
          <a:xfrm>
            <a:off x="1547813" y="0"/>
            <a:ext cx="7596187" cy="1470025"/>
          </a:xfrm>
        </p:spPr>
        <p:txBody>
          <a:bodyPr/>
          <a:lstStyle/>
          <a:p>
            <a:pPr eaLnBrk="1" hangingPunct="1"/>
            <a:r>
              <a:rPr lang="ru-RU" sz="2000" b="1" smtClean="0"/>
              <a:t>Всемирный день памяти людей, умерших от СПИДа </a:t>
            </a:r>
            <a:br>
              <a:rPr lang="ru-RU" sz="2000" b="1" smtClean="0"/>
            </a:br>
            <a:r>
              <a:rPr lang="ru-RU" sz="2000" b="1" smtClean="0"/>
              <a:t>Москва 2015 </a:t>
            </a:r>
            <a:br>
              <a:rPr lang="ru-RU" sz="2000" b="1" smtClean="0"/>
            </a:br>
            <a:r>
              <a:rPr lang="ru-RU" sz="2000" b="1" smtClean="0"/>
              <a:t>Свято-Данилов монастырь</a:t>
            </a:r>
          </a:p>
        </p:txBody>
      </p:sp>
      <p:pic>
        <p:nvPicPr>
          <p:cNvPr id="3" name="Рисунок 2" descr="IMAG6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352928" cy="4708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D:\Рабочий стол\ИКБ № 2 все\фотогалегея икб 2\IMG_20150912_152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428" y="0"/>
            <a:ext cx="12319086" cy="69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876</TotalTime>
  <Words>191</Words>
  <Application>Microsoft Office PowerPoint</Application>
  <PresentationFormat>Экран (4:3)</PresentationFormat>
  <Paragraphs>81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Грань</vt:lpstr>
      <vt:lpstr>Лист Microsoft Office Excel 97-2003</vt:lpstr>
      <vt:lpstr>Worksheet</vt:lpstr>
      <vt:lpstr>Слайд 1</vt:lpstr>
      <vt:lpstr>                     Активность            волонтерского движения  С 2009 по 2015 год 1700 добровольцев  Ежегодно 400 новых добровольцев  5% из них идут к ВИЧ инфицированным За все годы из 3406 добровольцев желание помогать людям с ВИЧ выразили 160 человек </vt:lpstr>
      <vt:lpstr>Слайд 3</vt:lpstr>
      <vt:lpstr>КТО К НАМ ПРИХОДИТ (данные за 2014-2015 г)</vt:lpstr>
      <vt:lpstr>КТО К НАМ ПРИХОДИТ  (данные за 2014-2015 г)</vt:lpstr>
      <vt:lpstr>ПРИВЛЕЧЕНИЕ ДОБРОВОЛЬЦЕВ  К РАБОТЕ С ВИЧ  ПАЦИЕНТАМИ  В РАЗНЫХ ЕПАРХИЯХ ВЫВОДЫ И РЕКОМЕНДАЦИИ  </vt:lpstr>
      <vt:lpstr>СЛУЖБА ПАЛЛИАТИВНОЙ ПОМОЩИ   В ИНФЕКЦИОННОЙ БОЛЬНИЦЕ №  2  НА СОКОЛИНОЙ ГОРЕ </vt:lpstr>
      <vt:lpstr>Всемирный день памяти людей, умерших от СПИДа  Москва 2015  Свято-Данилов монастырь</vt:lpstr>
      <vt:lpstr>Слайд 9</vt:lpstr>
      <vt:lpstr>Денежный эквивалент  (в рублях) количества часов отработанных добровольцами по годам</vt:lpstr>
      <vt:lpstr>Количество пациентов получивших помощь сестер милосердия, добровольцев и священников за год</vt:lpstr>
      <vt:lpstr>ОБУЧЕНИЕ ДОБРОВОЛЬЦЕВ</vt:lpstr>
      <vt:lpstr>ПОДДЕРЖКА ДОБРОВОЛЬЦЕВ</vt:lpstr>
      <vt:lpstr>Слайд 14</vt:lpstr>
      <vt:lpstr>Выездные обучающие семинары в епархиях</vt:lpstr>
      <vt:lpstr> практико-ориентированные семинары</vt:lpstr>
      <vt:lpstr>СПАСИБО!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ДОБРОВОЛЬЦЕВ МИЛОСЕРДИЕ</dc:title>
  <dc:creator>iredko</dc:creator>
  <cp:lastModifiedBy>Olga Egorova</cp:lastModifiedBy>
  <cp:revision>91</cp:revision>
  <dcterms:created xsi:type="dcterms:W3CDTF">2015-06-17T09:02:24Z</dcterms:created>
  <dcterms:modified xsi:type="dcterms:W3CDTF">2016-11-25T04:17:52Z</dcterms:modified>
</cp:coreProperties>
</file>