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F2A40-FAF7-4994-8ED5-FFD730B0CECD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ABB-0570-4954-B8F0-44590BEB9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9637140"/>
      </p:ext>
    </p:extLst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A5C8E-905D-4F40-8288-E759871EEDE6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0D79F-FDB2-4722-B3A3-B1EE54776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1523737"/>
      </p:ext>
    </p:extLst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816E4-4EE0-4ACD-B3E3-A0EE90F4B973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6A8B7-BB64-4D80-A286-4BEB56644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3713453"/>
      </p:ext>
    </p:extLst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AC63B-082D-4392-9144-BB397F7E1FE8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501AC-7FE0-4A63-99DB-B31E8F878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6073589"/>
      </p:ext>
    </p:extLst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AFADC-5738-4007-80C0-3E75117B50ED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20DC7-0D24-42C7-AEA4-6B8A0D17F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0882928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35053-4FEE-4EF5-AC80-E7E6B3DE30E7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91736-2C8D-42AE-8F66-CDD8A5C8D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8445626"/>
      </p:ext>
    </p:extLst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A0F62-FAEF-4B35-81DF-FC992B7C3B4D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94A9C-A338-4302-8587-3A03FD8A5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4545763"/>
      </p:ext>
    </p:extLst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BE158-189A-4717-81F1-90E750C68402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92089-D64A-4549-8D7B-14BFC8798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903814"/>
      </p:ext>
    </p:extLst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F8F1D-4C62-41B2-8473-ABD0676D9626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9E122-F138-415C-9AA4-D918FB509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5621822"/>
      </p:ext>
    </p:extLst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3CECD-78C2-47F7-BC45-58BDE4390E86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C2CD3-D8EF-4E92-8A8E-622EF3330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6663619"/>
      </p:ext>
    </p:extLst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24311-FC26-45EE-886E-DACC61302AF2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F6C4E-34F1-442A-ABCD-6D7867F41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6704081"/>
      </p:ext>
    </p:extLst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1714C8-227D-45C9-B932-7202156D3FA5}" type="datetimeFigureOut">
              <a:rPr lang="ru-RU"/>
              <a:pPr>
                <a:defRPr/>
              </a:pPr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CC3854-C5AE-487E-8E01-91B08C61F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5" r:id="rId2"/>
    <p:sldLayoutId id="2147483744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5" r:id="rId9"/>
    <p:sldLayoutId id="2147483741" r:id="rId10"/>
    <p:sldLayoutId id="2147483742" r:id="rId11"/>
  </p:sldLayoutIdLst>
  <p:transition spd="slow">
    <p:split orient="vert"/>
  </p:transition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08520" y="2852936"/>
            <a:ext cx="5637213" cy="882650"/>
          </a:xfrm>
        </p:spPr>
        <p:txBody>
          <a:bodyPr/>
          <a:lstStyle/>
          <a:p>
            <a:pPr algn="ctr"/>
            <a:r>
              <a:rPr lang="ru-RU" sz="3200" dirty="0" smtClean="0"/>
              <a:t>(1840-1893)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35153"/>
            <a:ext cx="5554619" cy="2160240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Пётр Ильич Чайковский</a:t>
            </a:r>
            <a:endParaRPr lang="ru-RU" dirty="0"/>
          </a:p>
        </p:txBody>
      </p:sp>
      <p:pic>
        <p:nvPicPr>
          <p:cNvPr id="5124" name="Picture 2" descr="F:\Чайковский\002-_thum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825" y="981075"/>
            <a:ext cx="3563938" cy="429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2214546" y="214290"/>
            <a:ext cx="2868587" cy="1143000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sz="2800" dirty="0" smtClean="0"/>
              <a:t>Сюжет</a:t>
            </a:r>
          </a:p>
        </p:txBody>
      </p:sp>
      <p:pic>
        <p:nvPicPr>
          <p:cNvPr id="5123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916113"/>
            <a:ext cx="3956050" cy="4214812"/>
          </a:xfrm>
          <a:prstGeom prst="rect">
            <a:avLst/>
          </a:prstGeom>
        </p:spPr>
      </p:pic>
      <p:sp>
        <p:nvSpPr>
          <p:cNvPr id="5126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4876" y="1428736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r>
              <a:rPr lang="ru-RU" sz="2400" dirty="0" smtClean="0"/>
              <a:t>В основу сюжета положены многие фольклорные мотивы, в том числе старинная немецкая легенда, повествующая о прекрасной принцессе Одетте, превращённой в лебедя проклятьем злого колдуна — рыцаря </a:t>
            </a:r>
            <a:r>
              <a:rPr lang="ru-RU" sz="2400" dirty="0" err="1" smtClean="0"/>
              <a:t>Ротбарта</a:t>
            </a:r>
            <a:r>
              <a:rPr lang="ru-RU" sz="2400" dirty="0" smtClean="0"/>
              <a:t>.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5984" y="285728"/>
            <a:ext cx="3868719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Принц </a:t>
            </a:r>
            <a:r>
              <a:rPr lang="ru-RU" sz="2800" dirty="0" err="1" smtClean="0"/>
              <a:t>Зигфрид</a:t>
            </a:r>
            <a:endParaRPr lang="ru-RU" sz="2800" dirty="0" smtClean="0"/>
          </a:p>
        </p:txBody>
      </p:sp>
      <p:pic>
        <p:nvPicPr>
          <p:cNvPr id="6147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600200"/>
            <a:ext cx="4038600" cy="4530725"/>
          </a:xfrm>
          <a:prstGeom prst="rect">
            <a:avLst/>
          </a:prstGeom>
        </p:spPr>
      </p:pic>
      <p:sp>
        <p:nvSpPr>
          <p:cNvPr id="7174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4876" y="1571612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/>
              <a:t>Сюжет по мотивам старинной немецкой легенды о прекрасной принцессе, превращённой в белого лебедя. В четырех актах балета чередуются реальные и фантастические картины. Празднуя свое совершеннолетие в дворцовом парке, принц </a:t>
            </a:r>
            <a:r>
              <a:rPr lang="ru-RU" sz="2000" dirty="0" err="1" smtClean="0"/>
              <a:t>Зигфрид</a:t>
            </a:r>
            <a:r>
              <a:rPr lang="ru-RU" sz="2000" dirty="0" smtClean="0"/>
              <a:t> (нем. </a:t>
            </a:r>
            <a:r>
              <a:rPr lang="ru-RU" sz="2000" dirty="0" err="1" smtClean="0"/>
              <a:t>Siegfried</a:t>
            </a:r>
            <a:r>
              <a:rPr lang="ru-RU" sz="2000" dirty="0" smtClean="0"/>
              <a:t>) веселится среди друзей, однако пролетевшая над парком стая лебедей манит его за собой.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2786050" y="214290"/>
            <a:ext cx="2805106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Одетта</a:t>
            </a:r>
          </a:p>
        </p:txBody>
      </p:sp>
      <p:pic>
        <p:nvPicPr>
          <p:cNvPr id="7171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600200"/>
            <a:ext cx="4038600" cy="4530725"/>
          </a:xfrm>
          <a:prstGeom prst="rect">
            <a:avLst/>
          </a:prstGeom>
        </p:spPr>
      </p:pic>
      <p:sp>
        <p:nvSpPr>
          <p:cNvPr id="922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1643050"/>
            <a:ext cx="4038600" cy="4525962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В лесу, на берегу озера среди девушек-лебедей принц находит Одетту, добрую фею с короной на голове. Покоренный её красотой и потрясенный её рассказом о преследованиях злым рыцарем </a:t>
            </a:r>
            <a:r>
              <a:rPr lang="ru-RU" sz="2400" dirty="0" err="1" smtClean="0"/>
              <a:t>Ротбартом</a:t>
            </a:r>
            <a:r>
              <a:rPr lang="ru-RU" sz="2400" dirty="0" smtClean="0"/>
              <a:t> (нем. </a:t>
            </a:r>
            <a:r>
              <a:rPr lang="ru-RU" sz="2400" dirty="0" err="1" smtClean="0"/>
              <a:t>Von</a:t>
            </a:r>
            <a:r>
              <a:rPr lang="ru-RU" sz="2400" dirty="0" smtClean="0"/>
              <a:t> </a:t>
            </a:r>
            <a:r>
              <a:rPr lang="ru-RU" sz="2400" dirty="0" err="1" smtClean="0"/>
              <a:t>Rothbart</a:t>
            </a:r>
            <a:r>
              <a:rPr lang="ru-RU" sz="2400" dirty="0" smtClean="0"/>
              <a:t>), </a:t>
            </a:r>
            <a:r>
              <a:rPr lang="ru-RU" sz="2400" dirty="0" err="1" smtClean="0"/>
              <a:t>Зигфрид</a:t>
            </a:r>
            <a:r>
              <a:rPr lang="ru-RU" sz="2400" dirty="0" smtClean="0"/>
              <a:t> клянется Одетте в вечной любви.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1142976" y="214290"/>
            <a:ext cx="4421199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На балу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857752" y="1285860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r>
              <a:rPr lang="ru-RU" sz="2400" dirty="0" smtClean="0"/>
              <a:t>На балу в замке, по велению матери </a:t>
            </a:r>
            <a:r>
              <a:rPr lang="ru-RU" sz="2400" dirty="0" err="1" smtClean="0"/>
              <a:t>Зигфрида</a:t>
            </a:r>
            <a:r>
              <a:rPr lang="ru-RU" sz="2400" dirty="0" smtClean="0"/>
              <a:t>, он должен выбрать себе невесту. Однако принц безучастен, пока не появляется Одиллия, в которой </a:t>
            </a:r>
            <a:r>
              <a:rPr lang="ru-RU" sz="2400" dirty="0" err="1" smtClean="0"/>
              <a:t>Зигфриду</a:t>
            </a:r>
            <a:r>
              <a:rPr lang="ru-RU" sz="2400" dirty="0" smtClean="0"/>
              <a:t> видится Одетта, ей он и оказывает предпочтение. </a:t>
            </a:r>
          </a:p>
        </p:txBody>
      </p:sp>
      <p:pic>
        <p:nvPicPr>
          <p:cNvPr id="819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3959225" cy="320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2786050" y="214290"/>
            <a:ext cx="2563811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Озеро</a:t>
            </a:r>
          </a:p>
        </p:txBody>
      </p:sp>
      <p:pic>
        <p:nvPicPr>
          <p:cNvPr id="9219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600200"/>
            <a:ext cx="4038600" cy="4530725"/>
          </a:xfrm>
          <a:prstGeom prst="rect">
            <a:avLst/>
          </a:prstGeom>
        </p:spPr>
      </p:pic>
      <p:sp>
        <p:nvSpPr>
          <p:cNvPr id="13318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4876" y="1357298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sz="2000" dirty="0" smtClean="0"/>
          </a:p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r>
              <a:rPr lang="ru-RU" sz="2400" dirty="0" smtClean="0"/>
              <a:t>Поняв, что совершил роковую ошибку, </a:t>
            </a:r>
            <a:r>
              <a:rPr lang="ru-RU" sz="2400" dirty="0" err="1" smtClean="0"/>
              <a:t>Зигфрид</a:t>
            </a:r>
            <a:r>
              <a:rPr lang="ru-RU" sz="2400" dirty="0" smtClean="0"/>
              <a:t> бежит к озеру и молит Одетту о прощении, но не получает его.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2786050" y="214290"/>
            <a:ext cx="242093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Корона</a:t>
            </a:r>
          </a:p>
        </p:txBody>
      </p:sp>
      <p:pic>
        <p:nvPicPr>
          <p:cNvPr id="10243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1571612"/>
            <a:ext cx="4038600" cy="4530725"/>
          </a:xfrm>
          <a:prstGeom prst="rect">
            <a:avLst/>
          </a:prstGeom>
        </p:spPr>
      </p:pic>
      <p:sp>
        <p:nvSpPr>
          <p:cNvPr id="15366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1214422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r>
              <a:rPr lang="ru-RU" sz="2400" dirty="0" smtClean="0"/>
              <a:t>Срывая с головы Одетты корону, </a:t>
            </a:r>
            <a:r>
              <a:rPr lang="ru-RU" sz="2400" dirty="0" err="1" smtClean="0"/>
              <a:t>Зигфрид</a:t>
            </a:r>
            <a:r>
              <a:rPr lang="ru-RU" sz="2400" dirty="0" smtClean="0"/>
              <a:t> бросает вызов </a:t>
            </a:r>
            <a:r>
              <a:rPr lang="ru-RU" sz="2400" dirty="0" err="1" smtClean="0"/>
              <a:t>Ротбарту</a:t>
            </a:r>
            <a:r>
              <a:rPr lang="ru-RU" sz="2400" dirty="0" smtClean="0"/>
              <a:t>, олицетворяющему в балете образ фатума (корона спасала Одетту от преследования).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2143108" y="214290"/>
            <a:ext cx="3278191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Волны</a:t>
            </a:r>
          </a:p>
        </p:txBody>
      </p:sp>
      <p:pic>
        <p:nvPicPr>
          <p:cNvPr id="11267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600200"/>
            <a:ext cx="4038600" cy="4530725"/>
          </a:xfrm>
          <a:prstGeom prst="rect">
            <a:avLst/>
          </a:prstGeom>
        </p:spPr>
      </p:pic>
      <p:sp>
        <p:nvSpPr>
          <p:cNvPr id="17414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1571612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sz="2000" dirty="0" smtClean="0"/>
          </a:p>
          <a:p>
            <a:pPr eaLnBrk="1" hangingPunct="1">
              <a:defRPr/>
            </a:pPr>
            <a:endParaRPr lang="ru-RU" sz="2000" dirty="0" smtClean="0"/>
          </a:p>
          <a:p>
            <a:pPr eaLnBrk="1" hangingPunct="1">
              <a:defRPr/>
            </a:pPr>
            <a:r>
              <a:rPr lang="ru-RU" sz="2400" dirty="0" smtClean="0"/>
              <a:t>Принц надеется, что девушка-Лебедь уйдет с ним в мир людей. В сказке бурные волны разбушевавшейся на озере стихии поглощают Одетту и </a:t>
            </a:r>
            <a:r>
              <a:rPr lang="ru-RU" sz="2400" dirty="0" err="1" smtClean="0"/>
              <a:t>Зигфрида</a:t>
            </a:r>
            <a:r>
              <a:rPr lang="ru-RU" sz="2400" dirty="0" smtClean="0"/>
              <a:t>.</a:t>
            </a:r>
          </a:p>
          <a:p>
            <a:pPr eaLnBrk="1" hangingPunct="1">
              <a:defRPr/>
            </a:pPr>
            <a:endParaRPr lang="ru-RU" sz="2000" dirty="0" smtClean="0"/>
          </a:p>
        </p:txBody>
      </p:sp>
    </p:spTree>
  </p:cSld>
  <p:clrMapOvr>
    <a:masterClrMapping/>
  </p:clrMapOvr>
  <p:transition spd="slow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1714480" y="214290"/>
            <a:ext cx="3786182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139 </a:t>
            </a:r>
            <a:r>
              <a:rPr lang="ru-RU" sz="2800" dirty="0" smtClean="0"/>
              <a:t>лет</a:t>
            </a:r>
          </a:p>
        </p:txBody>
      </p:sp>
      <p:pic>
        <p:nvPicPr>
          <p:cNvPr id="12291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600200"/>
            <a:ext cx="4038600" cy="4530725"/>
          </a:xfrm>
          <a:prstGeom prst="rect">
            <a:avLst/>
          </a:prstGeom>
        </p:spPr>
      </p:pic>
      <p:sp>
        <p:nvSpPr>
          <p:cNvPr id="1946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928670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r>
              <a:rPr lang="ru-RU" sz="2400" dirty="0" err="1" smtClean="0"/>
              <a:t>Cамому</a:t>
            </a:r>
            <a:r>
              <a:rPr lang="ru-RU" sz="2400" dirty="0" smtClean="0"/>
              <a:t> известному и самому политизированному балету в мире «Лебединое озеро» исполняется </a:t>
            </a:r>
            <a:r>
              <a:rPr lang="ru-RU" sz="2400" dirty="0" smtClean="0"/>
              <a:t>139 </a:t>
            </a:r>
            <a:r>
              <a:rPr lang="ru-RU" sz="2400" dirty="0" smtClean="0"/>
              <a:t>лет.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2071670" y="285728"/>
            <a:ext cx="420688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Этот спектакль…</a:t>
            </a:r>
          </a:p>
        </p:txBody>
      </p:sp>
      <p:pic>
        <p:nvPicPr>
          <p:cNvPr id="13315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28596" y="1857364"/>
            <a:ext cx="4038600" cy="3997325"/>
          </a:xfrm>
          <a:prstGeom prst="rect">
            <a:avLst/>
          </a:prstGeom>
        </p:spPr>
      </p:pic>
      <p:sp>
        <p:nvSpPr>
          <p:cNvPr id="21510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4876" y="1428736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sz="2000" dirty="0" smtClean="0"/>
          </a:p>
          <a:p>
            <a:pPr eaLnBrk="1" hangingPunct="1">
              <a:defRPr/>
            </a:pPr>
            <a:endParaRPr lang="ru-RU" sz="2000" dirty="0" smtClean="0"/>
          </a:p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r>
              <a:rPr lang="ru-RU" sz="2400" dirty="0" smtClean="0"/>
              <a:t>Этот спектакль пережил царей и генсеков, революции, войны, террор и оттепель. Его исполняли в дни траура и переворотов. 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2428860" y="214290"/>
            <a:ext cx="3278191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1877 год</a:t>
            </a:r>
          </a:p>
        </p:txBody>
      </p:sp>
      <p:pic>
        <p:nvPicPr>
          <p:cNvPr id="14339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600200"/>
            <a:ext cx="4038600" cy="4530725"/>
          </a:xfrm>
          <a:prstGeom prst="rect">
            <a:avLst/>
          </a:prstGeom>
        </p:spPr>
      </p:pic>
      <p:sp>
        <p:nvSpPr>
          <p:cNvPr id="25606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4876" y="1357298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sz="2000" dirty="0" smtClean="0"/>
          </a:p>
          <a:p>
            <a:pPr eaLnBrk="1" hangingPunct="1">
              <a:defRPr/>
            </a:pPr>
            <a:r>
              <a:rPr lang="ru-RU" sz="2400" dirty="0" smtClean="0"/>
              <a:t>Большой театр, в котором 20 февраля (по старому стилю) 1877 года прошла премьера балета П.И. Чайковского, пока еще на реконструкции, поэтому юбилейный спектакль пройдет сегодня в Государственном Кремлевском дворце.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Семья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76600" y="1341438"/>
            <a:ext cx="5111750" cy="5183187"/>
          </a:xfrm>
        </p:spPr>
        <p:txBody>
          <a:bodyPr rtlCol="0">
            <a:normAutofit fontScale="92500" lnSpcReduction="10000"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Петр Чайковский родился 7 мая (25 апреля по старому стилю) 1840 года, в Камско-Воткинском заводе Вятской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губернии в 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семье горного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инженера.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 семье родителей музыку любили, мать хорошо пела, играла на фортепиано, в доме проводились музыкальные вечера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Способности к музыке у Пети Чайковского проявились рано: в пять лет он начал играть на фортепиано, а через три года читал ноты и записывал свои музыкальные впечатления.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488" y="1484313"/>
            <a:ext cx="2782887" cy="367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9" name="Прямоугольник 3"/>
          <p:cNvSpPr>
            <a:spLocks noChangeArrowheads="1"/>
          </p:cNvSpPr>
          <p:nvPr/>
        </p:nvSpPr>
        <p:spPr bwMode="auto">
          <a:xfrm>
            <a:off x="344488" y="5300663"/>
            <a:ext cx="27828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/>
              <a:t>Семья Чайковских в 1848 году (крайний слева — Пётр Ильич)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785786" y="285728"/>
            <a:ext cx="651192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Кремлёвский дворец съездов</a:t>
            </a:r>
          </a:p>
        </p:txBody>
      </p:sp>
      <p:pic>
        <p:nvPicPr>
          <p:cNvPr id="15363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600200"/>
            <a:ext cx="4038600" cy="4530725"/>
          </a:xfrm>
          <a:prstGeom prst="rect">
            <a:avLst/>
          </a:prstGeom>
        </p:spPr>
      </p:pic>
      <p:sp>
        <p:nvSpPr>
          <p:cNvPr id="27654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1643050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r>
              <a:rPr lang="ru-RU" sz="2400" dirty="0" smtClean="0"/>
              <a:t>В советское время там собирались съезды КПСС, именно для таких мероприятий в 1961 году и было построено это помпезное здание, ради которого пожертвовали целым комплексом старинных церквей и монастырей.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928662" y="214290"/>
            <a:ext cx="556420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П.И.Чайковский</a:t>
            </a:r>
          </a:p>
        </p:txBody>
      </p:sp>
      <p:pic>
        <p:nvPicPr>
          <p:cNvPr id="16387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1989138"/>
            <a:ext cx="3995766" cy="4194197"/>
          </a:xfrm>
          <a:prstGeom prst="rect">
            <a:avLst/>
          </a:prstGeom>
        </p:spPr>
      </p:pic>
      <p:sp>
        <p:nvSpPr>
          <p:cNvPr id="2970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4876" y="1357298"/>
            <a:ext cx="4143404" cy="4929222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/>
              <a:t>«По приглашению московской дирекции я пишу музыку к балету «Озеро лебедей». Я взялся за этот труд отчасти ради денег, в которых нуждаюсь, отчасти потому, что мне давно хотелось попробовать себя в этом роде музыки», - писал в сентябре 1875 г. в письме к </a:t>
            </a:r>
            <a:r>
              <a:rPr lang="ru-RU" dirty="0" err="1" smtClean="0"/>
              <a:t>Н.А.Римскому-Корсакову</a:t>
            </a:r>
            <a:r>
              <a:rPr lang="ru-RU" dirty="0" smtClean="0"/>
              <a:t> автор музыки.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1857356" y="214290"/>
            <a:ext cx="4992703" cy="112872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Балет "Лебединое озеро" в Кремлевском Дворце</a:t>
            </a:r>
          </a:p>
        </p:txBody>
      </p:sp>
      <p:pic>
        <p:nvPicPr>
          <p:cNvPr id="17411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700213"/>
            <a:ext cx="3883025" cy="4141787"/>
          </a:xfrm>
          <a:prstGeom prst="rect">
            <a:avLst/>
          </a:prstGeom>
        </p:spPr>
      </p:pic>
      <p:sp>
        <p:nvSpPr>
          <p:cNvPr id="31750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4876" y="1643050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Американский посол </a:t>
            </a:r>
            <a:r>
              <a:rPr lang="ru-RU" sz="2000" dirty="0" err="1" smtClean="0"/>
              <a:t>Ллевелин</a:t>
            </a:r>
            <a:r>
              <a:rPr lang="ru-RU" sz="2000" dirty="0" smtClean="0"/>
              <a:t> Томпсон, за годы пребывания в Москве, видел этот спектакль 132 раза. «Безусловно, его волновали такие драматические события, как Кубинский кризис или уничтожение самолета U2 </a:t>
            </a:r>
            <a:r>
              <a:rPr lang="ru-RU" sz="2000" dirty="0" err="1" smtClean="0"/>
              <a:t>Гэри</a:t>
            </a:r>
            <a:r>
              <a:rPr lang="ru-RU" sz="2000" dirty="0" smtClean="0"/>
              <a:t> </a:t>
            </a:r>
            <a:r>
              <a:rPr lang="ru-RU" sz="2000" dirty="0" err="1" smtClean="0"/>
              <a:t>Пауэрса</a:t>
            </a:r>
            <a:r>
              <a:rPr lang="ru-RU" sz="2000" dirty="0" smtClean="0"/>
              <a:t>», - написано в статье итальянской «Республики». - «Но, когда ему надо было узнать настроения какого-либо советского руководителя, он предпочитал общаться с ним во время антракта».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1" y="0"/>
            <a:ext cx="564357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Этот балет…</a:t>
            </a:r>
          </a:p>
        </p:txBody>
      </p:sp>
      <p:pic>
        <p:nvPicPr>
          <p:cNvPr id="18435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557338"/>
            <a:ext cx="4038600" cy="4530725"/>
          </a:xfrm>
          <a:prstGeom prst="rect">
            <a:avLst/>
          </a:prstGeom>
        </p:spPr>
      </p:pic>
      <p:sp>
        <p:nvSpPr>
          <p:cNvPr id="23558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4876" y="1500174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dirty="0" smtClean="0"/>
              <a:t>Этот балет нравился всем российским </a:t>
            </a:r>
            <a:r>
              <a:rPr lang="ru-RU" dirty="0" err="1" smtClean="0"/>
              <a:t>руководителям.Исключение</a:t>
            </a:r>
            <a:r>
              <a:rPr lang="ru-RU" dirty="0" smtClean="0"/>
              <a:t> составляет лишь Ленин, который не слушал публичное исполнение классической музыки. "Изумительной, нечеловеческой музыкой" вождь мирового пролетариата считал "Аппассионату" Бетховена. В частных беседах Ильич признавался, что ничего не знает лучше "</a:t>
            </a:r>
            <a:r>
              <a:rPr lang="ru-RU" dirty="0" err="1" smtClean="0"/>
              <a:t>Араssionаtа</a:t>
            </a:r>
            <a:r>
              <a:rPr lang="ru-RU" dirty="0" smtClean="0"/>
              <a:t>", и "готов слушать её каждый день".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dirty="0" smtClean="0"/>
          </a:p>
        </p:txBody>
      </p:sp>
    </p:spTree>
  </p:cSld>
  <p:clrMapOvr>
    <a:masterClrMapping/>
  </p:clrMapOvr>
  <p:transition spd="slow"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3357563" y="714375"/>
            <a:ext cx="5572125" cy="5572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2000" dirty="0" smtClean="0"/>
              <a:t>Музыка Чайковского получает известность в России и за границей.</a:t>
            </a:r>
          </a:p>
          <a:p>
            <a:pPr>
              <a:defRPr/>
            </a:pPr>
            <a:r>
              <a:rPr lang="ru-RU" sz="2000" dirty="0" smtClean="0"/>
              <a:t>С конца 1880-х годов выступал как дирижёр в России и за рубежом.</a:t>
            </a:r>
          </a:p>
          <a:p>
            <a:pPr>
              <a:defRPr/>
            </a:pPr>
            <a:r>
              <a:rPr lang="ru-RU" sz="2000" dirty="0" smtClean="0"/>
              <a:t>В последний раз в жизни Чайковский встал за дирижёрский пульт в Петербурге за девять дней до своей кончины ― 16 октября (28 октября по новому стилю) 1893 года. Во втором отделении этого концерта впервые прозвучала его Шестая, «Патетическая» симфония.</a:t>
            </a:r>
          </a:p>
          <a:p>
            <a:pPr>
              <a:defRPr/>
            </a:pPr>
            <a:r>
              <a:rPr lang="ru-RU" sz="2000" dirty="0" smtClean="0"/>
              <a:t>Скончался в 3 часа пополуночи 25 октября (6 ноября по новому стилю) 1893 года от холеры «неожиданно и безвременно»</a:t>
            </a:r>
          </a:p>
          <a:p>
            <a:pPr>
              <a:defRPr/>
            </a:pPr>
            <a:r>
              <a:rPr lang="ru-RU" sz="2000" dirty="0" smtClean="0"/>
              <a:t>Похоронен в Александро-Невской лавре в Некрополе мастеров искусств</a:t>
            </a:r>
            <a:endParaRPr lang="ru-RU" sz="20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1428736"/>
            <a:ext cx="3167060" cy="4222747"/>
          </a:xfrm>
          <a:prstGeom prst="rect">
            <a:avLst/>
          </a:prstGeo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512511" cy="1150064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/>
              <a:t>Императорское училище правоведения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0825" y="1557338"/>
            <a:ext cx="5689600" cy="5013325"/>
          </a:xfrm>
        </p:spPr>
        <p:txBody>
          <a:bodyPr rtlCol="0">
            <a:normAutofit lnSpcReduction="10000"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 1852 году, поступив в училище, он начал серьёзно заниматься музыкой, которую преподавали факультативно. Чайковский был известен как неплохой пианист и хорошо импровизировал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 16 лет начал уделять большее внимание музыке, занимаясь у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известных педагогов.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Окончив училище в 1859 году, Чайковский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начал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работать в Министерстве юстиции. В свободное от службы время посещал оперный театр, где на него сильное впечатление оказывали постановки опер Моцарта и Глинки.</a:t>
            </a: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888" y="2205038"/>
            <a:ext cx="2587625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/>
          <p:cNvSpPr>
            <a:spLocks noGrp="1"/>
          </p:cNvSpPr>
          <p:nvPr>
            <p:ph sz="quarter" idx="13"/>
          </p:nvPr>
        </p:nvSpPr>
        <p:spPr>
          <a:xfrm>
            <a:off x="468313" y="333375"/>
            <a:ext cx="4464050" cy="6323013"/>
          </a:xfrm>
        </p:spPr>
        <p:txBody>
          <a:bodyPr/>
          <a:lstStyle/>
          <a:p>
            <a:r>
              <a:rPr lang="ru-RU" smtClean="0"/>
              <a:t>В 1861 году поступил в Музыкальные классы Русского музыкального общества. По настоянию учителя бросил службу и целиком занялся музыкой.</a:t>
            </a:r>
          </a:p>
          <a:p>
            <a:r>
              <a:rPr lang="ru-RU" smtClean="0"/>
              <a:t> В 1865 году окончил курс консерватории с большой серебряной медалью, написав кантату на оду Шиллера «К радости»; другие его консерваторские работы — увертюра к пьесе Островского «Гроза» и танцы сенных девушек, включённые впоследствии в оперу «Воевода».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04813"/>
            <a:ext cx="3838575" cy="511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4932363" y="5732463"/>
            <a:ext cx="38385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/>
              <a:t>Памятник Петру Чайковскому перед Московской Государственной Консерваторией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404664"/>
            <a:ext cx="4248472" cy="936104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Творчество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850" y="1341438"/>
            <a:ext cx="4679950" cy="5516562"/>
          </a:xfrm>
        </p:spPr>
        <p:txBody>
          <a:bodyPr rtlCol="0">
            <a:normAutofit fontScale="92500"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1870-е годы в творчестве Чайковского ― период творческих исканий; его привлекают историческое прошлое России, русский народный быт, тема человеческой судьбы. В это время он пишет такие сочинения, как оперы «Опричник» и «Кузнец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Вакула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», музыка к драме Островского «Снегурочка», балет «Лебединое озеро», Вторая и Третья симфонии, фантазия «Франческа да Римини», Первый фортепианный концерт, Вариации на тему рококо для виолончели с оркестром, три струнных квартета и другие.</a:t>
            </a: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628775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8136904" cy="1078056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Основные произведения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356100" y="1557338"/>
            <a:ext cx="3663950" cy="4265612"/>
          </a:xfrm>
        </p:spPr>
        <p:txBody>
          <a:bodyPr rtlCol="0">
            <a:normAutofit fontScale="92500" lnSpcReduction="10000"/>
          </a:bodyPr>
          <a:lstStyle/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Оперы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Воевода (1868)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Ундина (1869)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Опричник (1872)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Евгений Онегин (1878)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Орлеанская дева (1879)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Мазепа (1883)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Черевички (1885)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Чародейка (1887)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Пиковая дама (1890)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Иоланта (1891)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16075"/>
            <a:ext cx="3273425" cy="469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23850" y="1417638"/>
            <a:ext cx="3778250" cy="5251450"/>
          </a:xfrm>
        </p:spPr>
        <p:txBody>
          <a:bodyPr rtlCol="0">
            <a:normAutofit fontScale="92500" lnSpcReduction="10000"/>
          </a:bodyPr>
          <a:lstStyle/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Балеты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Лебединое озеро (1877)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Спящая красавица (1889)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Щелкунчик (1892)</a:t>
            </a: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Симфонии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Симфония № 1 «Зимние грезы»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op. 13 (1866)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Симфония № 2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op.17 (1872)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Симфония № 3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op. 29 (1875)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Симфония № 4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op. 36 (1878)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«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Манфред» — симфония (1885)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Симфония № 5 (1888)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Симфония № 6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op. 74 (1893)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751388" y="1268413"/>
            <a:ext cx="4068762" cy="5473700"/>
          </a:xfrm>
        </p:spPr>
        <p:txBody>
          <a:bodyPr rtlCol="0">
            <a:normAutofit fontScale="92500" lnSpcReduction="10000"/>
          </a:bodyPr>
          <a:lstStyle/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Сюиты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Сюита № 1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op. 43 (1879)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Сюита № 2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op. 53 (1883)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Сюита № 3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op. 55 (1884)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Сюита № 4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Моцартиана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op. 61 (1887)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Щелкунчик, сюита для балета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op. 71a (1892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Отдельные оркестровые </a:t>
            </a:r>
            <a:r>
              <a:rPr lang="ru-RU" sz="2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произведения</a:t>
            </a: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Концерты</a:t>
            </a: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Фортепианные </a:t>
            </a:r>
            <a:r>
              <a:rPr lang="ru-RU" sz="2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произведения</a:t>
            </a: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Камерная музыка</a:t>
            </a:r>
            <a:endParaRPr lang="ru-RU" sz="2600" b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688" y="0"/>
            <a:ext cx="8407400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57290" y="5000636"/>
            <a:ext cx="6400800" cy="96043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«Лебединое озеро»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28604"/>
            <a:ext cx="664373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5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600200"/>
            <a:ext cx="4038600" cy="4530725"/>
          </a:xfrm>
          <a:prstGeom prst="rect">
            <a:avLst/>
          </a:prstGeom>
        </p:spPr>
      </p:pic>
      <p:sp>
        <p:nvSpPr>
          <p:cNvPr id="3078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14876" y="1357298"/>
            <a:ext cx="4038600" cy="45307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r>
              <a:rPr lang="ru-RU" sz="2400" dirty="0" smtClean="0"/>
              <a:t>«Лебединое озеро» — балет в четырёх актах. Либретто Владимира Бегичева и, возможно, Василия </a:t>
            </a:r>
            <a:r>
              <a:rPr lang="ru-RU" sz="2400" dirty="0" err="1" smtClean="0"/>
              <a:t>Гельцера</a:t>
            </a:r>
            <a:r>
              <a:rPr lang="ru-RU" sz="2400" dirty="0" smtClean="0"/>
              <a:t>. Музыка Петра Ильича Чайковского.</a:t>
            </a:r>
          </a:p>
        </p:txBody>
      </p:sp>
    </p:spTree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107</TotalTime>
  <Words>1193</Words>
  <Application>Microsoft Office PowerPoint</Application>
  <PresentationFormat>Экран (4:3)</PresentationFormat>
  <Paragraphs>104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Пётр Ильич Чайковский</vt:lpstr>
      <vt:lpstr>Семья</vt:lpstr>
      <vt:lpstr>Императорское училище правоведения</vt:lpstr>
      <vt:lpstr>Слайд 4</vt:lpstr>
      <vt:lpstr>Творчество</vt:lpstr>
      <vt:lpstr>Основные произведения</vt:lpstr>
      <vt:lpstr>Слайд 7</vt:lpstr>
      <vt:lpstr>Слайд 8</vt:lpstr>
      <vt:lpstr>Слайд 9</vt:lpstr>
      <vt:lpstr>Сюжет</vt:lpstr>
      <vt:lpstr>Принц Зигфрид</vt:lpstr>
      <vt:lpstr>Одетта</vt:lpstr>
      <vt:lpstr>На балу</vt:lpstr>
      <vt:lpstr>Озеро</vt:lpstr>
      <vt:lpstr>Корона</vt:lpstr>
      <vt:lpstr>Волны</vt:lpstr>
      <vt:lpstr>139 лет</vt:lpstr>
      <vt:lpstr>Этот спектакль…</vt:lpstr>
      <vt:lpstr>1877 год</vt:lpstr>
      <vt:lpstr>Кремлёвский дворец съездов</vt:lpstr>
      <vt:lpstr>П.И.Чайковский</vt:lpstr>
      <vt:lpstr>Балет "Лебединое озеро" в Кремлевском Дворце</vt:lpstr>
      <vt:lpstr>Этот балет…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Пётр Ильич Чайковский</dc:title>
  <dc:creator>Рома</dc:creator>
  <cp:lastModifiedBy>Связной</cp:lastModifiedBy>
  <cp:revision>15</cp:revision>
  <dcterms:created xsi:type="dcterms:W3CDTF">2012-10-12T15:38:42Z</dcterms:created>
  <dcterms:modified xsi:type="dcterms:W3CDTF">2016-04-09T13:22:51Z</dcterms:modified>
</cp:coreProperties>
</file>