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  <p:sldMasterId id="2147483804" r:id="rId3"/>
  </p:sldMasterIdLst>
  <p:notesMasterIdLst>
    <p:notesMasterId r:id="rId20"/>
  </p:notesMasterIdLst>
  <p:sldIdLst>
    <p:sldId id="256" r:id="rId4"/>
    <p:sldId id="278" r:id="rId5"/>
    <p:sldId id="269" r:id="rId6"/>
    <p:sldId id="280" r:id="rId7"/>
    <p:sldId id="283" r:id="rId8"/>
    <p:sldId id="289" r:id="rId9"/>
    <p:sldId id="271" r:id="rId10"/>
    <p:sldId id="272" r:id="rId11"/>
    <p:sldId id="284" r:id="rId12"/>
    <p:sldId id="281" r:id="rId13"/>
    <p:sldId id="285" r:id="rId14"/>
    <p:sldId id="282" r:id="rId15"/>
    <p:sldId id="288" r:id="rId16"/>
    <p:sldId id="290" r:id="rId17"/>
    <p:sldId id="268" r:id="rId18"/>
    <p:sldId id="291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04BC"/>
    <a:srgbClr val="176713"/>
    <a:srgbClr val="0B2F0E"/>
    <a:srgbClr val="00D000"/>
    <a:srgbClr val="33CC33"/>
    <a:srgbClr val="18BA37"/>
    <a:srgbClr val="104815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732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B723158-8A09-48C0-850D-5AA861D04E71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920EE99-7A74-419D-BA6E-ABB46DF993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39792-5B79-4C37-93F2-8175920A82B5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2D7B9-1475-4C6C-B4CA-71627F851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FE2D8-DC6C-4A56-96DB-7FB9F2D207CD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790BB-E27A-47DA-9906-46A2650D8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AAC61-01AB-4002-9C58-1470E883591F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43FF-3E0E-4593-9553-859799359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291A9-E9EA-410A-8175-A897CC8BD1ED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CE01B-274C-4C98-BFFB-B8748749A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E1A9A-6A04-4555-88AB-36E67D710914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CDDBF-9A8F-4F30-A2D4-8BB02C8F3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42325-0699-4E3A-98CE-50486C8A3C7F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02B1C-11BF-4C8B-8284-27D82DD77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A32C0-2B86-4937-9325-41CFF6F20151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D945D-261D-4B12-BA42-F2690B0C33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C8D6A-6E70-4991-A50A-331DC4024747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2E8D-44D8-4DC4-8789-5D3709821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A0FE3-8A7C-45CF-B47C-6106C6CBDFEF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98774-0633-457A-9E19-6E3E597075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72E5C-29B2-4DF6-B226-0206C503F6E3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A20B7-D425-42CA-9FA8-7BC9AEA88C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DED6A-11C4-427C-A0AF-AC786C10B27E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27BD3-1673-4D0E-846D-B9F35F88E3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EC7BB-16AE-4B8E-9C5F-DE32885A6E4A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6AA47-059B-4C81-9103-77BCE7C50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1EA41-F61D-4084-87C8-D9BBB7C7E4EC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F7DC0-07DC-4126-9015-FCAC1C0115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A5E70-8868-405E-86CA-BC1515DE1DB9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0B197-6162-4954-817B-F316247557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DACF4-A76C-4A9E-863E-7C5330DD400F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08ABF-0C1B-4DA3-BFEE-218BC00ED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6C33E0C-211E-490B-B1AD-FC640E5C4ECC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C40198A-6FD9-457A-9742-18A5B0032B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 autoUpdateAnimBg="0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B4117-C472-4658-ADA1-BDD81C6C6A50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68556-5C01-437B-BC77-8AD6C6E98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0BB925C-ECF2-4EAD-8DA2-0C9D4C3C7699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556C0F-87AD-481F-B4FF-57327F742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35A1B-8D85-476C-B31A-9C6E99B72FFA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A460F-0E2F-4A1F-A226-F90003E8B3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E4E64-7B0B-46E9-AA18-DD3C8373CEB7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95F3F-193A-44ED-8322-DA05A049C1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1D62B-B96A-4DAF-A73E-666A1EF07BBA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2C00E-5981-45A1-A41E-6BECB7C9E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2CCF0-504F-48A0-A9F4-F97F949EB581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EE780-FF3D-42C4-B8AE-DA0A93A62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CC3BF-8C9F-4A28-B34F-1EA9D1BC96C6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DA322-C904-4BCC-8AB9-7D3AF4E10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9DE83-42A4-46A1-A286-8376BF12AE8F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7EA73-5C8B-4EC3-BBD2-6EE325091F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D18A02-8F66-4B52-9EC7-CEA312BA3D49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94A097-0F27-4176-AC3B-0318DF991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10" grpId="0" build="p" autoUpdateAnimBg="0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CA8FB-D873-41FF-9A43-F90586D28B82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A3F1E-C326-4CDD-970F-D633D969B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C174C1-4EC3-48DE-BDCC-3C764D392890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1BD3CC1-1CC9-4E31-9593-F30E04DB7B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92643-4EB7-4C50-BC17-F33F8BAEBAF6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FF76F-B783-4B36-B0AE-F04A8CAA7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A2C82-7B5F-4C7D-9628-38ABEE039483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7AF70-0BFF-4CD9-AE28-58CF18A39A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8E056-B41A-46BC-A583-7D9F7436CCC9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B8DC6-BF19-486B-AD4F-273A4A65E2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2B8F2-4D1F-4830-966E-74AC622296F9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ED602-D611-4C01-BDB5-0D26420C3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A729E-6F72-421E-9B65-47A6500347E2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F2F1-76E3-440C-8DA2-6C651C3AC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3B7B2-EC82-47FE-B21F-320CE22D6646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D6A49-D454-46AE-BAC7-83E8137B25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68BCD3-E630-4E71-A80C-5DB60B117B0F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063B63-E780-4C40-8BB2-3876E27DFC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18" r:id="rId2"/>
    <p:sldLayoutId id="2147483817" r:id="rId3"/>
    <p:sldLayoutId id="2147483816" r:id="rId4"/>
    <p:sldLayoutId id="2147483815" r:id="rId5"/>
    <p:sldLayoutId id="2147483814" r:id="rId6"/>
    <p:sldLayoutId id="2147483813" r:id="rId7"/>
    <p:sldLayoutId id="2147483812" r:id="rId8"/>
    <p:sldLayoutId id="2147483811" r:id="rId9"/>
    <p:sldLayoutId id="2147483810" r:id="rId10"/>
    <p:sldLayoutId id="21474838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779719-7240-475A-8C92-34C87F5DB96F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F27A71-77F5-4562-A782-B98CE0398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29" r:id="rId2"/>
    <p:sldLayoutId id="2147483828" r:id="rId3"/>
    <p:sldLayoutId id="2147483827" r:id="rId4"/>
    <p:sldLayoutId id="2147483826" r:id="rId5"/>
    <p:sldLayoutId id="2147483825" r:id="rId6"/>
    <p:sldLayoutId id="2147483824" r:id="rId7"/>
    <p:sldLayoutId id="2147483823" r:id="rId8"/>
    <p:sldLayoutId id="2147483822" r:id="rId9"/>
    <p:sldLayoutId id="2147483821" r:id="rId10"/>
    <p:sldLayoutId id="21474838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606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52BBAE0-1753-4FA7-B869-DD5BC32C518A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D6A87E8-90ED-473F-8615-611FC7D9AB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7" r:id="rId2"/>
    <p:sldLayoutId id="2147483839" r:id="rId3"/>
    <p:sldLayoutId id="2147483836" r:id="rId4"/>
    <p:sldLayoutId id="2147483835" r:id="rId5"/>
    <p:sldLayoutId id="2147483834" r:id="rId6"/>
    <p:sldLayoutId id="2147483833" r:id="rId7"/>
    <p:sldLayoutId id="2147483832" r:id="rId8"/>
    <p:sldLayoutId id="2147483840" r:id="rId9"/>
    <p:sldLayoutId id="2147483831" r:id="rId10"/>
    <p:sldLayoutId id="2147483841" r:id="rId11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60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560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560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560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560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560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28625" y="500063"/>
            <a:ext cx="8143875" cy="54498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4000" smtClean="0">
                <a:solidFill>
                  <a:srgbClr val="FF0000"/>
                </a:solidFill>
                <a:latin typeface="Arial" charset="0"/>
              </a:rPr>
              <a:t>Игровая  программа</a:t>
            </a:r>
            <a:endParaRPr lang="ru-RU" sz="6000" smtClean="0">
              <a:solidFill>
                <a:srgbClr val="FF0000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4400" i="1" smtClean="0">
                <a:solidFill>
                  <a:srgbClr val="FF0000"/>
                </a:solidFill>
                <a:latin typeface="Arial" charset="0"/>
              </a:rPr>
              <a:t>«</a:t>
            </a:r>
            <a:r>
              <a:rPr lang="ru-RU" sz="4400" b="1" i="1" smtClean="0">
                <a:solidFill>
                  <a:srgbClr val="FF0000"/>
                </a:solidFill>
              </a:rPr>
              <a:t>Все работы хороши - выбирай на вкус</a:t>
            </a:r>
            <a:r>
              <a:rPr lang="ru-RU" sz="4400" i="1" smtClean="0">
                <a:solidFill>
                  <a:srgbClr val="FF0000"/>
                </a:solidFill>
                <a:latin typeface="Arial" charset="0"/>
              </a:rPr>
              <a:t>»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4400" b="1" i="1" smtClean="0">
              <a:solidFill>
                <a:srgbClr val="00B050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000" b="1" i="1" smtClean="0">
                <a:solidFill>
                  <a:srgbClr val="00B050"/>
                </a:solidFill>
                <a:latin typeface="Arial" charset="0"/>
              </a:rPr>
              <a:t>ГКОУ</a:t>
            </a:r>
            <a:r>
              <a:rPr lang="ru-RU" sz="2000" b="1" i="1" smtClean="0">
                <a:solidFill>
                  <a:srgbClr val="00B050"/>
                </a:solidFill>
              </a:rPr>
              <a:t> «Плоскошская  специальная  школа-интернат»</a:t>
            </a:r>
            <a:endParaRPr lang="ru-RU" sz="2000" b="1" i="1" smtClean="0">
              <a:solidFill>
                <a:srgbClr val="00B050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000" b="1" i="1" smtClean="0">
              <a:solidFill>
                <a:srgbClr val="00B050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000" b="1" i="1" smtClean="0">
                <a:solidFill>
                  <a:srgbClr val="00B050"/>
                </a:solidFill>
                <a:latin typeface="Arial" charset="0"/>
              </a:rPr>
              <a:t>Учителя: Суздалева И.Г.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000" b="1" i="1" smtClean="0">
                <a:solidFill>
                  <a:srgbClr val="00B050"/>
                </a:solidFill>
                <a:latin typeface="Arial" charset="0"/>
              </a:rPr>
              <a:t>             Иванова Т.В.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000" b="1" i="1" smtClean="0">
                <a:solidFill>
                  <a:srgbClr val="00B050"/>
                </a:solidFill>
                <a:latin typeface="Arial" charset="0"/>
              </a:rPr>
              <a:t>              Лаугасон Н.И.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000" b="1" i="1" smtClean="0">
              <a:solidFill>
                <a:srgbClr val="00B050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000" b="1" i="1" smtClean="0">
              <a:solidFill>
                <a:srgbClr val="00B050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000" i="1" smtClean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5" name="Picture 39" descr="kind2"/>
          <p:cNvPicPr>
            <a:picLocks noChangeAspect="1" noChangeArrowheads="1"/>
          </p:cNvPicPr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 rot="536711">
            <a:off x="6516688" y="4508500"/>
            <a:ext cx="2230437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7" descr="kind1"/>
          <p:cNvPicPr>
            <a:picLocks noChangeAspect="1" noChangeArrowheads="1"/>
          </p:cNvPicPr>
          <p:nvPr/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>
            <a:off x="323850" y="4652963"/>
            <a:ext cx="256381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Прямоугольник 3"/>
          <p:cNvSpPr>
            <a:spLocks noChangeArrowheads="1"/>
          </p:cNvSpPr>
          <p:nvPr/>
        </p:nvSpPr>
        <p:spPr bwMode="auto">
          <a:xfrm>
            <a:off x="1428750" y="214313"/>
            <a:ext cx="69294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600" b="1">
              <a:latin typeface="Calibri" pitchFamily="34" charset="0"/>
            </a:endParaRPr>
          </a:p>
          <a:p>
            <a:pPr algn="ctr"/>
            <a:endParaRPr lang="ru-RU" sz="3600" b="1">
              <a:latin typeface="Calibri" pitchFamily="34" charset="0"/>
            </a:endParaRPr>
          </a:p>
        </p:txBody>
      </p:sp>
      <p:pic>
        <p:nvPicPr>
          <p:cNvPr id="48130" name="Picture 6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3" y="4714875"/>
            <a:ext cx="1795462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1" name="Picture 7" descr="j024069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688" y="3857625"/>
            <a:ext cx="1825625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Picture 11" descr="j03012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688" y="214313"/>
            <a:ext cx="1830387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8" descr="j024071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313" y="1714500"/>
            <a:ext cx="1163637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214313" y="428625"/>
            <a:ext cx="8143875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1.Кисточка, карандаш, краски.      </a:t>
            </a:r>
          </a:p>
          <a:p>
            <a:pPr algn="just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4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(художнику)</a:t>
            </a:r>
            <a:endParaRPr lang="ru-RU" sz="240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2.Ножницы, метр, иголка с ниткой, пуговицы.   </a:t>
            </a:r>
          </a:p>
          <a:p>
            <a:pPr eaLnBrk="0" hangingPunct="0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(швее)</a:t>
            </a:r>
            <a:endParaRPr lang="ru-RU" sz="240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3.Ручка, тетрадь, книга.                         </a:t>
            </a:r>
          </a:p>
          <a:p>
            <a:pPr algn="just" eaLnBrk="0" hangingPunct="0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(учителю)</a:t>
            </a:r>
            <a:endParaRPr lang="ru-RU" sz="240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4.Молоток, гвозди, долото, отвёртка.  </a:t>
            </a:r>
          </a:p>
          <a:p>
            <a:pPr algn="just" eaLnBrk="0" hangingPunct="0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(плотнику)</a:t>
            </a:r>
            <a:endParaRPr lang="ru-RU" sz="240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5.Лампочка, розетка, индикатор.         </a:t>
            </a:r>
          </a:p>
          <a:p>
            <a:pPr algn="just" eaLnBrk="0" hangingPunct="0"/>
            <a:r>
              <a:rPr lang="ru-RU" sz="24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(электрику)</a:t>
            </a:r>
            <a:endParaRPr lang="ru-RU" sz="240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Письма, газеты, сумка.                       </a:t>
            </a:r>
          </a:p>
          <a:p>
            <a:pPr algn="just" eaLnBrk="0" hangingPunct="0"/>
            <a:r>
              <a:rPr lang="ru-RU" sz="24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(почтальон) </a:t>
            </a:r>
            <a:endParaRPr lang="ru-RU" sz="240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Градусник, шприц.                                </a:t>
            </a:r>
          </a:p>
          <a:p>
            <a:pPr algn="just" eaLnBrk="0" hangingPunct="0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4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(врач)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lang="ru-RU" sz="240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Расческа, ножницы                          </a:t>
            </a:r>
          </a:p>
          <a:p>
            <a:pPr algn="just" eaLnBrk="0" hangingPunct="0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(парикмахер) </a:t>
            </a:r>
            <a:endParaRPr lang="ru-RU" sz="240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4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4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4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4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4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348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348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28625" y="500063"/>
            <a:ext cx="8143875" cy="54498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4400" b="1" smtClean="0">
              <a:solidFill>
                <a:srgbClr val="2B04BC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4400" b="1" smtClean="0">
              <a:solidFill>
                <a:srgbClr val="2B04BC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4400" b="1" i="1" smtClean="0">
                <a:solidFill>
                  <a:srgbClr val="2B04BC"/>
                </a:solidFill>
              </a:rPr>
              <a:t>4.  «Внимание»</a:t>
            </a:r>
            <a:endParaRPr lang="ru-RU" sz="4400" i="1" smtClean="0">
              <a:solidFill>
                <a:srgbClr val="2B04BC"/>
              </a:solidFill>
              <a:latin typeface="Arial" charset="0"/>
            </a:endParaRPr>
          </a:p>
        </p:txBody>
      </p:sp>
      <p:pic>
        <p:nvPicPr>
          <p:cNvPr id="5" name="Picture 39" descr="kind2"/>
          <p:cNvPicPr>
            <a:picLocks noChangeAspect="1" noChangeArrowheads="1"/>
          </p:cNvPicPr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 rot="536711">
            <a:off x="4933950" y="3303588"/>
            <a:ext cx="2230438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7" descr="kind1"/>
          <p:cNvPicPr>
            <a:picLocks noChangeAspect="1" noChangeArrowheads="1"/>
          </p:cNvPicPr>
          <p:nvPr/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>
            <a:off x="1000125" y="3143250"/>
            <a:ext cx="256381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Прямоугольник 3"/>
          <p:cNvSpPr>
            <a:spLocks noChangeArrowheads="1"/>
          </p:cNvSpPr>
          <p:nvPr/>
        </p:nvSpPr>
        <p:spPr bwMode="auto">
          <a:xfrm>
            <a:off x="1428750" y="214313"/>
            <a:ext cx="69294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600" b="1">
              <a:latin typeface="Calibri" pitchFamily="34" charset="0"/>
            </a:endParaRPr>
          </a:p>
          <a:p>
            <a:pPr algn="ctr"/>
            <a:endParaRPr lang="ru-RU" sz="3600" b="1">
              <a:latin typeface="Calibri" pitchFamily="34" charset="0"/>
            </a:endParaRPr>
          </a:p>
        </p:txBody>
      </p:sp>
      <p:pic>
        <p:nvPicPr>
          <p:cNvPr id="50178" name="Picture 6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4786313"/>
            <a:ext cx="1795463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79" name="Picture 7" descr="j024069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5072063"/>
            <a:ext cx="1825625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0" name="Picture 11" descr="j03012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13" y="4929188"/>
            <a:ext cx="1830387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1" name="Picture 8" descr="j024071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88" y="4786313"/>
            <a:ext cx="1163637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57188"/>
            <a:ext cx="8929688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 i="1" u="sng">
                <a:solidFill>
                  <a:srgbClr val="2B04BC"/>
                </a:solidFill>
              </a:rPr>
              <a:t>«Лишний инструмент» </a:t>
            </a:r>
          </a:p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1)кисть- клей- линейка- спица- ножницы</a:t>
            </a:r>
            <a:endParaRPr lang="ru-RU" sz="2800">
              <a:solidFill>
                <a:srgbClr val="FF0000"/>
              </a:solidFill>
            </a:endParaRPr>
          </a:p>
          <a:p>
            <a:pPr eaLnBrk="0" hangingPunct="0"/>
            <a:r>
              <a:rPr lang="ru-RU" sz="2800" b="1" i="1" u="sng">
                <a:solidFill>
                  <a:srgbClr val="002060"/>
                </a:solidFill>
                <a:latin typeface="Times New Roman" pitchFamily="18" charset="0"/>
              </a:rPr>
              <a:t>спица</a:t>
            </a:r>
            <a:endParaRPr lang="ru-RU" sz="2800">
              <a:solidFill>
                <a:srgbClr val="002060"/>
              </a:solidFill>
            </a:endParaRPr>
          </a:p>
          <a:p>
            <a:pPr eaLnBrk="0" hangingPunct="0"/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2) Игла –нитки –гвоздь –напёрсток – сантиметровая лента</a:t>
            </a:r>
            <a:endParaRPr lang="ru-RU" sz="2800">
              <a:solidFill>
                <a:srgbClr val="FF0000"/>
              </a:solidFill>
            </a:endParaRPr>
          </a:p>
          <a:p>
            <a:pPr eaLnBrk="0" hangingPunct="0"/>
            <a:r>
              <a:rPr lang="ru-RU" sz="2800" b="1" i="1" u="sng">
                <a:solidFill>
                  <a:srgbClr val="002060"/>
                </a:solidFill>
                <a:latin typeface="Times New Roman" pitchFamily="18" charset="0"/>
              </a:rPr>
              <a:t>гвоздь</a:t>
            </a:r>
            <a:endParaRPr lang="ru-RU" sz="2800">
              <a:solidFill>
                <a:srgbClr val="002060"/>
              </a:solidFill>
            </a:endParaRPr>
          </a:p>
          <a:p>
            <a:pPr eaLnBrk="0" hangingPunct="0"/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3) Кастрюля –ложка –тёрка –крючок</a:t>
            </a:r>
            <a:endParaRPr lang="ru-RU" sz="2800">
              <a:solidFill>
                <a:srgbClr val="FF0000"/>
              </a:solidFill>
            </a:endParaRPr>
          </a:p>
          <a:p>
            <a:pPr eaLnBrk="0" hangingPunct="0"/>
            <a:r>
              <a:rPr lang="ru-RU" sz="2800" b="1" i="1" u="sng">
                <a:solidFill>
                  <a:srgbClr val="002060"/>
                </a:solidFill>
                <a:latin typeface="Times New Roman" pitchFamily="18" charset="0"/>
              </a:rPr>
              <a:t>крючок</a:t>
            </a:r>
            <a:endParaRPr lang="ru-RU" sz="2800">
              <a:solidFill>
                <a:srgbClr val="002060"/>
              </a:solidFill>
            </a:endParaRPr>
          </a:p>
          <a:p>
            <a:pPr eaLnBrk="0" hangingPunct="0"/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4) Пряжа –нож –спицы –ножницы</a:t>
            </a:r>
            <a:endParaRPr lang="ru-RU" sz="2800">
              <a:solidFill>
                <a:srgbClr val="FF0000"/>
              </a:solidFill>
            </a:endParaRPr>
          </a:p>
          <a:p>
            <a:pPr eaLnBrk="0" hangingPunct="0"/>
            <a:r>
              <a:rPr lang="ru-RU" sz="2800" b="1" i="1" u="sng">
                <a:solidFill>
                  <a:srgbClr val="002060"/>
                </a:solidFill>
                <a:latin typeface="Times New Roman" pitchFamily="18" charset="0"/>
              </a:rPr>
              <a:t> нож</a:t>
            </a:r>
            <a:endParaRPr lang="ru-RU" sz="2800">
              <a:solidFill>
                <a:srgbClr val="002060"/>
              </a:solidFill>
            </a:endParaRPr>
          </a:p>
          <a:p>
            <a:pPr eaLnBrk="0" hangingPunct="0"/>
            <a:endParaRPr lang="ru-RU" sz="2800"/>
          </a:p>
          <a:p>
            <a:pPr eaLnBrk="0" hangingPunct="0"/>
            <a:endParaRPr lang="ru-RU" sz="280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28625" y="500063"/>
            <a:ext cx="8143875" cy="54498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4400" b="1" smtClean="0">
              <a:solidFill>
                <a:srgbClr val="2B04BC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4400" b="1" smtClean="0">
              <a:solidFill>
                <a:srgbClr val="2B04BC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4400" b="1" i="1" smtClean="0">
                <a:solidFill>
                  <a:srgbClr val="2B04BC"/>
                </a:solidFill>
              </a:rPr>
              <a:t>5.   «Самая-самая»</a:t>
            </a:r>
            <a:endParaRPr lang="ru-RU" sz="4400" i="1" smtClean="0">
              <a:solidFill>
                <a:srgbClr val="2B04BC"/>
              </a:solidFill>
              <a:latin typeface="Arial" charset="0"/>
            </a:endParaRPr>
          </a:p>
        </p:txBody>
      </p:sp>
      <p:pic>
        <p:nvPicPr>
          <p:cNvPr id="5" name="Picture 39" descr="kind2"/>
          <p:cNvPicPr>
            <a:picLocks noChangeAspect="1" noChangeArrowheads="1"/>
          </p:cNvPicPr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 rot="536711">
            <a:off x="4933950" y="3303588"/>
            <a:ext cx="2230438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7" descr="kind1"/>
          <p:cNvPicPr>
            <a:picLocks noChangeAspect="1" noChangeArrowheads="1"/>
          </p:cNvPicPr>
          <p:nvPr/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>
            <a:off x="1000125" y="3143250"/>
            <a:ext cx="256381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28625" y="188913"/>
            <a:ext cx="8143875" cy="6264275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ru-RU" b="1" smtClean="0">
                <a:solidFill>
                  <a:srgbClr val="00D000"/>
                </a:solidFill>
              </a:rPr>
              <a:t>Самая зеленая</a:t>
            </a:r>
            <a:r>
              <a:rPr lang="ru-RU" b="1" smtClean="0">
                <a:solidFill>
                  <a:schemeClr val="accent1"/>
                </a:solidFill>
              </a:rPr>
              <a:t> 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b="1" smtClean="0">
                <a:solidFill>
                  <a:schemeClr val="accent1"/>
                </a:solidFill>
              </a:rPr>
              <a:t>(садовод, лесник, цветовод-декоратор ...) 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b="1" smtClean="0">
                <a:solidFill>
                  <a:srgbClr val="00D000"/>
                </a:solidFill>
              </a:rPr>
              <a:t>Самая сладкая</a:t>
            </a:r>
            <a:r>
              <a:rPr lang="ru-RU" b="1" smtClean="0">
                <a:solidFill>
                  <a:schemeClr val="accent1"/>
                </a:solidFill>
              </a:rPr>
              <a:t> 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b="1" smtClean="0">
                <a:solidFill>
                  <a:schemeClr val="accent1"/>
                </a:solidFill>
              </a:rPr>
              <a:t>(кондитер, продавец в кондитерском отделе ...) 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b="1" smtClean="0">
                <a:solidFill>
                  <a:srgbClr val="00D000"/>
                </a:solidFill>
              </a:rPr>
              <a:t>Самая денежная</a:t>
            </a:r>
            <a:r>
              <a:rPr lang="ru-RU" b="1" smtClean="0">
                <a:solidFill>
                  <a:schemeClr val="accent1"/>
                </a:solidFill>
              </a:rPr>
              <a:t> 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b="1" smtClean="0">
                <a:solidFill>
                  <a:schemeClr val="accent1"/>
                </a:solidFill>
              </a:rPr>
              <a:t>(банкир, теннисисты, боксеры, модель...) 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b="1" smtClean="0">
                <a:solidFill>
                  <a:srgbClr val="00D000"/>
                </a:solidFill>
              </a:rPr>
              <a:t>Самая волосатая</a:t>
            </a:r>
            <a:r>
              <a:rPr lang="ru-RU" b="1" smtClean="0">
                <a:solidFill>
                  <a:schemeClr val="accent1"/>
                </a:solidFill>
              </a:rPr>
              <a:t> 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b="1" smtClean="0">
                <a:solidFill>
                  <a:schemeClr val="accent1"/>
                </a:solidFill>
              </a:rPr>
              <a:t>(парикмахер...) 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b="1" smtClean="0">
                <a:solidFill>
                  <a:srgbClr val="00D000"/>
                </a:solidFill>
              </a:rPr>
              <a:t>Самая смешная</a:t>
            </a:r>
            <a:r>
              <a:rPr lang="ru-RU" b="1" smtClean="0">
                <a:solidFill>
                  <a:schemeClr val="accent1"/>
                </a:solidFill>
              </a:rPr>
              <a:t> 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b="1" smtClean="0">
                <a:solidFill>
                  <a:schemeClr val="accent1"/>
                </a:solidFill>
              </a:rPr>
              <a:t>(клоун, пародист...) 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b="1" smtClean="0">
                <a:solidFill>
                  <a:srgbClr val="00D000"/>
                </a:solidFill>
              </a:rPr>
              <a:t>Самая общительная</a:t>
            </a:r>
            <a:r>
              <a:rPr lang="ru-RU" b="1" smtClean="0">
                <a:solidFill>
                  <a:schemeClr val="accent1"/>
                </a:solidFill>
              </a:rPr>
              <a:t> 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b="1" smtClean="0">
                <a:solidFill>
                  <a:schemeClr val="accent1"/>
                </a:solidFill>
              </a:rPr>
              <a:t>(журналист, экскурсовод, тренер, учитель,)</a:t>
            </a:r>
            <a:r>
              <a:rPr lang="ru-RU" smtClean="0">
                <a:solidFill>
                  <a:schemeClr val="accent1"/>
                </a:solidFill>
              </a:rPr>
              <a:t>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7313" y="1071563"/>
            <a:ext cx="7577137" cy="51768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6000" smtClean="0">
                <a:solidFill>
                  <a:srgbClr val="FF0000"/>
                </a:solidFill>
                <a:latin typeface="Arial" charset="0"/>
              </a:rPr>
              <a:t>Спасибо за         внимание</a:t>
            </a:r>
            <a:r>
              <a:rPr lang="ru-RU" sz="6000" smtClean="0">
                <a:solidFill>
                  <a:srgbClr val="FF0000"/>
                </a:solidFill>
              </a:rPr>
              <a:t>!</a:t>
            </a:r>
          </a:p>
        </p:txBody>
      </p:sp>
      <p:pic>
        <p:nvPicPr>
          <p:cNvPr id="53250" name="Picture 4" descr="backgrounds_10002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933825"/>
            <a:ext cx="1655763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1" name="Picture 5" descr="backgrounds_10002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4581525"/>
            <a:ext cx="1787525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2" name="Picture 6" descr="backgrounds_10002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4149725"/>
            <a:ext cx="148113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95288" y="476250"/>
            <a:ext cx="8143875" cy="5449888"/>
          </a:xfrm>
        </p:spPr>
        <p:txBody>
          <a:bodyPr/>
          <a:lstStyle/>
          <a:p>
            <a:pPr marL="495300" indent="-49530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3200" i="1" smtClean="0">
                <a:solidFill>
                  <a:srgbClr val="2B04BC"/>
                </a:solidFill>
                <a:latin typeface="Arial" charset="0"/>
              </a:rPr>
              <a:t>Список используемых источников</a:t>
            </a:r>
          </a:p>
          <a:p>
            <a:pPr marL="495300" indent="-4953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smtClean="0"/>
              <a:t>1. steshka.ru/professii-v-</a:t>
            </a:r>
            <a:r>
              <a:rPr lang="ru-RU" sz="2400" b="1" smtClean="0"/>
              <a:t>kartinka</a:t>
            </a:r>
            <a:r>
              <a:rPr lang="ru-RU" sz="2400" smtClean="0"/>
              <a:t>x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2400" smtClean="0"/>
              <a:t>2. www.zanimatika.narod.ru/Narabotki14_1_1.htm</a:t>
            </a:r>
          </a:p>
          <a:p>
            <a:pPr marL="495300" indent="-495300" algn="ctr">
              <a:buFont typeface="Wingdings 2" pitchFamily="18" charset="2"/>
              <a:buNone/>
            </a:pPr>
            <a:r>
              <a:rPr lang="ru-RU" smtClean="0"/>
              <a:t/>
            </a:r>
            <a:br>
              <a:rPr lang="ru-RU" smtClean="0"/>
            </a:br>
            <a:endParaRPr lang="ru-RU" smtClean="0"/>
          </a:p>
          <a:p>
            <a:pPr marL="495300" indent="-495300" algn="ctr">
              <a:buFont typeface="Wingdings 2" pitchFamily="18" charset="2"/>
              <a:buNone/>
            </a:pPr>
            <a:r>
              <a:rPr lang="ru-RU" smtClean="0"/>
              <a:t/>
            </a:r>
            <a:br>
              <a:rPr lang="ru-RU" smtClean="0"/>
            </a:br>
            <a:r>
              <a:rPr lang="ru-RU" sz="4400" i="1" smtClean="0">
                <a:solidFill>
                  <a:srgbClr val="2B04BC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539750" y="661988"/>
            <a:ext cx="7272338" cy="4978400"/>
          </a:xfrm>
          <a:prstGeom prst="rect">
            <a:avLst/>
          </a:prstGeom>
          <a:noFill/>
          <a:ln w="9525">
            <a:pattFill prst="wdDnDiag">
              <a:fgClr>
                <a:srgbClr val="0000FF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742950" indent="-742950" algn="ctr">
              <a:buFontTx/>
              <a:buAutoNum type="arabicPeriod"/>
            </a:pPr>
            <a:r>
              <a:rPr lang="ru-RU" sz="4000" b="1" i="1">
                <a:solidFill>
                  <a:srgbClr val="FF0000"/>
                </a:solidFill>
                <a:latin typeface="Times New Roman" pitchFamily="18" charset="0"/>
              </a:rPr>
              <a:t> «Знакомство с профессией»</a:t>
            </a:r>
          </a:p>
          <a:p>
            <a:pPr marL="742950" indent="-742950" algn="ctr"/>
            <a:r>
              <a:rPr lang="ru-RU" sz="4000" b="1" i="1">
                <a:solidFill>
                  <a:srgbClr val="2B04BC"/>
                </a:solidFill>
                <a:latin typeface="Times New Roman" pitchFamily="18" charset="0"/>
              </a:rPr>
              <a:t>Профессия</a:t>
            </a:r>
            <a:r>
              <a:rPr lang="ru-RU" sz="4000">
                <a:latin typeface="Times New Roman" pitchFamily="18" charset="0"/>
              </a:rPr>
              <a:t> – </a:t>
            </a:r>
          </a:p>
          <a:p>
            <a:pPr marL="742950" indent="-742950" algn="ctr"/>
            <a:r>
              <a:rPr lang="ru-RU" sz="4000">
                <a:solidFill>
                  <a:schemeClr val="accent1"/>
                </a:solidFill>
                <a:latin typeface="Times New Roman" pitchFamily="18" charset="0"/>
              </a:rPr>
              <a:t>род трудовой деятельности, </a:t>
            </a:r>
          </a:p>
          <a:p>
            <a:pPr marL="742950" indent="-742950" algn="ctr"/>
            <a:r>
              <a:rPr lang="ru-RU" sz="4000">
                <a:solidFill>
                  <a:schemeClr val="accent1"/>
                </a:solidFill>
                <a:latin typeface="Times New Roman" pitchFamily="18" charset="0"/>
              </a:rPr>
              <a:t>требующий определенной подготовки и являющийся </a:t>
            </a:r>
          </a:p>
          <a:p>
            <a:pPr marL="742950" indent="-742950" algn="ctr"/>
            <a:r>
              <a:rPr lang="ru-RU" sz="4000">
                <a:solidFill>
                  <a:schemeClr val="accent1"/>
                </a:solidFill>
                <a:latin typeface="Times New Roman" pitchFamily="18" charset="0"/>
              </a:rPr>
              <a:t>обычно источником существования.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Прямоугольник 3"/>
          <p:cNvSpPr>
            <a:spLocks noChangeArrowheads="1"/>
          </p:cNvSpPr>
          <p:nvPr/>
        </p:nvSpPr>
        <p:spPr bwMode="auto">
          <a:xfrm>
            <a:off x="1428750" y="214313"/>
            <a:ext cx="69294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600" b="1">
              <a:latin typeface="Calibri" pitchFamily="34" charset="0"/>
            </a:endParaRPr>
          </a:p>
          <a:p>
            <a:pPr algn="ctr"/>
            <a:endParaRPr lang="ru-RU" sz="3600" b="1">
              <a:latin typeface="Calibri" pitchFamily="34" charset="0"/>
            </a:endParaRPr>
          </a:p>
        </p:txBody>
      </p:sp>
      <p:pic>
        <p:nvPicPr>
          <p:cNvPr id="40962" name="Picture 6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428750"/>
            <a:ext cx="1795462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7" descr="j024069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5000625"/>
            <a:ext cx="1825625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11" descr="j03012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63" y="4857750"/>
            <a:ext cx="1830387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8" descr="j024071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25" y="1071563"/>
            <a:ext cx="1163638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57188" y="500063"/>
            <a:ext cx="7572375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i="1">
                <a:solidFill>
                  <a:srgbClr val="2B04BC"/>
                </a:solidFill>
              </a:rPr>
              <a:t>«Разные профессии». </a:t>
            </a:r>
          </a:p>
          <a:p>
            <a:pPr algn="ctr"/>
            <a:r>
              <a:rPr lang="ru-RU" sz="2800" b="1" i="1">
                <a:solidFill>
                  <a:srgbClr val="FF0000"/>
                </a:solidFill>
                <a:cs typeface="Times New Roman" pitchFamily="18" charset="0"/>
              </a:rPr>
              <a:t>машинист        </a:t>
            </a:r>
          </a:p>
          <a:p>
            <a:pPr algn="ctr"/>
            <a:r>
              <a:rPr lang="ru-RU" sz="2800" b="1" i="1">
                <a:solidFill>
                  <a:srgbClr val="FF0000"/>
                </a:solidFill>
                <a:cs typeface="Times New Roman" pitchFamily="18" charset="0"/>
              </a:rPr>
              <a:t>тракторист       </a:t>
            </a:r>
          </a:p>
          <a:p>
            <a:pPr algn="ctr"/>
            <a:r>
              <a:rPr lang="ru-RU" sz="2800" b="1" i="1">
                <a:solidFill>
                  <a:srgbClr val="FF0000"/>
                </a:solidFill>
                <a:cs typeface="Times New Roman" pitchFamily="18" charset="0"/>
              </a:rPr>
              <a:t>  лётчик</a:t>
            </a:r>
            <a:endParaRPr lang="ru-RU" sz="2800" b="1" i="1">
              <a:solidFill>
                <a:srgbClr val="FF0000"/>
              </a:solidFill>
            </a:endParaRPr>
          </a:p>
          <a:p>
            <a:pPr algn="ctr" eaLnBrk="0" hangingPunct="0"/>
            <a:r>
              <a:rPr lang="ru-RU" sz="2800" b="1" i="1">
                <a:solidFill>
                  <a:srgbClr val="FF0000"/>
                </a:solidFill>
                <a:cs typeface="Times New Roman" pitchFamily="18" charset="0"/>
              </a:rPr>
              <a:t>переплётчик  </a:t>
            </a:r>
          </a:p>
          <a:p>
            <a:pPr algn="ctr" eaLnBrk="0" hangingPunct="0"/>
            <a:r>
              <a:rPr lang="ru-RU" sz="2800" b="1" i="1">
                <a:solidFill>
                  <a:srgbClr val="FF0000"/>
                </a:solidFill>
                <a:cs typeface="Times New Roman" pitchFamily="18" charset="0"/>
              </a:rPr>
              <a:t>    учитель         </a:t>
            </a:r>
          </a:p>
          <a:p>
            <a:pPr algn="ctr" eaLnBrk="0" hangingPunct="0"/>
            <a:r>
              <a:rPr lang="ru-RU" sz="2800" b="1" i="1">
                <a:solidFill>
                  <a:srgbClr val="FF0000"/>
                </a:solidFill>
                <a:cs typeface="Times New Roman" pitchFamily="18" charset="0"/>
              </a:rPr>
              <a:t> строитель</a:t>
            </a:r>
            <a:endParaRPr lang="ru-RU" sz="2800" b="1" i="1">
              <a:solidFill>
                <a:srgbClr val="FF0000"/>
              </a:solidFill>
            </a:endParaRPr>
          </a:p>
          <a:p>
            <a:pPr algn="ctr" eaLnBrk="0" hangingPunct="0"/>
            <a:r>
              <a:rPr lang="ru-RU" sz="2800" b="1" i="1">
                <a:solidFill>
                  <a:srgbClr val="FF0000"/>
                </a:solidFill>
                <a:cs typeface="Times New Roman" pitchFamily="18" charset="0"/>
              </a:rPr>
              <a:t>маляр                 </a:t>
            </a:r>
          </a:p>
          <a:p>
            <a:pPr algn="ctr" eaLnBrk="0" hangingPunct="0"/>
            <a:r>
              <a:rPr lang="ru-RU" sz="2800" b="1" i="1">
                <a:solidFill>
                  <a:srgbClr val="FF0000"/>
                </a:solidFill>
                <a:cs typeface="Times New Roman" pitchFamily="18" charset="0"/>
              </a:rPr>
              <a:t>столяр             </a:t>
            </a:r>
          </a:p>
          <a:p>
            <a:pPr algn="ctr" eaLnBrk="0" hangingPunct="0"/>
            <a:r>
              <a:rPr lang="ru-RU" sz="2800" b="1" i="1">
                <a:solidFill>
                  <a:srgbClr val="FF0000"/>
                </a:solidFill>
                <a:cs typeface="Times New Roman" pitchFamily="18" charset="0"/>
              </a:rPr>
              <a:t> певец</a:t>
            </a:r>
            <a:endParaRPr lang="ru-RU" sz="2800" b="1" i="1">
              <a:solidFill>
                <a:srgbClr val="FF0000"/>
              </a:solidFill>
            </a:endParaRPr>
          </a:p>
          <a:p>
            <a:pPr algn="ctr" eaLnBrk="0" hangingPunct="0"/>
            <a:r>
              <a:rPr lang="ru-RU" sz="2800" b="1" i="1">
                <a:solidFill>
                  <a:srgbClr val="FF0000"/>
                </a:solidFill>
                <a:cs typeface="Times New Roman" pitchFamily="18" charset="0"/>
              </a:rPr>
              <a:t>продавец                </a:t>
            </a:r>
          </a:p>
          <a:p>
            <a:pPr algn="ctr" eaLnBrk="0" hangingPunct="0"/>
            <a:r>
              <a:rPr lang="ru-RU" sz="2800" b="1" i="1">
                <a:solidFill>
                  <a:srgbClr val="FF0000"/>
                </a:solidFill>
              </a:rPr>
              <a:t>ткач               </a:t>
            </a:r>
          </a:p>
          <a:p>
            <a:pPr algn="ctr" eaLnBrk="0" hangingPunct="0"/>
            <a:r>
              <a:rPr lang="ru-RU" sz="2800" b="1" i="1">
                <a:solidFill>
                  <a:srgbClr val="FF0000"/>
                </a:solidFill>
              </a:rPr>
              <a:t>врач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5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5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5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5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5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5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Прямоугольник 3"/>
          <p:cNvSpPr>
            <a:spLocks noChangeArrowheads="1"/>
          </p:cNvSpPr>
          <p:nvPr/>
        </p:nvSpPr>
        <p:spPr bwMode="auto">
          <a:xfrm>
            <a:off x="1428750" y="214313"/>
            <a:ext cx="69294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600" b="1">
              <a:latin typeface="Calibri" pitchFamily="34" charset="0"/>
            </a:endParaRPr>
          </a:p>
          <a:p>
            <a:pPr algn="ctr"/>
            <a:endParaRPr lang="ru-RU" sz="3600" b="1">
              <a:latin typeface="Calibri" pitchFamily="34" charset="0"/>
            </a:endParaRPr>
          </a:p>
        </p:txBody>
      </p:sp>
      <p:pic>
        <p:nvPicPr>
          <p:cNvPr id="41986" name="Picture 6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714375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7" descr="j024069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4143375"/>
            <a:ext cx="1825625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11" descr="j03012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13" y="3857625"/>
            <a:ext cx="1830387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8" descr="j024071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63" y="428625"/>
            <a:ext cx="1163637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214313" y="285750"/>
            <a:ext cx="8286750" cy="634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i="1">
                <a:solidFill>
                  <a:srgbClr val="2B04BC"/>
                </a:solidFill>
              </a:rPr>
              <a:t>«Разные профессии». </a:t>
            </a:r>
          </a:p>
          <a:p>
            <a:pPr algn="ctr"/>
            <a:r>
              <a:rPr lang="ru-RU" sz="2800" b="1">
                <a:solidFill>
                  <a:srgbClr val="FF0000"/>
                </a:solidFill>
                <a:cs typeface="Times New Roman" pitchFamily="18" charset="0"/>
              </a:rPr>
              <a:t>аптекарь                 </a:t>
            </a:r>
          </a:p>
          <a:p>
            <a:pPr algn="ctr"/>
            <a:r>
              <a:rPr lang="ru-RU" sz="2800" b="1">
                <a:solidFill>
                  <a:srgbClr val="FF0000"/>
                </a:solidFill>
                <a:cs typeface="Times New Roman" pitchFamily="18" charset="0"/>
              </a:rPr>
              <a:t>пекарь             </a:t>
            </a:r>
          </a:p>
          <a:p>
            <a:pPr algn="ctr"/>
            <a:r>
              <a:rPr lang="ru-RU" sz="2800" b="1">
                <a:solidFill>
                  <a:srgbClr val="FF0000"/>
                </a:solidFill>
                <a:cs typeface="Times New Roman" pitchFamily="18" charset="0"/>
              </a:rPr>
              <a:t>художник</a:t>
            </a:r>
            <a:endParaRPr lang="ru-RU" sz="2800" b="1">
              <a:solidFill>
                <a:srgbClr val="FF0000"/>
              </a:solidFill>
            </a:endParaRPr>
          </a:p>
          <a:p>
            <a:pPr algn="ctr" eaLnBrk="0" hangingPunct="0"/>
            <a:r>
              <a:rPr lang="ru-RU" sz="2800" b="1">
                <a:solidFill>
                  <a:srgbClr val="FF0000"/>
                </a:solidFill>
                <a:cs typeface="Times New Roman" pitchFamily="18" charset="0"/>
              </a:rPr>
              <a:t>сапожник           </a:t>
            </a:r>
          </a:p>
          <a:p>
            <a:pPr algn="ctr" eaLnBrk="0" hangingPunct="0"/>
            <a:r>
              <a:rPr lang="ru-RU" sz="2800" b="1">
                <a:solidFill>
                  <a:srgbClr val="FF0000"/>
                </a:solidFill>
                <a:cs typeface="Times New Roman" pitchFamily="18" charset="0"/>
              </a:rPr>
              <a:t> переводчик    </a:t>
            </a:r>
          </a:p>
          <a:p>
            <a:pPr algn="ctr" eaLnBrk="0" hangingPunct="0"/>
            <a:r>
              <a:rPr lang="ru-RU" sz="2800" b="1">
                <a:solidFill>
                  <a:srgbClr val="FF0000"/>
                </a:solidFill>
                <a:cs typeface="Times New Roman" pitchFamily="18" charset="0"/>
              </a:rPr>
              <a:t> водопроводчик</a:t>
            </a:r>
            <a:endParaRPr lang="ru-RU" sz="2800" b="1">
              <a:solidFill>
                <a:srgbClr val="FF0000"/>
              </a:solidFill>
            </a:endParaRPr>
          </a:p>
          <a:p>
            <a:pPr algn="ctr" eaLnBrk="0" hangingPunct="0"/>
            <a:r>
              <a:rPr lang="ru-RU" sz="2800" b="1">
                <a:solidFill>
                  <a:srgbClr val="FF0000"/>
                </a:solidFill>
                <a:cs typeface="Times New Roman" pitchFamily="18" charset="0"/>
              </a:rPr>
              <a:t>часовщик             </a:t>
            </a:r>
          </a:p>
          <a:p>
            <a:pPr algn="ctr" eaLnBrk="0" hangingPunct="0"/>
            <a:r>
              <a:rPr lang="ru-RU" sz="2800" b="1">
                <a:solidFill>
                  <a:srgbClr val="FF0000"/>
                </a:solidFill>
                <a:cs typeface="Times New Roman" pitchFamily="18" charset="0"/>
              </a:rPr>
              <a:t>крановщик</a:t>
            </a:r>
            <a:r>
              <a:rPr lang="ru-RU" sz="2800" b="1">
                <a:solidFill>
                  <a:srgbClr val="FF0000"/>
                </a:solidFill>
              </a:rPr>
              <a:t> </a:t>
            </a:r>
            <a:r>
              <a:rPr lang="ru-RU" sz="2800" b="1">
                <a:solidFill>
                  <a:srgbClr val="FF0000"/>
                </a:solidFill>
                <a:cs typeface="Times New Roman" pitchFamily="18" charset="0"/>
              </a:rPr>
              <a:t>          </a:t>
            </a:r>
          </a:p>
          <a:p>
            <a:pPr algn="ctr" eaLnBrk="0" hangingPunct="0"/>
            <a:r>
              <a:rPr lang="ru-RU" sz="2800" b="1">
                <a:solidFill>
                  <a:srgbClr val="FF0000"/>
                </a:solidFill>
                <a:cs typeface="Times New Roman" pitchFamily="18" charset="0"/>
              </a:rPr>
              <a:t>рыбак</a:t>
            </a:r>
            <a:endParaRPr lang="ru-RU" sz="2800" b="1">
              <a:solidFill>
                <a:srgbClr val="FF0000"/>
              </a:solidFill>
            </a:endParaRPr>
          </a:p>
          <a:p>
            <a:pPr algn="ctr" eaLnBrk="0" hangingPunct="0"/>
            <a:r>
              <a:rPr lang="ru-RU" sz="2800" b="1">
                <a:solidFill>
                  <a:srgbClr val="FF0000"/>
                </a:solidFill>
                <a:cs typeface="Times New Roman" pitchFamily="18" charset="0"/>
              </a:rPr>
              <a:t>моряк                    </a:t>
            </a:r>
          </a:p>
          <a:p>
            <a:pPr algn="ctr" eaLnBrk="0" hangingPunct="0"/>
            <a:r>
              <a:rPr lang="ru-RU" sz="2800" b="1">
                <a:solidFill>
                  <a:srgbClr val="FF0000"/>
                </a:solidFill>
                <a:cs typeface="Times New Roman" pitchFamily="18" charset="0"/>
              </a:rPr>
              <a:t>комбайнёр         </a:t>
            </a:r>
          </a:p>
          <a:p>
            <a:pPr algn="ctr" eaLnBrk="0" hangingPunct="0"/>
            <a:r>
              <a:rPr lang="ru-RU" sz="2800" b="1">
                <a:solidFill>
                  <a:srgbClr val="FF0000"/>
                </a:solidFill>
                <a:cs typeface="Times New Roman" pitchFamily="18" charset="0"/>
              </a:rPr>
              <a:t> шахтёр</a:t>
            </a:r>
            <a:endParaRPr lang="ru-RU" sz="2800" b="1">
              <a:solidFill>
                <a:srgbClr val="FF0000"/>
              </a:solidFill>
            </a:endParaRPr>
          </a:p>
          <a:p>
            <a:pPr algn="ctr" eaLnBrk="0" hangingPunct="0"/>
            <a:r>
              <a:rPr lang="ru-RU" sz="2800" b="1">
                <a:solidFill>
                  <a:srgbClr val="FF0000"/>
                </a:solidFill>
                <a:cs typeface="Times New Roman" pitchFamily="18" charset="0"/>
              </a:rPr>
              <a:t>кузнец</a:t>
            </a:r>
            <a:endParaRPr lang="ru-RU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4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4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4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4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4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4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4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4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24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24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24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24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24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24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24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246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246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28625" y="500063"/>
            <a:ext cx="8143875" cy="54498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4400" b="1" smtClean="0">
              <a:solidFill>
                <a:srgbClr val="2B04BC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4400" b="1" smtClean="0">
              <a:solidFill>
                <a:srgbClr val="2B04BC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4400" b="1" i="1" smtClean="0">
                <a:solidFill>
                  <a:srgbClr val="2B04BC"/>
                </a:solidFill>
              </a:rPr>
              <a:t>2.   «Детективы»</a:t>
            </a:r>
            <a:endParaRPr lang="ru-RU" sz="4400" i="1" smtClean="0">
              <a:solidFill>
                <a:srgbClr val="2B04BC"/>
              </a:solidFill>
              <a:latin typeface="Arial" charset="0"/>
            </a:endParaRPr>
          </a:p>
        </p:txBody>
      </p:sp>
      <p:pic>
        <p:nvPicPr>
          <p:cNvPr id="5" name="Picture 39" descr="kind2"/>
          <p:cNvPicPr>
            <a:picLocks noChangeAspect="1" noChangeArrowheads="1"/>
          </p:cNvPicPr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 rot="536711">
            <a:off x="4933950" y="3303588"/>
            <a:ext cx="2230438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7" descr="kind1"/>
          <p:cNvPicPr>
            <a:picLocks noChangeAspect="1" noChangeArrowheads="1"/>
          </p:cNvPicPr>
          <p:nvPr/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>
            <a:off x="1000125" y="3143250"/>
            <a:ext cx="256381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95288" y="188913"/>
            <a:ext cx="8143875" cy="64801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rgbClr val="18BA37"/>
                </a:solidFill>
              </a:rPr>
              <a:t>РВАЧ =    В- - - </a:t>
            </a:r>
            <a:r>
              <a:rPr lang="ru-RU" sz="2000" b="1" smtClean="0">
                <a:solidFill>
                  <a:srgbClr val="18BA37"/>
                </a:solidFill>
              </a:rPr>
              <a:t>(медработник)</a:t>
            </a:r>
          </a:p>
          <a:p>
            <a:pPr>
              <a:buFont typeface="Wingdings 2" pitchFamily="18" charset="2"/>
              <a:buNone/>
            </a:pPr>
            <a:r>
              <a:rPr lang="ru-RU" sz="2000" b="1" smtClean="0">
                <a:solidFill>
                  <a:srgbClr val="18BA37"/>
                </a:solidFill>
              </a:rPr>
              <a:t>                     </a:t>
            </a:r>
            <a:r>
              <a:rPr lang="ru-RU" sz="2400" b="1" smtClean="0">
                <a:solidFill>
                  <a:schemeClr val="accent1"/>
                </a:solidFill>
              </a:rPr>
              <a:t>врач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rgbClr val="18BA37"/>
                </a:solidFill>
              </a:rPr>
              <a:t>ТЁРКА =  А - - - - </a:t>
            </a:r>
            <a:r>
              <a:rPr lang="ru-RU" sz="2000" b="1" smtClean="0">
                <a:solidFill>
                  <a:srgbClr val="18BA37"/>
                </a:solidFill>
              </a:rPr>
              <a:t>(театральная   профессия)</a:t>
            </a:r>
          </a:p>
          <a:p>
            <a:pPr>
              <a:buFont typeface="Wingdings 2" pitchFamily="18" charset="2"/>
              <a:buNone/>
            </a:pPr>
            <a:r>
              <a:rPr lang="ru-RU" sz="2000" b="1" smtClean="0">
                <a:solidFill>
                  <a:srgbClr val="18BA37"/>
                </a:solidFill>
              </a:rPr>
              <a:t>                      </a:t>
            </a:r>
            <a:r>
              <a:rPr lang="ru-RU" sz="2400" b="1" smtClean="0">
                <a:solidFill>
                  <a:schemeClr val="accent1"/>
                </a:solidFill>
              </a:rPr>
              <a:t>актёр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rgbClr val="18BA37"/>
                </a:solidFill>
              </a:rPr>
              <a:t>КУЛОН = К - - - - </a:t>
            </a:r>
            <a:r>
              <a:rPr lang="ru-RU" sz="2000" b="1" smtClean="0">
                <a:solidFill>
                  <a:srgbClr val="18BA37"/>
                </a:solidFill>
              </a:rPr>
              <a:t>(весёлая цирковая профессия)</a:t>
            </a:r>
          </a:p>
          <a:p>
            <a:pPr>
              <a:buFont typeface="Wingdings 2" pitchFamily="18" charset="2"/>
              <a:buNone/>
            </a:pPr>
            <a:r>
              <a:rPr lang="ru-RU" sz="2000" b="1" smtClean="0">
                <a:solidFill>
                  <a:srgbClr val="18BA37"/>
                </a:solidFill>
              </a:rPr>
              <a:t>                      </a:t>
            </a:r>
            <a:r>
              <a:rPr lang="ru-RU" sz="2400" b="1" smtClean="0">
                <a:solidFill>
                  <a:schemeClr val="accent1"/>
                </a:solidFill>
              </a:rPr>
              <a:t>клоун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rgbClr val="18BA37"/>
                </a:solidFill>
              </a:rPr>
              <a:t>МАРЛЯ = М - - - - </a:t>
            </a:r>
            <a:r>
              <a:rPr lang="ru-RU" sz="2000" b="1" smtClean="0">
                <a:solidFill>
                  <a:srgbClr val="18BA37"/>
                </a:solidFill>
              </a:rPr>
              <a:t>(«разноцветный рабочий»)</a:t>
            </a:r>
          </a:p>
          <a:p>
            <a:pPr>
              <a:buFont typeface="Wingdings 2" pitchFamily="18" charset="2"/>
              <a:buNone/>
            </a:pPr>
            <a:r>
              <a:rPr lang="ru-RU" sz="2000" b="1" smtClean="0">
                <a:solidFill>
                  <a:srgbClr val="18BA37"/>
                </a:solidFill>
              </a:rPr>
              <a:t>                      </a:t>
            </a:r>
            <a:r>
              <a:rPr lang="ru-RU" sz="2400" b="1" smtClean="0">
                <a:solidFill>
                  <a:schemeClr val="accent1"/>
                </a:solidFill>
              </a:rPr>
              <a:t>маляр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rgbClr val="18BA37"/>
                </a:solidFill>
              </a:rPr>
              <a:t>СТАРИНА = С - - - - -  - </a:t>
            </a:r>
            <a:r>
              <a:rPr lang="ru-RU" sz="2000" b="1" smtClean="0">
                <a:solidFill>
                  <a:srgbClr val="18BA37"/>
                </a:solidFill>
              </a:rPr>
              <a:t>(младший медработник)</a:t>
            </a:r>
          </a:p>
          <a:p>
            <a:pPr>
              <a:buFont typeface="Wingdings 2" pitchFamily="18" charset="2"/>
              <a:buNone/>
            </a:pPr>
            <a:r>
              <a:rPr lang="ru-RU" sz="2000" b="1" smtClean="0">
                <a:solidFill>
                  <a:srgbClr val="18BA37"/>
                </a:solidFill>
              </a:rPr>
              <a:t>                         </a:t>
            </a:r>
            <a:r>
              <a:rPr lang="ru-RU" sz="2400" b="1" smtClean="0">
                <a:solidFill>
                  <a:schemeClr val="accent1"/>
                </a:solidFill>
              </a:rPr>
              <a:t>санитар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rgbClr val="18BA37"/>
                </a:solidFill>
              </a:rPr>
              <a:t>ВОДОСТОК = С - - - - - - - </a:t>
            </a:r>
            <a:r>
              <a:rPr lang="ru-RU" sz="2000" b="1" smtClean="0">
                <a:solidFill>
                  <a:srgbClr val="18BA37"/>
                </a:solidFill>
              </a:rPr>
              <a:t>(животноводческая профессия)</a:t>
            </a:r>
          </a:p>
          <a:p>
            <a:pPr>
              <a:buFont typeface="Wingdings 2" pitchFamily="18" charset="2"/>
              <a:buNone/>
            </a:pPr>
            <a:r>
              <a:rPr lang="ru-RU" sz="2000" b="1" smtClean="0">
                <a:solidFill>
                  <a:srgbClr val="18BA37"/>
                </a:solidFill>
              </a:rPr>
              <a:t>                             </a:t>
            </a:r>
            <a:r>
              <a:rPr lang="ru-RU" sz="2400" b="1" smtClean="0">
                <a:solidFill>
                  <a:schemeClr val="accent1"/>
                </a:solidFill>
              </a:rPr>
              <a:t>скотовод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rgbClr val="18BA37"/>
                </a:solidFill>
              </a:rPr>
              <a:t>КРЕДИТОР = Д - - - - - - - </a:t>
            </a:r>
            <a:r>
              <a:rPr lang="ru-RU" sz="2000" b="1" smtClean="0">
                <a:solidFill>
                  <a:srgbClr val="18BA37"/>
                </a:solidFill>
              </a:rPr>
              <a:t>(руководитель , начальник)</a:t>
            </a:r>
          </a:p>
          <a:p>
            <a:pPr>
              <a:buFont typeface="Wingdings 2" pitchFamily="18" charset="2"/>
              <a:buNone/>
            </a:pPr>
            <a:r>
              <a:rPr lang="ru-RU" sz="2000" b="1" smtClean="0">
                <a:solidFill>
                  <a:srgbClr val="18BA37"/>
                </a:solidFill>
              </a:rPr>
              <a:t>                             </a:t>
            </a:r>
            <a:r>
              <a:rPr lang="ru-RU" sz="2400" b="1" smtClean="0">
                <a:solidFill>
                  <a:schemeClr val="accent1"/>
                </a:solidFill>
              </a:rPr>
              <a:t>директор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2" descr="G:\профессии\05labgi0l12917096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профессии\Okr-mir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28625" y="500063"/>
            <a:ext cx="8143875" cy="54498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4400" b="1" smtClean="0">
              <a:solidFill>
                <a:srgbClr val="2B04BC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4400" b="1" smtClean="0">
              <a:solidFill>
                <a:srgbClr val="2B04BC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4400" b="1" i="1" smtClean="0">
                <a:solidFill>
                  <a:srgbClr val="2B04BC"/>
                </a:solidFill>
              </a:rPr>
              <a:t>3.   «Профессиональная»</a:t>
            </a:r>
            <a:endParaRPr lang="ru-RU" sz="4400" i="1" smtClean="0">
              <a:solidFill>
                <a:srgbClr val="2B04BC"/>
              </a:solidFill>
              <a:latin typeface="Arial" charset="0"/>
            </a:endParaRPr>
          </a:p>
        </p:txBody>
      </p:sp>
      <p:pic>
        <p:nvPicPr>
          <p:cNvPr id="5" name="Picture 39" descr="kind2"/>
          <p:cNvPicPr>
            <a:picLocks noChangeAspect="1" noChangeArrowheads="1"/>
          </p:cNvPicPr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 rot="536711">
            <a:off x="4933950" y="3303588"/>
            <a:ext cx="2230438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7" descr="kind1"/>
          <p:cNvPicPr>
            <a:picLocks noChangeAspect="1" noChangeArrowheads="1"/>
          </p:cNvPicPr>
          <p:nvPr/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>
            <a:off x="1000125" y="3143250"/>
            <a:ext cx="256381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5" grpId="0" build="p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4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2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зеленая</Template>
  <TotalTime>362</TotalTime>
  <Words>212</Words>
  <Application>Microsoft Office PowerPoint</Application>
  <PresentationFormat>Экран (4:3)</PresentationFormat>
  <Paragraphs>110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16</vt:i4>
      </vt:variant>
    </vt:vector>
  </HeadingPairs>
  <TitlesOfParts>
    <vt:vector size="29" baseType="lpstr">
      <vt:lpstr>Arial</vt:lpstr>
      <vt:lpstr>Times New Roman</vt:lpstr>
      <vt:lpstr>Calibri</vt:lpstr>
      <vt:lpstr>Trebuchet MS</vt:lpstr>
      <vt:lpstr>Wingdings 2</vt:lpstr>
      <vt:lpstr>Wingdings</vt:lpstr>
      <vt:lpstr>Тема4</vt:lpstr>
      <vt:lpstr>Тема2</vt:lpstr>
      <vt:lpstr>Изящная</vt:lpstr>
      <vt:lpstr>Изящная</vt:lpstr>
      <vt:lpstr>Изящная</vt:lpstr>
      <vt:lpstr>Изящная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Кроссворд  Знаете ли вы….</dc:title>
  <dc:creator>инна</dc:creator>
  <cp:lastModifiedBy>дом</cp:lastModifiedBy>
  <cp:revision>44</cp:revision>
  <dcterms:created xsi:type="dcterms:W3CDTF">2014-11-20T17:45:43Z</dcterms:created>
  <dcterms:modified xsi:type="dcterms:W3CDTF">2016-05-21T19:31:28Z</dcterms:modified>
</cp:coreProperties>
</file>