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78" r:id="rId8"/>
    <p:sldId id="261" r:id="rId9"/>
    <p:sldId id="263" r:id="rId10"/>
    <p:sldId id="264" r:id="rId11"/>
    <p:sldId id="284" r:id="rId12"/>
    <p:sldId id="279" r:id="rId13"/>
    <p:sldId id="267" r:id="rId14"/>
    <p:sldId id="269" r:id="rId15"/>
    <p:sldId id="270" r:id="rId16"/>
    <p:sldId id="266" r:id="rId17"/>
    <p:sldId id="268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9900CC"/>
    <a:srgbClr val="6666FF"/>
    <a:srgbClr val="9900FF"/>
    <a:srgbClr val="9999FF"/>
    <a:srgbClr val="003399"/>
    <a:srgbClr val="CC00FF"/>
    <a:srgbClr val="CC0099"/>
    <a:srgbClr val="33CC33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70" autoAdjust="0"/>
  </p:normalViewPr>
  <p:slideViewPr>
    <p:cSldViewPr>
      <p:cViewPr varScale="1">
        <p:scale>
          <a:sx n="81" d="100"/>
          <a:sy n="8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4;&#1072;&#1088;&#1072;&#1092;&#1086;&#1085;%202015%20(&#1087;&#1080;&#1089;&#1100;&#1084;&#1086;)\&#1052;&#1091;&#1079;&#1099;&#1082;&#1072;%20&#1076;&#1083;&#1103;%20&#1082;&#1086;&#1085;&#1082;&#1091;&#1088;&#1089;&#1086;&#1074;%20&#8211;%20&#1041;&#1099;&#1089;&#1090;&#1088;&#1072;&#1103;%20&#1080;%20&#1074;&#1077;&#1089;&#1077;&#1083;&#1072;&#1103;%20(www.petamusic.ru).mp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" TargetMode="External"/><Relationship Id="rId2" Type="http://schemas.openxmlformats.org/officeDocument/2006/relationships/hyperlink" Target="http://pang2ru.umi.ru/konkursy/dlya_uchitelej/viktorina_znatoki_russkogo_yazyka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I: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208"/>
            <a:ext cx="9144000" cy="6944208"/>
          </a:xfrm>
          <a:prstGeom prst="rect">
            <a:avLst/>
          </a:prstGeom>
          <a:noFill/>
        </p:spPr>
      </p:pic>
      <p:pic>
        <p:nvPicPr>
          <p:cNvPr id="1027" name="Picture 3" descr="I:\PaAmD7fYGr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789040"/>
            <a:ext cx="2736304" cy="306896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0430" y="571480"/>
            <a:ext cx="19539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3333CC"/>
                </a:solidFill>
              </a:rPr>
              <a:t>9 класс</a:t>
            </a:r>
            <a:endParaRPr lang="ru-RU" sz="4000" b="1" dirty="0"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1357298"/>
            <a:ext cx="5574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</a:rPr>
              <a:t>Корень – в слове </a:t>
            </a:r>
            <a:r>
              <a:rPr lang="ru-RU" sz="3600" b="1" dirty="0" smtClean="0">
                <a:solidFill>
                  <a:srgbClr val="3333CC"/>
                </a:solidFill>
              </a:rPr>
              <a:t>БЕГУН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000240"/>
            <a:ext cx="7364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</a:rPr>
              <a:t>Приставка – в слове </a:t>
            </a:r>
            <a:r>
              <a:rPr lang="ru-RU" sz="3600" b="1" dirty="0" smtClean="0">
                <a:solidFill>
                  <a:srgbClr val="3333CC"/>
                </a:solidFill>
              </a:rPr>
              <a:t>ВЫСТАВКА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2714620"/>
            <a:ext cx="6565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</a:rPr>
              <a:t>Суффикс – в слове </a:t>
            </a:r>
            <a:r>
              <a:rPr lang="ru-RU" sz="3600" b="1" dirty="0" smtClean="0">
                <a:solidFill>
                  <a:srgbClr val="3333CC"/>
                </a:solidFill>
              </a:rPr>
              <a:t>ПРЫГАЕТ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3429000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</a:rPr>
              <a:t>Окончание – в слове  </a:t>
            </a:r>
            <a:r>
              <a:rPr lang="ru-RU" sz="3600" b="1" dirty="0" smtClean="0">
                <a:solidFill>
                  <a:srgbClr val="3333CC"/>
                </a:solidFill>
              </a:rPr>
              <a:t>ПИШЕТ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4500570"/>
            <a:ext cx="340618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89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Выбегает</a:t>
            </a:r>
            <a:endParaRPr lang="ru-RU" sz="5400" b="1" dirty="0">
              <a:ln w="11430"/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189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071802" y="4500570"/>
            <a:ext cx="1000926" cy="215108"/>
            <a:chOff x="3071802" y="4500570"/>
            <a:chExt cx="1000926" cy="21510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3071802" y="4500570"/>
              <a:ext cx="1000132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3964777" y="4607727"/>
              <a:ext cx="214314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Арка 12"/>
          <p:cNvSpPr/>
          <p:nvPr/>
        </p:nvSpPr>
        <p:spPr>
          <a:xfrm>
            <a:off x="4143372" y="4429132"/>
            <a:ext cx="1000132" cy="357190"/>
          </a:xfrm>
          <a:prstGeom prst="blockArc">
            <a:avLst/>
          </a:prstGeom>
          <a:solidFill>
            <a:schemeClr val="accent1">
              <a:lumMod val="75000"/>
            </a:scheme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143504" y="4429132"/>
            <a:ext cx="357190" cy="357190"/>
            <a:chOff x="5214942" y="4572008"/>
            <a:chExt cx="285752" cy="21431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5179223" y="4607727"/>
              <a:ext cx="214314" cy="1428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6200000" flipH="1">
              <a:off x="5322099" y="4607727"/>
              <a:ext cx="214314" cy="1428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5572132" y="4714884"/>
            <a:ext cx="785818" cy="64294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3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0540" y="2967335"/>
            <a:ext cx="3642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МАГАЗИН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Музыка для конкурсов – Быстрая и веселая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7715304" cy="714380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r>
              <a:rPr lang="ru-RU" sz="2000" b="1" spc="600" dirty="0" smtClean="0">
                <a:ln w="19050">
                  <a:solidFill>
                    <a:srgbClr val="3333CC"/>
                  </a:solidFill>
                </a:ln>
                <a:solidFill>
                  <a:srgbClr val="9900FF"/>
                </a:solidFill>
                <a:latin typeface="Monotype Corsiva" pitchFamily="66" charset="0"/>
              </a:rPr>
              <a:t>КРОССВОРД</a:t>
            </a:r>
            <a:endParaRPr lang="ru-RU" sz="2000" b="1" spc="600" dirty="0">
              <a:ln w="19050">
                <a:solidFill>
                  <a:srgbClr val="3333CC"/>
                </a:solidFill>
              </a:ln>
              <a:solidFill>
                <a:srgbClr val="9900FF"/>
              </a:solidFill>
              <a:latin typeface="Monotype Corsiva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357222" y="1500174"/>
          <a:ext cx="5500726" cy="4103701"/>
        </p:xfrm>
        <a:graphic>
          <a:graphicData uri="http://schemas.openxmlformats.org/drawingml/2006/table">
            <a:tbl>
              <a:tblPr/>
              <a:tblGrid>
                <a:gridCol w="642942"/>
                <a:gridCol w="642942"/>
                <a:gridCol w="714380"/>
                <a:gridCol w="714380"/>
                <a:gridCol w="713831"/>
                <a:gridCol w="685695"/>
                <a:gridCol w="685695"/>
                <a:gridCol w="700861"/>
              </a:tblGrid>
              <a:tr h="71703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272" marR="6272" marT="627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72" marR="6272" marT="627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272" marR="6272" marT="627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272" marR="6272" marT="627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 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7333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272" marR="6272" marT="6272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72" marR="6272" marT="62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00364" y="5786454"/>
            <a:ext cx="535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00FF"/>
                </a:solidFill>
              </a:rPr>
              <a:t>1.Упрямый, как…</a:t>
            </a:r>
            <a:endParaRPr lang="ru-RU" sz="4800" b="1" dirty="0">
              <a:solidFill>
                <a:srgbClr val="99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500174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1500174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857620" y="1500174"/>
            <a:ext cx="494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Ё</a:t>
            </a:r>
            <a:endParaRPr lang="ru-RU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1500174"/>
            <a:ext cx="564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00364" y="5786454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00FF"/>
                </a:solidFill>
              </a:rPr>
              <a:t>2.Слепой, как…</a:t>
            </a:r>
            <a:endParaRPr lang="ru-RU" sz="4800" b="1" dirty="0">
              <a:solidFill>
                <a:srgbClr val="99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2214554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28860" y="2214554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071802" y="2214554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57620" y="2214554"/>
            <a:ext cx="498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Т</a:t>
            </a:r>
            <a:endParaRPr lang="ru-RU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00364" y="5857892"/>
            <a:ext cx="5429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00FF"/>
                </a:solidFill>
              </a:rPr>
              <a:t>3.Красный, как…</a:t>
            </a:r>
            <a:endParaRPr lang="ru-RU" sz="4800" b="1" dirty="0">
              <a:solidFill>
                <a:srgbClr val="99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43240" y="2857496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3857620" y="2857496"/>
            <a:ext cx="454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</a:t>
            </a:r>
            <a:endParaRPr lang="ru-RU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500562" y="2857496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143240" y="5857892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00FF"/>
                </a:solidFill>
              </a:rPr>
              <a:t>4.Топает, как…</a:t>
            </a:r>
            <a:endParaRPr lang="ru-RU" sz="4800" b="1" dirty="0">
              <a:solidFill>
                <a:srgbClr val="99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14480" y="3571876"/>
            <a:ext cx="518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С</a:t>
            </a:r>
            <a:endParaRPr lang="ru-RU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28860" y="3571876"/>
            <a:ext cx="564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Л</a:t>
            </a:r>
            <a:endParaRPr lang="ru-RU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71802" y="3571876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О</a:t>
            </a:r>
            <a:endParaRPr lang="ru-RU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86182" y="3571876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Н</a:t>
            </a:r>
            <a:endParaRPr lang="ru-RU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00364" y="5786454"/>
            <a:ext cx="52149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00FF"/>
                </a:solidFill>
              </a:rPr>
              <a:t>5. Надулся, как…</a:t>
            </a:r>
            <a:endParaRPr lang="ru-RU" sz="4800" b="1" dirty="0">
              <a:solidFill>
                <a:srgbClr val="99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5720" y="4214818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И</a:t>
            </a:r>
            <a:endParaRPr lang="ru-RU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000100" y="4214818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Н</a:t>
            </a:r>
            <a:endParaRPr lang="ru-RU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714480" y="4214818"/>
            <a:ext cx="561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Д</a:t>
            </a:r>
            <a:endParaRPr lang="ru-RU" sz="4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357422" y="4214818"/>
            <a:ext cx="7633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Ю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143240" y="4214818"/>
            <a:ext cx="5597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К</a:t>
            </a:r>
            <a:endParaRPr lang="ru-RU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71802" y="5786454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9900FF"/>
                </a:solidFill>
              </a:rPr>
              <a:t>6.Нем, как… </a:t>
            </a:r>
            <a:endParaRPr lang="ru-RU" sz="4800" b="1" dirty="0">
              <a:solidFill>
                <a:srgbClr val="99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100" y="4929198"/>
            <a:ext cx="5132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Р</a:t>
            </a:r>
            <a:endParaRPr lang="ru-RU" sz="4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643042" y="4929198"/>
            <a:ext cx="6815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Ы</a:t>
            </a:r>
            <a:endParaRPr lang="ru-RU" sz="40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28860" y="4929198"/>
            <a:ext cx="524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Б</a:t>
            </a:r>
            <a:endParaRPr lang="ru-RU" sz="4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143240" y="4929198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А</a:t>
            </a:r>
            <a:endParaRPr lang="ru-RU" sz="4000" b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68338">
            <a:off x="5458614" y="2074157"/>
            <a:ext cx="3381282" cy="276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9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0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000"/>
                            </p:stCondLst>
                            <p:childTnLst>
                              <p:par>
                                <p:cTn id="16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3000"/>
                            </p:stCondLst>
                            <p:childTnLst>
                              <p:par>
                                <p:cTn id="20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5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6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2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7" grpId="0"/>
      <p:bldP spid="8" grpId="0"/>
      <p:bldP spid="9" grpId="0"/>
      <p:bldP spid="9" grpId="1"/>
      <p:bldP spid="10" grpId="0"/>
      <p:bldP spid="11" grpId="0"/>
      <p:bldP spid="12" grpId="0"/>
      <p:bldP spid="13" grpId="0"/>
      <p:bldP spid="14" grpId="0"/>
      <p:bldP spid="14" grpId="1"/>
      <p:bldP spid="15" grpId="0"/>
      <p:bldP spid="16" grpId="0"/>
      <p:bldP spid="17" grpId="0"/>
      <p:bldP spid="18" grpId="0" build="allAtOnce"/>
      <p:bldP spid="19" grpId="0"/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8695778" cy="10156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000" b="1" cap="all" dirty="0" smtClean="0">
                <a:ln w="15875" cmpd="sng">
                  <a:solidFill>
                    <a:srgbClr val="9900FF"/>
                  </a:solidFill>
                </a:ln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6200000" scaled="1"/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«Найди и докажи»</a:t>
            </a:r>
            <a:endParaRPr lang="ru-RU" sz="6000" b="1" cap="all" dirty="0">
              <a:ln w="15875" cmpd="sng">
                <a:solidFill>
                  <a:srgbClr val="9900FF"/>
                </a:solidFill>
              </a:ln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16200000" scaled="1"/>
                <a:tileRect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8794" y="1142984"/>
            <a:ext cx="45005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dirty="0" smtClean="0">
                <a:solidFill>
                  <a:srgbClr val="9900CC"/>
                </a:solidFill>
                <a:latin typeface="Arial" pitchFamily="34" charset="0"/>
              </a:rPr>
              <a:t>7 класс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714348" y="4714884"/>
            <a:ext cx="171451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44" y="2143116"/>
            <a:ext cx="85725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</a:rPr>
              <a:t> Однажды поздним осенним</a:t>
            </a:r>
          </a:p>
          <a:p>
            <a:pPr marL="742950" marR="0" lvl="0" indent="-742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3600" b="1" dirty="0" smtClean="0">
                <a:solidFill>
                  <a:srgbClr val="3333CC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</a:rPr>
              <a:t> вечером.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57187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333CC"/>
                </a:solidFill>
                <a:latin typeface="Arial" pitchFamily="34" charset="0"/>
                <a:ea typeface="Times New Roman" pitchFamily="18" charset="0"/>
              </a:rPr>
              <a:t>2. Расцвела под  окном душистая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3333CC"/>
                </a:solidFill>
                <a:latin typeface="Arial" pitchFamily="34" charset="0"/>
                <a:ea typeface="Times New Roman" pitchFamily="18" charset="0"/>
              </a:rPr>
              <a:t>    сирень.</a:t>
            </a:r>
            <a:endParaRPr lang="ru-RU" sz="3600" b="1" dirty="0">
              <a:solidFill>
                <a:srgbClr val="3333CC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785786" y="4143380"/>
            <a:ext cx="2071702" cy="144464"/>
            <a:chOff x="857224" y="4143380"/>
            <a:chExt cx="2071702" cy="144464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857224" y="4143380"/>
              <a:ext cx="207170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857224" y="4286256"/>
              <a:ext cx="2071702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44" y="5000636"/>
            <a:ext cx="82153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</a:rPr>
              <a:t>3. В, Бушевала, День, Лесу, Целый,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3333CC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</a:rPr>
              <a:t> Гроза.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5" grpId="0"/>
      <p:bldP spid="1026" grpId="0"/>
      <p:bldP spid="1026" grpId="1"/>
      <p:bldP spid="12" grpId="0"/>
      <p:bldP spid="1028" grpId="0"/>
      <p:bldP spid="10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85728"/>
            <a:ext cx="4857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FF"/>
                </a:solidFill>
              </a:rPr>
              <a:t>8 класс</a:t>
            </a:r>
            <a:endParaRPr lang="ru-RU" sz="5400" b="1" dirty="0">
              <a:solidFill>
                <a:srgbClr val="9900FF"/>
              </a:solidFill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844" y="1500174"/>
            <a:ext cx="8858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</a:rPr>
              <a:t>1.Ребята читали интересный рассказ.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42844" y="2786058"/>
            <a:ext cx="8786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</a:rPr>
              <a:t>2. Завтра мы рано утром вчетвером.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42844" y="4286256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</a:rPr>
              <a:t>3. Из-под горы вытекает холодный.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357422" y="2143116"/>
            <a:ext cx="1500198" cy="144464"/>
            <a:chOff x="642910" y="2143116"/>
            <a:chExt cx="1500198" cy="144464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642910" y="2143116"/>
              <a:ext cx="150019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642910" y="2285992"/>
              <a:ext cx="1500198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единительная линия 11"/>
          <p:cNvCxnSpPr/>
          <p:nvPr/>
        </p:nvCxnSpPr>
        <p:spPr>
          <a:xfrm>
            <a:off x="642910" y="2143116"/>
            <a:ext cx="1500198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601" grpId="0"/>
      <p:bldP spid="25602" grpId="0"/>
      <p:bldP spid="25602" grpId="1"/>
      <p:bldP spid="25603" grpId="0"/>
      <p:bldP spid="2560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428604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9900CC"/>
                </a:solidFill>
              </a:rPr>
              <a:t>9 класс</a:t>
            </a:r>
            <a:endParaRPr lang="ru-RU" sz="5400" b="1" dirty="0">
              <a:solidFill>
                <a:srgbClr val="9900CC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42844" y="1571612"/>
            <a:ext cx="8501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</a:rPr>
              <a:t>1. Моя бабушка сегодня рано утром.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42844" y="2786058"/>
            <a:ext cx="87868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</a:rPr>
              <a:t>2. В, слышна, жаворонка, небе,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3333CC"/>
                </a:solidFill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</a:rPr>
              <a:t>  высоко, песня.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4282" y="4572008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</a:rPr>
              <a:t>3. Вчера ученики решали трудную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3333CC"/>
                </a:solidFill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Times New Roman" pitchFamily="18" charset="0"/>
              </a:rPr>
              <a:t> задачу.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57422" y="5214950"/>
            <a:ext cx="178595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286248" y="5214950"/>
            <a:ext cx="1643074" cy="144464"/>
            <a:chOff x="4286248" y="5214950"/>
            <a:chExt cx="1643074" cy="144464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4286248" y="5214950"/>
              <a:ext cx="164307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286248" y="5357826"/>
              <a:ext cx="1643074" cy="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6625" grpId="0"/>
      <p:bldP spid="26625" grpId="1"/>
      <p:bldP spid="26626" grpId="0"/>
      <p:bldP spid="26626" grpId="1"/>
      <p:bldP spid="266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643998" cy="769441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0"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b="1" dirty="0" smtClean="0">
                <a:ln w="11430"/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35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«Где приставка? Где предлог?»</a:t>
            </a:r>
            <a:endParaRPr lang="ru-RU" sz="4400" b="1" dirty="0">
              <a:ln w="11430"/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135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285720" y="1214422"/>
            <a:ext cx="87154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(За) горой, (с) кресла, (по) бежать, (с) тащил, (под) сосной, (по) тропинке, (за) кричать,                    (за) уголок, (на) чертил,   (про) шептал, (со) всех сторон, (во) дворе,  (у) меня, (из) учить,                    (над) балконом, (в)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ъехал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214422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00CC"/>
                </a:solidFill>
              </a:rPr>
              <a:t>Приставки</a:t>
            </a:r>
          </a:p>
          <a:p>
            <a:r>
              <a:rPr lang="ru-RU" sz="4000" b="1" dirty="0" smtClean="0">
                <a:solidFill>
                  <a:srgbClr val="3333CC"/>
                </a:solidFill>
              </a:rPr>
              <a:t>Побежать</a:t>
            </a:r>
          </a:p>
          <a:p>
            <a:r>
              <a:rPr lang="ru-RU" sz="4000" b="1" dirty="0" smtClean="0">
                <a:solidFill>
                  <a:srgbClr val="3333CC"/>
                </a:solidFill>
              </a:rPr>
              <a:t>Стащил</a:t>
            </a:r>
          </a:p>
          <a:p>
            <a:r>
              <a:rPr lang="ru-RU" sz="4000" b="1" dirty="0" smtClean="0">
                <a:solidFill>
                  <a:srgbClr val="3333CC"/>
                </a:solidFill>
              </a:rPr>
              <a:t>Закричать</a:t>
            </a:r>
          </a:p>
          <a:p>
            <a:r>
              <a:rPr lang="ru-RU" sz="4000" b="1" dirty="0" smtClean="0">
                <a:solidFill>
                  <a:srgbClr val="3333CC"/>
                </a:solidFill>
              </a:rPr>
              <a:t>Начертил</a:t>
            </a:r>
          </a:p>
          <a:p>
            <a:r>
              <a:rPr lang="ru-RU" sz="4000" b="1" dirty="0" smtClean="0">
                <a:solidFill>
                  <a:srgbClr val="3333CC"/>
                </a:solidFill>
              </a:rPr>
              <a:t>Прошептал</a:t>
            </a:r>
          </a:p>
          <a:p>
            <a:r>
              <a:rPr lang="ru-RU" sz="4000" b="1" dirty="0" smtClean="0">
                <a:solidFill>
                  <a:srgbClr val="3333CC"/>
                </a:solidFill>
              </a:rPr>
              <a:t>Изучить</a:t>
            </a:r>
          </a:p>
          <a:p>
            <a:r>
              <a:rPr lang="ru-RU" sz="4000" b="1" dirty="0" smtClean="0">
                <a:solidFill>
                  <a:srgbClr val="3333CC"/>
                </a:solidFill>
              </a:rPr>
              <a:t>Въехал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142984"/>
            <a:ext cx="4572000" cy="57554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400" b="1" dirty="0" smtClean="0">
                <a:solidFill>
                  <a:srgbClr val="9900CC"/>
                </a:solidFill>
              </a:rPr>
              <a:t>Предлоги</a:t>
            </a:r>
          </a:p>
          <a:p>
            <a:r>
              <a:rPr lang="ru-RU" sz="3600" b="1" dirty="0" smtClean="0">
                <a:solidFill>
                  <a:srgbClr val="CC0099"/>
                </a:solidFill>
              </a:rPr>
              <a:t>За</a:t>
            </a:r>
            <a:r>
              <a:rPr lang="ru-RU" sz="3600" b="1" dirty="0" smtClean="0">
                <a:solidFill>
                  <a:srgbClr val="3333CC"/>
                </a:solidFill>
              </a:rPr>
              <a:t> горой</a:t>
            </a:r>
          </a:p>
          <a:p>
            <a:r>
              <a:rPr lang="ru-RU" sz="3600" b="1" dirty="0" smtClean="0">
                <a:solidFill>
                  <a:srgbClr val="CC0099"/>
                </a:solidFill>
              </a:rPr>
              <a:t>С</a:t>
            </a:r>
            <a:r>
              <a:rPr lang="ru-RU" sz="3600" b="1" dirty="0" smtClean="0">
                <a:solidFill>
                  <a:srgbClr val="3333CC"/>
                </a:solidFill>
              </a:rPr>
              <a:t> кресла</a:t>
            </a:r>
          </a:p>
          <a:p>
            <a:r>
              <a:rPr lang="ru-RU" sz="3600" b="1" dirty="0" smtClean="0">
                <a:solidFill>
                  <a:srgbClr val="CC0099"/>
                </a:solidFill>
              </a:rPr>
              <a:t>Под</a:t>
            </a:r>
            <a:r>
              <a:rPr lang="ru-RU" sz="3600" b="1" dirty="0" smtClean="0">
                <a:solidFill>
                  <a:srgbClr val="3333CC"/>
                </a:solidFill>
              </a:rPr>
              <a:t> сосной</a:t>
            </a:r>
          </a:p>
          <a:p>
            <a:r>
              <a:rPr lang="ru-RU" sz="3600" b="1" dirty="0" smtClean="0">
                <a:solidFill>
                  <a:srgbClr val="CC0099"/>
                </a:solidFill>
              </a:rPr>
              <a:t>По</a:t>
            </a:r>
            <a:r>
              <a:rPr lang="ru-RU" sz="3600" b="1" dirty="0" smtClean="0">
                <a:solidFill>
                  <a:srgbClr val="3333CC"/>
                </a:solidFill>
              </a:rPr>
              <a:t> тропинке</a:t>
            </a:r>
          </a:p>
          <a:p>
            <a:r>
              <a:rPr lang="ru-RU" sz="3600" b="1" dirty="0" smtClean="0">
                <a:solidFill>
                  <a:srgbClr val="CC0099"/>
                </a:solidFill>
              </a:rPr>
              <a:t>За</a:t>
            </a:r>
            <a:r>
              <a:rPr lang="ru-RU" sz="3600" b="1" dirty="0" smtClean="0">
                <a:solidFill>
                  <a:srgbClr val="3333CC"/>
                </a:solidFill>
              </a:rPr>
              <a:t> уголок</a:t>
            </a:r>
          </a:p>
          <a:p>
            <a:r>
              <a:rPr lang="ru-RU" sz="3600" b="1" dirty="0" smtClean="0">
                <a:solidFill>
                  <a:srgbClr val="CC0099"/>
                </a:solidFill>
              </a:rPr>
              <a:t>Со</a:t>
            </a:r>
            <a:r>
              <a:rPr lang="ru-RU" sz="3600" b="1" dirty="0" smtClean="0">
                <a:solidFill>
                  <a:srgbClr val="3333CC"/>
                </a:solidFill>
              </a:rPr>
              <a:t> всех сторон</a:t>
            </a:r>
          </a:p>
          <a:p>
            <a:r>
              <a:rPr lang="ru-RU" sz="3600" b="1" dirty="0" smtClean="0">
                <a:solidFill>
                  <a:srgbClr val="CC0099"/>
                </a:solidFill>
              </a:rPr>
              <a:t>Во</a:t>
            </a:r>
            <a:r>
              <a:rPr lang="ru-RU" sz="3600" b="1" dirty="0" smtClean="0">
                <a:solidFill>
                  <a:srgbClr val="3333CC"/>
                </a:solidFill>
              </a:rPr>
              <a:t> дворе</a:t>
            </a:r>
          </a:p>
          <a:p>
            <a:r>
              <a:rPr lang="ru-RU" sz="3600" b="1" dirty="0" smtClean="0">
                <a:solidFill>
                  <a:srgbClr val="CC0099"/>
                </a:solidFill>
              </a:rPr>
              <a:t>У</a:t>
            </a:r>
            <a:r>
              <a:rPr lang="ru-RU" sz="3600" b="1" dirty="0" smtClean="0">
                <a:solidFill>
                  <a:srgbClr val="3333CC"/>
                </a:solidFill>
              </a:rPr>
              <a:t> меня</a:t>
            </a:r>
          </a:p>
          <a:p>
            <a:r>
              <a:rPr lang="ru-RU" sz="3600" b="1" dirty="0" smtClean="0">
                <a:solidFill>
                  <a:srgbClr val="CC0099"/>
                </a:solidFill>
              </a:rPr>
              <a:t>Над</a:t>
            </a:r>
            <a:r>
              <a:rPr lang="ru-RU" sz="3600" b="1" dirty="0" smtClean="0">
                <a:solidFill>
                  <a:srgbClr val="3333CC"/>
                </a:solidFill>
              </a:rPr>
              <a:t> балконом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25" grpId="0"/>
      <p:bldP spid="1025" grpId="1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42852"/>
            <a:ext cx="4989750" cy="120032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0">
                  <a:solidFill>
                    <a:srgbClr val="003399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Ребусы</a:t>
            </a:r>
            <a:endParaRPr lang="ru-RU" sz="3600" b="1" cap="all" dirty="0">
              <a:ln w="0">
                <a:solidFill>
                  <a:srgbClr val="003399"/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857232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9900CC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7 класс</a:t>
            </a:r>
            <a:endParaRPr lang="ru-RU" sz="60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9900CC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1643042" y="2071678"/>
            <a:ext cx="5873763" cy="3214710"/>
            <a:chOff x="1643042" y="2071678"/>
            <a:chExt cx="5873763" cy="3214710"/>
          </a:xfrm>
        </p:grpSpPr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1643042" y="2071678"/>
              <a:ext cx="5873763" cy="321471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5400000" scaled="1"/>
            </a:gradFill>
            <a:ln w="254000">
              <a:pattFill prst="pct5">
                <a:fgClr>
                  <a:schemeClr val="bg1"/>
                </a:fgClr>
                <a:bgClr>
                  <a:srgbClr val="CC9900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000232" y="2500306"/>
              <a:ext cx="5153040" cy="1835147"/>
              <a:chOff x="3214678" y="3214686"/>
              <a:chExt cx="5153040" cy="1835147"/>
            </a:xfrm>
          </p:grpSpPr>
          <p:sp>
            <p:nvSpPr>
              <p:cNvPr id="9" name="WordArt 6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14678" y="3500438"/>
                <a:ext cx="962047" cy="129540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ObliqueRight"/>
                  <a:lightRig rig="legacyHarsh3" dir="t"/>
                </a:scene3d>
                <a:sp3d extrusionH="100000" prstMaterial="legacyMatte">
                  <a:extrusionClr>
                    <a:srgbClr val="663300"/>
                  </a:extrusionClr>
                </a:sp3d>
              </a:bodyPr>
              <a:lstStyle/>
              <a:p>
                <a:pPr algn="ctr"/>
                <a:r>
                  <a:rPr lang="ru-RU" sz="3600" b="1" kern="10" dirty="0">
                    <a:ln w="9525"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"/>
                    <a:cs typeface="Arial"/>
                  </a:rPr>
                  <a:t>и</a:t>
                </a:r>
              </a:p>
            </p:txBody>
          </p:sp>
          <p:sp>
            <p:nvSpPr>
              <p:cNvPr id="10" name="WordArt 8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>
                <a:off x="5929322" y="3357562"/>
                <a:ext cx="2438396" cy="159068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ObliqueRight"/>
                  <a:lightRig rig="legacyHarsh3" dir="t"/>
                </a:scene3d>
                <a:sp3d extrusionH="100000" prstMaterial="legacyMatte">
                  <a:extrusionClr>
                    <a:srgbClr val="663300"/>
                  </a:extrusionClr>
                </a:sp3d>
              </a:bodyPr>
              <a:lstStyle/>
              <a:p>
                <a:pPr algn="ctr"/>
                <a:r>
                  <a:rPr lang="ru-RU" sz="3600" b="1" kern="10" dirty="0" err="1">
                    <a:ln w="9525"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"/>
                    <a:cs typeface="Arial"/>
                  </a:rPr>
                  <a:t>ки</a:t>
                </a:r>
                <a:endParaRPr lang="ru-RU" sz="3600" b="1" kern="10" dirty="0">
                  <a:ln w="9525"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endParaRPr>
              </a:p>
            </p:txBody>
          </p:sp>
          <p:pic>
            <p:nvPicPr>
              <p:cNvPr id="11" name="Picture 9" descr="C:\Мои документы\Константинова С.Е\Ребусы\Груша1.gi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00562" y="3214686"/>
                <a:ext cx="1171097" cy="18351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WordArt 7" descr="Белый мрамор"/>
              <p:cNvSpPr>
                <a:spLocks noChangeArrowheads="1" noChangeShapeType="1" noTextEdit="1"/>
              </p:cNvSpPr>
              <p:nvPr/>
            </p:nvSpPr>
            <p:spPr bwMode="auto">
              <a:xfrm>
                <a:off x="5500694" y="3286124"/>
                <a:ext cx="409575" cy="682625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  <a:scene3d>
                  <a:camera prst="legacyObliqueRight"/>
                  <a:lightRig rig="legacyHarsh3" dir="t"/>
                </a:scene3d>
                <a:sp3d extrusionH="100000" prstMaterial="legacyMatte">
                  <a:extrusionClr>
                    <a:srgbClr val="663300"/>
                  </a:extrusionClr>
                </a:sp3d>
              </a:bodyPr>
              <a:lstStyle/>
              <a:p>
                <a:pPr algn="ctr"/>
                <a:r>
                  <a:rPr lang="ru-RU" sz="3600" b="1" kern="10" dirty="0">
                    <a:ln w="9525">
                      <a:round/>
                      <a:headEnd/>
                      <a:tailEnd/>
                    </a:ln>
                    <a:blipFill dpi="0" rotWithShape="0">
                      <a:blip r:embed="rId2"/>
                      <a:srcRect/>
                      <a:tile tx="0" ty="0" sx="100000" sy="100000" flip="none" algn="tl"/>
                    </a:blipFill>
                    <a:latin typeface="Arial"/>
                    <a:cs typeface="Arial"/>
                  </a:rPr>
                  <a:t>,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3000364" y="5500702"/>
            <a:ext cx="3469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игрушки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928794" y="2000240"/>
            <a:ext cx="5446723" cy="3500462"/>
            <a:chOff x="214282" y="435895"/>
            <a:chExt cx="5446723" cy="3857652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214282" y="435895"/>
              <a:ext cx="5446723" cy="385765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5400000" scaled="1"/>
            </a:gradFill>
            <a:ln w="254000">
              <a:pattFill prst="pct5">
                <a:fgClr>
                  <a:schemeClr val="bg1"/>
                </a:fgClr>
                <a:bgClr>
                  <a:srgbClr val="CC9900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928662" y="908261"/>
              <a:ext cx="1706563" cy="2443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7</a:t>
              </a:r>
            </a:p>
          </p:txBody>
        </p:sp>
        <p:sp>
          <p:nvSpPr>
            <p:cNvPr id="1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357554" y="1459354"/>
              <a:ext cx="1201738" cy="166528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я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500430" y="5429264"/>
            <a:ext cx="23260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семья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3" grpId="1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57488" y="357166"/>
            <a:ext cx="31023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spc="300" dirty="0" smtClean="0">
                <a:ln w="11430" cmpd="sng">
                  <a:solidFill>
                    <a:srgbClr val="6666FF"/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 класс</a:t>
            </a:r>
            <a:endParaRPr lang="ru-RU" sz="6000" b="1" spc="300" dirty="0">
              <a:ln w="11430" cmpd="sng">
                <a:solidFill>
                  <a:srgbClr val="6666FF"/>
                </a:solidFill>
                <a:prstDash val="solid"/>
                <a:miter lim="800000"/>
              </a:ln>
              <a:solidFill>
                <a:srgbClr val="99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571604" y="1357298"/>
            <a:ext cx="6088077" cy="3571900"/>
            <a:chOff x="2000232" y="1928802"/>
            <a:chExt cx="6588143" cy="4071966"/>
          </a:xfrm>
        </p:grpSpPr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2000232" y="1928802"/>
              <a:ext cx="6588143" cy="407196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5400000" scaled="1"/>
            </a:gradFill>
            <a:ln w="254000">
              <a:pattFill prst="pct5">
                <a:fgClr>
                  <a:schemeClr val="bg1"/>
                </a:fgClr>
                <a:bgClr>
                  <a:srgbClr val="CC9900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12" name="Picture 11" descr="C:\Мои документы\Константинова С.Е\Ребусы\lгвозди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64067" y="2743195"/>
              <a:ext cx="2307090" cy="2233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WordArt 3"/>
            <p:cNvSpPr>
              <a:spLocks noChangeArrowheads="1" noChangeShapeType="1" noTextEdit="1"/>
            </p:cNvSpPr>
            <p:nvPr/>
          </p:nvSpPr>
          <p:spPr bwMode="auto">
            <a:xfrm>
              <a:off x="5401688" y="2824635"/>
              <a:ext cx="2478087" cy="194787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 dirty="0" err="1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ка</a:t>
              </a:r>
              <a:endPara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643174" y="5143512"/>
            <a:ext cx="3568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гвоздика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714480" y="1357298"/>
            <a:ext cx="5730886" cy="3643338"/>
            <a:chOff x="2857488" y="2357430"/>
            <a:chExt cx="5730886" cy="4011620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2857488" y="2357430"/>
              <a:ext cx="5730886" cy="401162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5400000" scaled="1"/>
            </a:gradFill>
            <a:ln w="254000">
              <a:pattFill prst="pct5">
                <a:fgClr>
                  <a:schemeClr val="bg1"/>
                </a:fgClr>
                <a:bgClr>
                  <a:srgbClr val="CC9900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17" name="Picture 7" descr="C:\Мои документы\Константинова С.Е\Ребусы\домик1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57554" y="3286124"/>
              <a:ext cx="2466340" cy="1811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" descr="C:\Мои документы\Константинова С.Е\Ребусы\ель1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5074" y="2643182"/>
              <a:ext cx="1849591" cy="2816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Box 18"/>
          <p:cNvSpPr txBox="1"/>
          <p:nvPr/>
        </p:nvSpPr>
        <p:spPr>
          <a:xfrm>
            <a:off x="2928926" y="5286388"/>
            <a:ext cx="2842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модель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4" grpId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57488" y="285728"/>
            <a:ext cx="31103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spc="300" dirty="0" smtClean="0">
                <a:ln w="11430" cmpd="sng">
                  <a:solidFill>
                    <a:srgbClr val="9999FF"/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 класс</a:t>
            </a:r>
            <a:endParaRPr lang="ru-RU" sz="6000" b="1" spc="300" dirty="0">
              <a:ln w="11430" cmpd="sng">
                <a:solidFill>
                  <a:srgbClr val="9999FF"/>
                </a:solidFill>
                <a:prstDash val="solid"/>
                <a:miter lim="800000"/>
              </a:ln>
              <a:solidFill>
                <a:srgbClr val="9900CC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500166" y="1357298"/>
            <a:ext cx="5945201" cy="3571900"/>
            <a:chOff x="2714612" y="2357430"/>
            <a:chExt cx="5945201" cy="3571900"/>
          </a:xfrm>
        </p:grpSpPr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>
              <a:off x="2714612" y="2357430"/>
              <a:ext cx="5945201" cy="35719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5400000" scaled="1"/>
            </a:gradFill>
            <a:ln w="254000">
              <a:pattFill prst="pct5">
                <a:fgClr>
                  <a:schemeClr val="bg1"/>
                </a:fgClr>
                <a:bgClr>
                  <a:srgbClr val="CC9900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11" name="Picture 6" descr="C:\Мои документы\Константинова С.Е\Ребусы\Кот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926" y="3214686"/>
              <a:ext cx="1139848" cy="1223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6" descr="C:\Мои документы\Константинова С.Е\Ребусы\Кот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43372" y="3143248"/>
              <a:ext cx="1200161" cy="1287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C:\Мои документы\Константинова С.Е\Ребусы\Кот1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29256" y="3143248"/>
              <a:ext cx="1165224" cy="1250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858016" y="3286124"/>
              <a:ext cx="1433499" cy="106363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8000" b="1" kern="10" dirty="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Impact"/>
                </a:rPr>
                <a:t>Ж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285984" y="5214950"/>
            <a:ext cx="41996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трикотаж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428728" y="1357298"/>
            <a:ext cx="6000792" cy="3714777"/>
            <a:chOff x="2143109" y="1714488"/>
            <a:chExt cx="6000792" cy="3714777"/>
          </a:xfrm>
        </p:grpSpPr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2143109" y="1714488"/>
              <a:ext cx="6000792" cy="3714777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8000"/>
                </a:gs>
                <a:gs pos="100000">
                  <a:schemeClr val="folHlink"/>
                </a:gs>
              </a:gsLst>
              <a:lin ang="5400000" scaled="1"/>
            </a:gradFill>
            <a:ln w="254000">
              <a:pattFill prst="pct5">
                <a:fgClr>
                  <a:schemeClr val="bg1"/>
                </a:fgClr>
                <a:bgClr>
                  <a:srgbClr val="CC9900"/>
                </a:bgClr>
              </a:patt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2714612" y="1857363"/>
              <a:ext cx="5162563" cy="2698761"/>
              <a:chOff x="1171" y="2223"/>
              <a:chExt cx="4670" cy="3280"/>
            </a:xfrm>
          </p:grpSpPr>
          <p:pic>
            <p:nvPicPr>
              <p:cNvPr id="19" name="Picture 12" descr="AN02724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346" y="2943"/>
                <a:ext cx="1657" cy="2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WordArt 11"/>
              <p:cNvSpPr>
                <a:spLocks noChangeArrowheads="1" noChangeShapeType="1" noTextEdit="1"/>
              </p:cNvSpPr>
              <p:nvPr/>
            </p:nvSpPr>
            <p:spPr bwMode="auto">
              <a:xfrm>
                <a:off x="1171" y="2504"/>
                <a:ext cx="1435" cy="351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latin typeface="Arial Black"/>
                  </a:rPr>
                  <a:t>Т=П</a:t>
                </a:r>
              </a:p>
            </p:txBody>
          </p:sp>
          <p:pic>
            <p:nvPicPr>
              <p:cNvPr id="21" name="Picture 10" descr="BD18253_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46" y="2223"/>
                <a:ext cx="2695" cy="2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WordArt 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66" y="5103"/>
                <a:ext cx="1260" cy="40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ru-RU" sz="3600" b="1" kern="10">
                    <a:ln w="12700">
                      <a:solidFill>
                        <a:srgbClr val="EAEAEA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A603AB"/>
                        </a:gs>
                        <a:gs pos="12000">
                          <a:srgbClr val="E81766"/>
                        </a:gs>
                        <a:gs pos="27000">
                          <a:srgbClr val="EE3F17"/>
                        </a:gs>
                        <a:gs pos="48000">
                          <a:srgbClr val="FFFF00"/>
                        </a:gs>
                        <a:gs pos="64999">
                          <a:srgbClr val="1A8D48"/>
                        </a:gs>
                        <a:gs pos="78999">
                          <a:srgbClr val="0819FB"/>
                        </a:gs>
                        <a:gs pos="100000">
                          <a:srgbClr val="A603AB"/>
                        </a:gs>
                      </a:gsLst>
                      <a:lin ang="0" scaled="1"/>
                    </a:gradFill>
                    <a:effectLst>
                      <a:outerShdw dist="35921" dir="2700000" sy="50000" kx="2115830" algn="bl" rotWithShape="0">
                        <a:srgbClr val="C0C0C0">
                          <a:alpha val="79999"/>
                        </a:srgbClr>
                      </a:outerShdw>
                    </a:effectLst>
                    <a:latin typeface="Arial Black"/>
                  </a:rPr>
                  <a:t>Е=И</a:t>
                </a:r>
              </a:p>
            </p:txBody>
          </p:sp>
        </p:grpSp>
      </p:grpSp>
      <p:sp>
        <p:nvSpPr>
          <p:cNvPr id="23" name="TextBox 22"/>
          <p:cNvSpPr txBox="1"/>
          <p:nvPr/>
        </p:nvSpPr>
        <p:spPr>
          <a:xfrm>
            <a:off x="2428860" y="5286388"/>
            <a:ext cx="36800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копилка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5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ВЕЛИКИЙ, МОГУЧИЙ, ПРАВДИВЫЙ, СВОБОДНЫЙ,</a:t>
            </a:r>
          </a:p>
          <a:p>
            <a:pPr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 </a:t>
            </a:r>
          </a:p>
          <a:p>
            <a:pPr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НАРОДНОЙ ЖИВИТЕЛЬНОЙ СИЛЫ РОДНИК!</a:t>
            </a:r>
          </a:p>
          <a:p>
            <a:pPr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 </a:t>
            </a:r>
          </a:p>
          <a:p>
            <a:pPr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ТЕБЕ ПОСВЯЩАЕМ ИГРУ МЫ СЕГОДНЯ,</a:t>
            </a:r>
          </a:p>
          <a:p>
            <a:pPr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 </a:t>
            </a:r>
          </a:p>
          <a:p>
            <a:pPr>
              <a:buNone/>
            </a:pPr>
            <a:r>
              <a:rPr lang="ru-RU" b="1" i="1" dirty="0" smtClean="0">
                <a:solidFill>
                  <a:srgbClr val="3333CC"/>
                </a:solidFill>
              </a:rPr>
              <a:t>НАШ ГОРДЫЙ, НАШ РУССКИЙ, РОДНОЙ НАШ ЯЗЫК!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286808" cy="492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5720" y="142852"/>
            <a:ext cx="8572560" cy="1107996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rgbClr val="9900FF"/>
                  </a:solidFill>
                  <a:prstDash val="solid"/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</a:rPr>
              <a:t>Спасибо за игру!</a:t>
            </a:r>
            <a:endParaRPr lang="ru-RU" sz="6600" b="1" dirty="0">
              <a:ln w="10541" cmpd="sng">
                <a:solidFill>
                  <a:srgbClr val="9900FF"/>
                </a:solidFill>
                <a:prstDash val="solid"/>
              </a:ln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286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142852"/>
            <a:ext cx="35651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Источники: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184774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Волина В.В. Весёлая грамматика. – М.: Знание, 1995.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Волина В.В. Тысяча игр с буквами и словами на уроках и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дома. – М.: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АСТ-Пресс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1996.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Ушаков Н. Н и др. Внеурочная работа по русскому языку. 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М.: Просвещение, 1985.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Картинки. [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Электронный ресурс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lang="en-US" sz="2400" u="sng" dirty="0" smtClean="0">
                <a:hlinkClick r:id="rId2"/>
              </a:rPr>
              <a:t>http</a:t>
            </a:r>
            <a:r>
              <a:rPr lang="ru-RU" sz="2400" u="sng" dirty="0" smtClean="0">
                <a:hlinkClick r:id="rId2"/>
              </a:rPr>
              <a:t>://</a:t>
            </a:r>
            <a:r>
              <a:rPr lang="en-US" sz="2400" u="sng" dirty="0" smtClean="0">
                <a:hlinkClick r:id="rId2"/>
              </a:rPr>
              <a:t>pang</a:t>
            </a:r>
            <a:r>
              <a:rPr lang="ru-RU" sz="2400" u="sng" dirty="0" smtClean="0">
                <a:hlinkClick r:id="rId2"/>
              </a:rPr>
              <a:t>2</a:t>
            </a:r>
            <a:r>
              <a:rPr lang="en-US" sz="2400" u="sng" dirty="0" err="1" smtClean="0">
                <a:hlinkClick r:id="rId2"/>
              </a:rPr>
              <a:t>ru</a:t>
            </a:r>
            <a:r>
              <a:rPr lang="ru-RU" sz="2400" u="sng" dirty="0" smtClean="0">
                <a:hlinkClick r:id="rId2"/>
              </a:rPr>
              <a:t>.</a:t>
            </a:r>
            <a:r>
              <a:rPr lang="en-US" sz="2400" u="sng" dirty="0" err="1" smtClean="0">
                <a:hlinkClick r:id="rId2"/>
              </a:rPr>
              <a:t>umi</a:t>
            </a:r>
            <a:r>
              <a:rPr lang="ru-RU" sz="2400" u="sng" dirty="0" smtClean="0">
                <a:hlinkClick r:id="rId2"/>
              </a:rPr>
              <a:t>.</a:t>
            </a:r>
            <a:r>
              <a:rPr lang="en-US" sz="2400" u="sng" dirty="0" err="1" smtClean="0">
                <a:hlinkClick r:id="rId2"/>
              </a:rPr>
              <a:t>ru</a:t>
            </a:r>
            <a:r>
              <a:rPr lang="ru-RU" sz="2400" u="sng" dirty="0" smtClean="0">
                <a:hlinkClick r:id="rId2"/>
              </a:rPr>
              <a:t>/</a:t>
            </a:r>
            <a:r>
              <a:rPr lang="en-US" sz="2400" u="sng" dirty="0" err="1" smtClean="0">
                <a:hlinkClick r:id="rId2"/>
              </a:rPr>
              <a:t>konkursy</a:t>
            </a:r>
            <a:r>
              <a:rPr lang="ru-RU" sz="2400" u="sng" dirty="0" smtClean="0">
                <a:hlinkClick r:id="rId2"/>
              </a:rPr>
              <a:t>/</a:t>
            </a:r>
            <a:r>
              <a:rPr lang="en-US" sz="2400" u="sng" dirty="0" err="1" smtClean="0">
                <a:hlinkClick r:id="rId2"/>
              </a:rPr>
              <a:t>dlya</a:t>
            </a:r>
            <a:r>
              <a:rPr lang="ru-RU" sz="2400" u="sng" dirty="0" smtClean="0">
                <a:hlinkClick r:id="rId2"/>
              </a:rPr>
              <a:t>_</a:t>
            </a:r>
            <a:r>
              <a:rPr lang="en-US" sz="2400" u="sng" dirty="0" err="1" smtClean="0">
                <a:hlinkClick r:id="rId2"/>
              </a:rPr>
              <a:t>uchitelej</a:t>
            </a:r>
            <a:r>
              <a:rPr lang="ru-RU" sz="2400" u="sng" dirty="0" smtClean="0">
                <a:hlinkClick r:id="rId2"/>
              </a:rPr>
              <a:t>/</a:t>
            </a:r>
            <a:r>
              <a:rPr lang="en-US" sz="2400" u="sng" dirty="0" err="1" smtClean="0">
                <a:hlinkClick r:id="rId2"/>
              </a:rPr>
              <a:t>viktorina</a:t>
            </a:r>
            <a:r>
              <a:rPr lang="ru-RU" sz="2400" u="sng" dirty="0" smtClean="0">
                <a:hlinkClick r:id="rId2"/>
              </a:rPr>
              <a:t>_</a:t>
            </a:r>
            <a:r>
              <a:rPr lang="en-US" sz="2400" u="sng" dirty="0" err="1" smtClean="0">
                <a:hlinkClick r:id="rId2"/>
              </a:rPr>
              <a:t>znatoki</a:t>
            </a:r>
            <a:r>
              <a:rPr lang="ru-RU" sz="2400" u="sng" dirty="0" smtClean="0">
                <a:hlinkClick r:id="rId2"/>
              </a:rPr>
              <a:t>_</a:t>
            </a:r>
            <a:r>
              <a:rPr lang="en-US" sz="2400" u="sng" dirty="0" err="1" smtClean="0">
                <a:hlinkClick r:id="rId2"/>
              </a:rPr>
              <a:t>russkogo</a:t>
            </a:r>
            <a:r>
              <a:rPr lang="ru-RU" sz="2400" u="sng" dirty="0" smtClean="0">
                <a:hlinkClick r:id="rId2"/>
              </a:rPr>
              <a:t>_</a:t>
            </a:r>
            <a:r>
              <a:rPr lang="en-US" sz="2400" u="sng" dirty="0" err="1" smtClean="0">
                <a:hlinkClick r:id="rId2"/>
              </a:rPr>
              <a:t>yazyka</a:t>
            </a:r>
            <a:r>
              <a:rPr lang="ru-RU" sz="2400" u="sng" dirty="0" smtClean="0">
                <a:hlinkClick r:id="rId2"/>
              </a:rPr>
              <a:t>/</a:t>
            </a:r>
            <a:r>
              <a:rPr lang="en-US" sz="2400" dirty="0" smtClean="0"/>
              <a:t>  </a:t>
            </a:r>
            <a:r>
              <a:rPr lang="ru-RU" sz="2400" dirty="0" smtClean="0"/>
              <a:t>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Ребусы. [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Электронный ресурс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URL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http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://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ped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-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kopilka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.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ru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3"/>
              </a:rPr>
              <a:t>/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571612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 useBgFill="1">
        <p:nvSpPr>
          <p:cNvPr id="3" name="Прямоугольник 2"/>
          <p:cNvSpPr/>
          <p:nvPr/>
        </p:nvSpPr>
        <p:spPr>
          <a:xfrm>
            <a:off x="285720" y="428604"/>
            <a:ext cx="8358246" cy="1323439"/>
          </a:xfrm>
          <a:prstGeom prst="rect">
            <a:avLst/>
          </a:prstGeom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lIns="91440" tIns="45720" rIns="91440" bIns="45720">
            <a:prstTxWarp prst="textWave2">
              <a:avLst/>
            </a:prstTxWarp>
            <a:spAutoFit/>
            <a:scene3d>
              <a:camera prst="perspectiveRelaxedModerately"/>
              <a:lightRig rig="brightRoom" dir="t"/>
            </a:scene3d>
            <a:sp3d extrusionH="57150"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1400000" scaled="0"/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Викторина по русскому языку</a:t>
            </a:r>
          </a:p>
          <a:p>
            <a:pPr algn="ctr"/>
            <a:r>
              <a:rPr lang="ru-RU" sz="4000" b="1" cap="all" dirty="0" smtClean="0">
                <a:ln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1400000" scaled="0"/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Для 7 - 9 классов </a:t>
            </a:r>
            <a:endParaRPr lang="ru-RU" sz="4000" b="1" cap="all" spc="0" dirty="0">
              <a:ln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1400000" scaled="0"/>
                <a:tileRect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2285992"/>
            <a:ext cx="8429652" cy="1754326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3500000" scaled="1"/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«Лингвистический </a:t>
            </a:r>
          </a:p>
          <a:p>
            <a:pPr algn="ctr"/>
            <a:r>
              <a:rPr lang="ru-RU" sz="5400" b="1" cap="all" dirty="0" smtClean="0">
                <a:ln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3500000" scaled="1"/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марафон»</a:t>
            </a:r>
            <a:endParaRPr lang="ru-RU" sz="5400" b="1" cap="all" dirty="0">
              <a:ln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3500000" scaled="1"/>
                <a:tileRect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66827">
            <a:off x="6402877" y="3906156"/>
            <a:ext cx="2277226" cy="226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428604"/>
            <a:ext cx="6786610" cy="76944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3500000" scaled="1"/>
                  <a:tileRect/>
                </a:gra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Содержание:</a:t>
            </a:r>
            <a:endParaRPr lang="ru-RU" sz="4400" b="1" cap="all" dirty="0">
              <a:ln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3500000" scaled="1"/>
                <a:tileRect/>
              </a:gra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571612"/>
            <a:ext cx="80010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</a:rPr>
              <a:t>Морфологический бой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err="1" smtClean="0">
                <a:solidFill>
                  <a:srgbClr val="3333CC"/>
                </a:solidFill>
              </a:rPr>
              <a:t>Составлялки</a:t>
            </a:r>
            <a:endParaRPr lang="ru-RU" sz="3600" b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</a:rPr>
              <a:t>Грамматическая арифметика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</a:rPr>
              <a:t>Найди и докажи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</a:rPr>
              <a:t>Кроссворд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</a:rPr>
              <a:t>Где приставка? Где предлог?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3333CC"/>
                </a:solidFill>
              </a:rPr>
              <a:t>Ребусы</a:t>
            </a:r>
          </a:p>
          <a:p>
            <a:endParaRPr lang="ru-RU" sz="3600" b="1" dirty="0" smtClean="0">
              <a:solidFill>
                <a:srgbClr val="3333CC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3600" b="1" dirty="0" smtClean="0">
              <a:solidFill>
                <a:srgbClr val="9900CC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286808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dirty="0" smtClean="0">
                <a:ln w="11430"/>
                <a:solidFill>
                  <a:srgbClr val="6666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Морфологический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бой»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0" y="1643050"/>
            <a:ext cx="85725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Наступил тёплый апрель. Выдался ясный день. С крыш падает шумная капель. На клёне надулись почки. Пушистые сугробы снега почернели. Весело бежит звонкий ручей. Никита смастерил кораблик и пустил его на воду. Быстро поплыл маленький кораблик.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285728"/>
            <a:ext cx="2887650" cy="7632859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Имена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существительные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Апрель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День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(С) крыш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Капель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(На) клёне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Почки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Сугробы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Снега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Ручей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Никита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Кораблик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(На) воду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Кораблик</a:t>
            </a:r>
          </a:p>
          <a:p>
            <a:pPr algn="ctr"/>
            <a:endParaRPr lang="ru-RU" sz="3000" dirty="0" smtClean="0">
              <a:solidFill>
                <a:srgbClr val="9900FF"/>
              </a:solidFill>
            </a:endParaRPr>
          </a:p>
          <a:p>
            <a:pPr algn="ctr"/>
            <a:endParaRPr lang="ru-RU" sz="2400" dirty="0" smtClean="0">
              <a:solidFill>
                <a:srgbClr val="9900FF"/>
              </a:solidFill>
            </a:endParaRPr>
          </a:p>
          <a:p>
            <a:pPr algn="ctr"/>
            <a:endParaRPr lang="ru-RU" sz="2400" dirty="0">
              <a:solidFill>
                <a:srgbClr val="33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285728"/>
            <a:ext cx="2701382" cy="42165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Имена</a:t>
            </a:r>
          </a:p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прилагательные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Тёплый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Ясный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Шумная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Пушистые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Звонкий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Маленький</a:t>
            </a:r>
          </a:p>
          <a:p>
            <a:pPr algn="ctr"/>
            <a:endParaRPr lang="ru-RU" sz="2800" b="1" dirty="0" smtClean="0">
              <a:solidFill>
                <a:srgbClr val="9900FF"/>
              </a:solidFill>
            </a:endParaRPr>
          </a:p>
          <a:p>
            <a:pPr algn="ctr"/>
            <a:endParaRPr lang="ru-RU" sz="2400" dirty="0">
              <a:solidFill>
                <a:srgbClr val="33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72264" y="500042"/>
            <a:ext cx="228601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3333CC"/>
                </a:solidFill>
              </a:rPr>
              <a:t>Глаголы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Наступил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Выдался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Падает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Надулись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Почернели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Бежит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Смастерил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Пустил</a:t>
            </a:r>
          </a:p>
          <a:p>
            <a:pPr algn="ctr"/>
            <a:r>
              <a:rPr lang="ru-RU" sz="2800" b="1" dirty="0" smtClean="0">
                <a:solidFill>
                  <a:srgbClr val="CC0099"/>
                </a:solidFill>
              </a:rPr>
              <a:t>Поплыл</a:t>
            </a:r>
          </a:p>
          <a:p>
            <a:pPr algn="ctr"/>
            <a:endParaRPr lang="ru-RU" sz="2800" b="1" dirty="0" smtClean="0">
              <a:solidFill>
                <a:srgbClr val="3333CC"/>
              </a:solidFill>
            </a:endParaRPr>
          </a:p>
          <a:p>
            <a:pPr algn="ctr"/>
            <a:endParaRPr lang="ru-RU" sz="24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1"/>
      <p:bldP spid="5" grpId="2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42852"/>
            <a:ext cx="7589982" cy="1754326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«Грамматическая арифметика»</a:t>
            </a:r>
            <a:endParaRPr lang="ru-RU" sz="5400" b="1" dirty="0">
              <a:ln w="11430"/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85720" y="2000240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1. Кабан – ан + лук =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496"/>
            <a:ext cx="385765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85720" y="2714620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2. Ком – м +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н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 +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фе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 + та 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000496" y="3643314"/>
            <a:ext cx="3643338" cy="250033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85720" y="3500438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3. Кот + ёлка –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ка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4214818"/>
            <a:ext cx="335758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85720" y="4214818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4. Сок –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ок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 +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ам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 + о + лёт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428860" y="2357430"/>
            <a:ext cx="2928926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ic="http://schemas.openxmlformats.org/drawingml/2006/picture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pic="http://schemas.openxmlformats.org/drawingml/2006/picture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285720" y="5000636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5. Об + лас – с + ко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6" cstate="print"/>
          <a:srcRect b="2323"/>
          <a:stretch>
            <a:fillRect/>
          </a:stretch>
        </p:blipFill>
        <p:spPr bwMode="auto">
          <a:xfrm>
            <a:off x="5786446" y="2428868"/>
            <a:ext cx="321471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85720" y="5786454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6. Ба + рок –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ок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  + а + </a:t>
            </a: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бан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</a:rPr>
              <a:t> =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929322" y="3714752"/>
            <a:ext cx="2928958" cy="2214578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7" grpId="1"/>
      <p:bldP spid="19458" grpId="0"/>
      <p:bldP spid="19458" grpId="1"/>
      <p:bldP spid="19459" grpId="0"/>
      <p:bldP spid="19459" grpId="1"/>
      <p:bldP spid="19460" grpId="0"/>
      <p:bldP spid="19460" grpId="1"/>
      <p:bldP spid="19461" grpId="0"/>
      <p:bldP spid="19461" grpId="1"/>
      <p:bldP spid="194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86808" cy="10156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" b="1" dirty="0" smtClean="0">
                <a:ln w="11430"/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500" b="1" dirty="0" err="1" smtClean="0">
                <a:ln w="11430"/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Составлялки</a:t>
            </a:r>
            <a:r>
              <a:rPr lang="ru-RU" sz="500" b="1" dirty="0" smtClean="0">
                <a:ln w="11430"/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500" b="1" dirty="0">
              <a:ln w="11430"/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868" y="1214422"/>
            <a:ext cx="191552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6666FF"/>
                </a:solidFill>
              </a:rPr>
              <a:t>7 класс</a:t>
            </a:r>
            <a:endParaRPr lang="ru-RU" sz="4000" b="1" dirty="0">
              <a:solidFill>
                <a:srgbClr val="66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928802"/>
            <a:ext cx="6908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</a:rPr>
              <a:t>Корень – в слове </a:t>
            </a:r>
            <a:r>
              <a:rPr lang="ru-RU" sz="3600" b="1" dirty="0" smtClean="0">
                <a:solidFill>
                  <a:srgbClr val="3333CC"/>
                </a:solidFill>
              </a:rPr>
              <a:t>СНЕЖИНКА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500306"/>
            <a:ext cx="7453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</a:rPr>
              <a:t>Приставка – в слове </a:t>
            </a:r>
            <a:r>
              <a:rPr lang="ru-RU" sz="3600" b="1" dirty="0" smtClean="0">
                <a:solidFill>
                  <a:srgbClr val="3333CC"/>
                </a:solidFill>
              </a:rPr>
              <a:t>ПОДЪЕХАЛ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143248"/>
            <a:ext cx="6376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</a:rPr>
              <a:t>Суффикс – в слове </a:t>
            </a:r>
            <a:r>
              <a:rPr lang="ru-RU" sz="3600" b="1" dirty="0" smtClean="0">
                <a:solidFill>
                  <a:srgbClr val="3333CC"/>
                </a:solidFill>
              </a:rPr>
              <a:t>ЛЕСНИК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71604" y="3857628"/>
            <a:ext cx="6237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</a:rPr>
              <a:t>Окончание – в слове </a:t>
            </a:r>
            <a:r>
              <a:rPr lang="ru-RU" sz="3600" b="1" dirty="0" smtClean="0">
                <a:solidFill>
                  <a:srgbClr val="3333CC"/>
                </a:solidFill>
              </a:rPr>
              <a:t>СТОЛ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5214950"/>
            <a:ext cx="457163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8900000" scaled="1"/>
                  <a:tileRect/>
                </a:gra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Подснежник</a:t>
            </a:r>
            <a:endParaRPr lang="ru-RU" sz="5400" b="1" dirty="0">
              <a:ln w="11430"/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18900000" scaled="1"/>
                <a:tileRect/>
              </a:gra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214546" y="5214950"/>
            <a:ext cx="1429554" cy="286546"/>
            <a:chOff x="2214546" y="5214950"/>
            <a:chExt cx="1429554" cy="286546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2214546" y="5214950"/>
              <a:ext cx="140400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5400000">
              <a:off x="3500430" y="5357826"/>
              <a:ext cx="285752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Арка 19"/>
          <p:cNvSpPr/>
          <p:nvPr/>
        </p:nvSpPr>
        <p:spPr>
          <a:xfrm>
            <a:off x="3786182" y="5072074"/>
            <a:ext cx="1500198" cy="428628"/>
          </a:xfrm>
          <a:prstGeom prst="blockArc">
            <a:avLst/>
          </a:prstGeom>
          <a:solidFill>
            <a:schemeClr val="accent1">
              <a:lumMod val="75000"/>
            </a:schemeClr>
          </a:solidFill>
          <a:ln w="12700"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 extrusionH="76200">
            <a:bevelT w="0"/>
            <a:extrusionClr>
              <a:schemeClr val="accent1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429256" y="4929198"/>
            <a:ext cx="1214446" cy="571504"/>
            <a:chOff x="5429256" y="4929198"/>
            <a:chExt cx="1214446" cy="571504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 rot="10800000" flipV="1">
              <a:off x="5429256" y="4929198"/>
              <a:ext cx="642942" cy="57150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H="1">
              <a:off x="6072198" y="4929198"/>
              <a:ext cx="571504" cy="57150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6929454" y="5357826"/>
            <a:ext cx="628648" cy="642942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8" grpId="0"/>
      <p:bldP spid="17" grpId="0"/>
      <p:bldP spid="20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0430" y="500042"/>
            <a:ext cx="1947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3333CC"/>
                </a:solidFill>
              </a:rPr>
              <a:t>8 класс</a:t>
            </a:r>
            <a:endParaRPr lang="ru-RU" sz="4000" b="1" dirty="0">
              <a:solidFill>
                <a:srgbClr val="3333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285860"/>
            <a:ext cx="6367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</a:rPr>
              <a:t>Корень – в слове </a:t>
            </a:r>
            <a:r>
              <a:rPr lang="ru-RU" sz="3600" b="1" dirty="0" smtClean="0">
                <a:solidFill>
                  <a:srgbClr val="3333CC"/>
                </a:solidFill>
              </a:rPr>
              <a:t>ГОРОДОК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2000240"/>
            <a:ext cx="7082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</a:rPr>
              <a:t>Приставка – в слове </a:t>
            </a:r>
            <a:r>
              <a:rPr lang="ru-RU" sz="3600" b="1" dirty="0" smtClean="0">
                <a:solidFill>
                  <a:srgbClr val="3333CC"/>
                </a:solidFill>
              </a:rPr>
              <a:t>ЗАПИСАЛ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2786058"/>
            <a:ext cx="6499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</a:rPr>
              <a:t>Суффикс – в слове </a:t>
            </a:r>
            <a:r>
              <a:rPr lang="ru-RU" sz="3600" b="1" dirty="0" smtClean="0">
                <a:solidFill>
                  <a:srgbClr val="3333CC"/>
                </a:solidFill>
              </a:rPr>
              <a:t>ЗИМНЯЯ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3500438"/>
            <a:ext cx="7419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C0099"/>
                </a:solidFill>
              </a:rPr>
              <a:t>Окончание – в слове </a:t>
            </a:r>
            <a:r>
              <a:rPr lang="ru-RU" sz="3600" b="1" dirty="0" smtClean="0">
                <a:solidFill>
                  <a:srgbClr val="3333CC"/>
                </a:solidFill>
              </a:rPr>
              <a:t>БЫСТРЫЙ</a:t>
            </a:r>
            <a:endParaRPr lang="ru-RU" sz="3600" b="1" dirty="0">
              <a:solidFill>
                <a:srgbClr val="33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5984" y="4643446"/>
            <a:ext cx="4396140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 flip="none" rotWithShape="1"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162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Загородный</a:t>
            </a:r>
            <a:endParaRPr lang="ru-RU" sz="5400" b="1" dirty="0">
              <a:ln w="11430"/>
              <a:gradFill flip="none" rotWithShape="1"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162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2357422" y="4714884"/>
            <a:ext cx="786612" cy="215108"/>
            <a:chOff x="2357422" y="4714884"/>
            <a:chExt cx="786612" cy="21510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357422" y="4714884"/>
              <a:ext cx="785818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3036083" y="4822041"/>
              <a:ext cx="214314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Арка 18"/>
          <p:cNvSpPr/>
          <p:nvPr/>
        </p:nvSpPr>
        <p:spPr>
          <a:xfrm>
            <a:off x="3286116" y="4643446"/>
            <a:ext cx="1785950" cy="428628"/>
          </a:xfrm>
          <a:prstGeom prst="blockArc">
            <a:avLst/>
          </a:prstGeom>
          <a:solidFill>
            <a:schemeClr val="accent1">
              <a:lumMod val="75000"/>
            </a:schemeClr>
          </a:solidFill>
          <a:ln w="9525" cap="rnd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3333CC"/>
              </a:solidFill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143504" y="4643446"/>
            <a:ext cx="357190" cy="285752"/>
            <a:chOff x="5143504" y="4643446"/>
            <a:chExt cx="357190" cy="285752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rot="5400000">
              <a:off x="5107785" y="4679165"/>
              <a:ext cx="285752" cy="21431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rot="16200000" flipH="1">
              <a:off x="5286380" y="4714884"/>
              <a:ext cx="285752" cy="1428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Прямоугольник 26"/>
          <p:cNvSpPr/>
          <p:nvPr/>
        </p:nvSpPr>
        <p:spPr>
          <a:xfrm>
            <a:off x="5572132" y="4786322"/>
            <a:ext cx="1000132" cy="7143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9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632</TotalTime>
  <Words>665</Words>
  <Application>Microsoft Office PowerPoint</Application>
  <PresentationFormat>Экран (4:3)</PresentationFormat>
  <Paragraphs>216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Toshiba</cp:lastModifiedBy>
  <cp:revision>74</cp:revision>
  <dcterms:modified xsi:type="dcterms:W3CDTF">2015-11-12T17:12:02Z</dcterms:modified>
</cp:coreProperties>
</file>