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71" r:id="rId6"/>
    <p:sldId id="262" r:id="rId7"/>
    <p:sldId id="263" r:id="rId8"/>
    <p:sldId id="273" r:id="rId9"/>
    <p:sldId id="274" r:id="rId10"/>
    <p:sldId id="275" r:id="rId11"/>
    <p:sldId id="265" r:id="rId12"/>
    <p:sldId id="276" r:id="rId13"/>
    <p:sldId id="259" r:id="rId14"/>
    <p:sldId id="277" r:id="rId15"/>
    <p:sldId id="260" r:id="rId16"/>
    <p:sldId id="278" r:id="rId17"/>
    <p:sldId id="261" r:id="rId18"/>
    <p:sldId id="267" r:id="rId19"/>
    <p:sldId id="268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47" autoAdjust="0"/>
  </p:normalViewPr>
  <p:slideViewPr>
    <p:cSldViewPr>
      <p:cViewPr varScale="1">
        <p:scale>
          <a:sx n="96" d="100"/>
          <a:sy n="96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89CCDE-8E5D-46F1-96CB-BF3BE888A6FC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C9D8AC-4078-42F3-8A83-DADD58FE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Отсутствие состояния статического равновесия делает управление безмачтовой парусной платформой нетивиальной задачей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DF79FB-F22E-42CA-80E9-BB6C561714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настоящее время идет поиск платформ для робототехники в различных областях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16417-0223-4F7F-B70C-01E45183E1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Также идет поиск источника энергии для робототехнической платформы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3DFF71-F0F1-4FE0-9ED9-8569929F8E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Энергию ветра можно эффективно использовать с помощью широко распространенной парусной платформы – яхты. Необходимо обеспечить эту платформу полностью автономной системой автоматического управления.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87A68-BB3D-495F-8F87-960F19A7AD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Кайтсерфинг – молодой вид спорта. Спортивный снаряд – кайт (или купол) – полужесткое крыло прикрепленное к буксируемому объекту при помощи стропы. Кайт прошел эволюцию начала 2000-х годов. И в настоящее время эффективен в ветровом диапазоне 5…15 м/с.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24E256-7BE0-4126-9AEF-D13332ECDF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FFC4-386A-4824-B239-788B8FF95D35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9D55-B6AF-40A5-B3FD-ECDD8490A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A22-1CEF-444F-ACD9-E90324AE6202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632D-4FB7-4A32-8361-2ABF45D7B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BBE1-D40F-4FF8-B3BC-3565ADDE6884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2BDB-44A5-4D3D-9B13-6FFA9B48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B5A4-6D74-44AE-AC60-6988A50B33F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DEF0-47F9-4B7E-9039-9FD45B7F8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E823-5537-4F33-9A86-2E4AB04D7AA8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4AA2-6BA2-4063-A9EA-565E6FFEF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8C1C-A5A1-4CFB-9451-F20E71D316E9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90A5-1AE2-4BC4-BE64-BFB48FBD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E6F6-5AD4-42D0-B0EE-42825193F45F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9C2C-8F73-4E35-928D-48A7ED461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A915-851C-4159-87F3-B9C03EE9FE50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009F-E64B-4944-AC6B-D01127B0F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A8E5-CEC9-4A1F-9E30-79D509B42FFD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B72D-728E-45BD-8AC6-109F6F701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9B5A-2086-4B06-8994-2C785FE18B71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A92D-6C07-421F-8E07-EED1270E8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23E6-47F2-45AF-9206-D1395C77710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77DA-A4A6-4076-A4BC-C00A17B43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8040A-2323-4686-A57D-46834C3FDD61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F65FB-5A8D-4884-A228-7BB6DDEBF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transat.org/" TargetMode="External"/><Relationship Id="rId4" Type="http://schemas.openxmlformats.org/officeDocument/2006/relationships/hyperlink" Target="http://www.roboticsailing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Автономная безмачтовая парусная платформа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Доска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6429375" cy="2214563"/>
          </a:xfrm>
        </p:spPr>
        <p:txBody>
          <a:bodyPr/>
          <a:lstStyle/>
          <a:p>
            <a:r>
              <a:rPr lang="ru-RU" smtClean="0"/>
              <a:t>Основное отличие доски от лодки – отсутствие водоизмещения. Доска находится над водой только в режиме глиссирования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500188"/>
            <a:ext cx="1438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786438"/>
            <a:ext cx="5553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929063"/>
            <a:ext cx="5495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Автономная платформа на базе </a:t>
            </a:r>
            <a:r>
              <a:rPr lang="ru-RU" dirty="0" err="1" smtClean="0"/>
              <a:t>кайта</a:t>
            </a:r>
            <a:endParaRPr lang="ru-RU" dirty="0"/>
          </a:p>
        </p:txBody>
      </p:sp>
      <p:pic>
        <p:nvPicPr>
          <p:cNvPr id="2867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286000"/>
            <a:ext cx="4900612" cy="2089150"/>
          </a:xfrm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214438"/>
            <a:ext cx="172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4143375"/>
            <a:ext cx="4537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063" y="4572000"/>
            <a:ext cx="3143250" cy="18573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Силовая часть  спортивного снаряда дополняется датчиками и контроллером системы управления.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Автономная платформа на базе </a:t>
            </a:r>
            <a:r>
              <a:rPr lang="ru-RU" dirty="0" err="1" smtClean="0"/>
              <a:t>кайта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5143500" cy="15430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Купол, доска оснащаются гироскопами и акселерометрами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Купол оснащается датчиком давления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14875"/>
            <a:ext cx="42148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214563"/>
            <a:ext cx="266858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313" y="3143250"/>
            <a:ext cx="4214812" cy="14287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Купол управляется двумя лебедками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Доска управляется </a:t>
            </a:r>
            <a:r>
              <a:rPr lang="ru-RU" sz="3200" dirty="0">
                <a:latin typeface="+mn-lt"/>
              </a:rPr>
              <a:t>четырьмя лебедками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313" y="4643438"/>
            <a:ext cx="3786187" cy="7858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Доска оснащается </a:t>
            </a:r>
            <a:r>
              <a:rPr lang="en-US" sz="3200" dirty="0">
                <a:latin typeface="+mn-lt"/>
              </a:rPr>
              <a:t>GPS</a:t>
            </a:r>
            <a:r>
              <a:rPr lang="ru-RU" sz="3200" dirty="0">
                <a:latin typeface="+mn-lt"/>
              </a:rPr>
              <a:t> приемником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75" y="5572125"/>
            <a:ext cx="4357688" cy="12144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Управление осуществляется контроллерами доски и купола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Моделирование купола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642938" y="5143500"/>
            <a:ext cx="5429250" cy="857250"/>
          </a:xfrm>
        </p:spPr>
        <p:txBody>
          <a:bodyPr/>
          <a:lstStyle/>
          <a:p>
            <a:r>
              <a:rPr lang="ru-RU" smtClean="0"/>
              <a:t>Система сил</a:t>
            </a: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77152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Моделирование купола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3357562" cy="3071813"/>
          </a:xfrm>
        </p:spPr>
        <p:txBody>
          <a:bodyPr/>
          <a:lstStyle/>
          <a:p>
            <a:r>
              <a:rPr lang="ru-RU" smtClean="0"/>
              <a:t>Проекционная площадь купола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643063"/>
            <a:ext cx="51530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Моделирование доски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643188" y="5429250"/>
            <a:ext cx="3114675" cy="757238"/>
          </a:xfrm>
        </p:spPr>
        <p:txBody>
          <a:bodyPr/>
          <a:lstStyle/>
          <a:p>
            <a:r>
              <a:rPr lang="ru-RU" smtClean="0"/>
              <a:t>Система сил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1643063"/>
            <a:ext cx="9083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Моделирование доски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357438" y="5786438"/>
            <a:ext cx="4114800" cy="757237"/>
          </a:xfrm>
        </p:spPr>
        <p:txBody>
          <a:bodyPr/>
          <a:lstStyle/>
          <a:p>
            <a:r>
              <a:rPr lang="ru-RU" smtClean="0"/>
              <a:t>Система моментов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77343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Устойчивость системы </a:t>
            </a:r>
            <a:r>
              <a:rPr lang="en-US" sz="4000" smtClean="0"/>
              <a:t>“</a:t>
            </a:r>
            <a:r>
              <a:rPr lang="ru-RU" sz="4000" smtClean="0"/>
              <a:t>купол доска</a:t>
            </a:r>
            <a:r>
              <a:rPr lang="en-US" sz="4000" smtClean="0"/>
              <a:t>”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38" cy="44719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Отсутствие состояния статического равновесия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Задача стабилизации прямолинейного движения - описывается уравнениями малых колебаний (линеаризованная модель)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Устойчивость маневрирования – устойчивость динамических переходов с большими отклонениями в нелинейной постановке задачи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Управление доской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Управление по акселерометру доски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Четыре лебедки управления доской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Установка и стабилизация углов атаки доски по крену и </a:t>
            </a:r>
            <a:r>
              <a:rPr lang="ru-RU" dirty="0" err="1" smtClean="0"/>
              <a:t>тангажу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Управление куполом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Управление по акселерометрам купола и стропы</a:t>
            </a:r>
          </a:p>
          <a:p>
            <a:r>
              <a:rPr lang="ru-RU" smtClean="0"/>
              <a:t>Две лебедки управления куполом</a:t>
            </a:r>
          </a:p>
          <a:p>
            <a:r>
              <a:rPr lang="ru-RU" smtClean="0"/>
              <a:t>Установка и стабилизация углов атаки купола по крену и тангажу </a:t>
            </a:r>
          </a:p>
          <a:p>
            <a:pPr>
              <a:buFont typeface="Arial" charset="0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Платформы для робототехники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Самолетные</a:t>
            </a:r>
          </a:p>
          <a:p>
            <a:r>
              <a:rPr lang="ru-RU" smtClean="0"/>
              <a:t>Вертолетные</a:t>
            </a:r>
          </a:p>
          <a:p>
            <a:r>
              <a:rPr lang="ru-RU" smtClean="0"/>
              <a:t>Надводные</a:t>
            </a:r>
          </a:p>
          <a:p>
            <a:r>
              <a:rPr lang="ru-RU" smtClean="0"/>
              <a:t>Подводные</a:t>
            </a:r>
          </a:p>
          <a:p>
            <a:r>
              <a:rPr lang="ru-RU" smtClean="0"/>
              <a:t>Колесные</a:t>
            </a:r>
          </a:p>
          <a:p>
            <a:r>
              <a:rPr lang="ru-RU" smtClean="0"/>
              <a:t>Шагающие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439862"/>
          </a:xfrm>
        </p:spPr>
        <p:txBody>
          <a:bodyPr/>
          <a:lstStyle/>
          <a:p>
            <a:r>
              <a:rPr lang="ru-RU" sz="2800" smtClean="0"/>
              <a:t>Использование систем управления вертолетными многороторными платформами для управления куполом и доской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Управление доской близко к управлению </a:t>
            </a:r>
            <a:r>
              <a:rPr lang="ru-RU" dirty="0" err="1" smtClean="0"/>
              <a:t>квадрокоптером</a:t>
            </a:r>
            <a:r>
              <a:rPr lang="ru-RU" dirty="0" smtClean="0"/>
              <a:t> в режиме удержания горизонта.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Управление куполом близко к управлению </a:t>
            </a:r>
            <a:r>
              <a:rPr lang="ru-RU" dirty="0" err="1" smtClean="0"/>
              <a:t>трикоптером</a:t>
            </a:r>
            <a:r>
              <a:rPr lang="ru-RU" dirty="0" smtClean="0"/>
              <a:t> в режиме удержания горизонта при отсутствии переднего двигателя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этом в регулятор должны вводиться не реальные углы объекта управления по отношению к горизонту, а их измененные значения. В первом случае они изменены на константу – угол атаки доски. Во втором на измеренные углы наклона стропы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Платформы для робототехники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3829050" cy="1900238"/>
          </a:xfrm>
        </p:spPr>
        <p:txBody>
          <a:bodyPr/>
          <a:lstStyle/>
          <a:p>
            <a:r>
              <a:rPr lang="ru-RU" smtClean="0"/>
              <a:t>Самолетные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401763"/>
            <a:ext cx="32146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63" y="2500313"/>
            <a:ext cx="3829050" cy="1000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Вертолетные (</a:t>
            </a:r>
            <a:r>
              <a:rPr lang="ru-RU" sz="3200" dirty="0" err="1">
                <a:latin typeface="+mn-lt"/>
              </a:rPr>
              <a:t>многороторные</a:t>
            </a:r>
            <a:r>
              <a:rPr lang="ru-RU" sz="3200" dirty="0">
                <a:latin typeface="+mn-lt"/>
              </a:rPr>
              <a:t>)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3786188"/>
            <a:ext cx="63579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Платформы для робототехники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3471863" cy="971550"/>
          </a:xfrm>
        </p:spPr>
        <p:txBody>
          <a:bodyPr/>
          <a:lstStyle/>
          <a:p>
            <a:r>
              <a:rPr lang="ru-RU" smtClean="0"/>
              <a:t>Надводные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364331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 descr="C:\Documents and Settings\kostia\%D0%9C%D0%BE%D0%B8 %D0%B4%D0%BE%D0%BA%D1%83%D0%BC%D0%B5%D0%BD%D1%82%D1%8B\Dropbox\%D0%BA%D0%B0%D0%B9%D1%82\%D0%B4%D0%BE%D0%BA%D1%83%D0%BC%D0%B5%D0%BD%D1%82%D0%B0%D1%86%D0%B8%D1%8F %D0%9A%D0%BE%D1%81%D1%82%D1%8F\%D1%81%D1%82%D0%B0%D1%82%D1%8C%D1%8F %D0%BF%D0%BE %D1%82%D1%80%D0%B0%D0%BD%D1%81%D0%B0%D1%82%D0%BB%D0%B0%D0%BD%D1%82%D0%B8%D0%BA%D0%B5 %D0%BD%D0%B5 %D0%BF%D0%BE%D0%B4 %D0%BF%D0%B0%D1%80%D1%83%D1%81%D0%BE%D0%BC\Robotic Boat Hits 1000-Mile Mark in Transatlantic Crossing - IEEE Spectrum_files\4nAMuRk9IkGru3t9gvvMQhQ-1380307971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AutoShape 6" descr="C:\Documents and Settings\kostia\%D0%9C%D0%BE%D0%B8 %D0%B4%D0%BE%D0%BA%D1%83%D0%BC%D0%B5%D0%BD%D1%82%D1%8B\Dropbox\%D0%BA%D0%B0%D0%B9%D1%82\%D0%B4%D0%BE%D0%BA%D1%83%D0%BC%D0%B5%D0%BD%D1%82%D0%B0%D1%86%D0%B8%D1%8F %D0%9A%D0%BE%D1%81%D1%82%D1%8F\%D1%81%D1%82%D0%B0%D1%82%D1%8C%D1%8F %D0%BF%D0%BE %D1%82%D1%80%D0%B0%D0%BD%D1%81%D0%B0%D1%82%D0%BB%D0%B0%D0%BD%D1%82%D0%B8%D0%BA%D0%B5 %D0%BD%D0%B5 %D0%BF%D0%BE%D0%B4 %D0%BF%D0%B0%D1%80%D1%83%D1%81%D0%BE%D0%BC\Robotic Boat Hits 1000-Mile Mark in Transatlantic Crossing - IEEE Spectrum_files\4nAMuRk9IkGru3t9gvvMQhQ-1380307971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500188"/>
            <a:ext cx="51244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Содержимое 2"/>
          <p:cNvSpPr txBox="1">
            <a:spLocks/>
          </p:cNvSpPr>
          <p:nvPr/>
        </p:nvSpPr>
        <p:spPr bwMode="auto">
          <a:xfrm>
            <a:off x="4929188" y="5500688"/>
            <a:ext cx="34718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Подводные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Платформы для робототехники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529388" y="5072063"/>
            <a:ext cx="2614612" cy="971550"/>
          </a:xfrm>
        </p:spPr>
        <p:txBody>
          <a:bodyPr/>
          <a:lstStyle/>
          <a:p>
            <a:r>
              <a:rPr lang="ru-RU" smtClean="0"/>
              <a:t>Колесные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357313"/>
            <a:ext cx="47148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Содержимое 2"/>
          <p:cNvSpPr txBox="1">
            <a:spLocks/>
          </p:cNvSpPr>
          <p:nvPr/>
        </p:nvSpPr>
        <p:spPr bwMode="auto">
          <a:xfrm>
            <a:off x="214313" y="1928813"/>
            <a:ext cx="3357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Шагающие</a:t>
            </a:r>
          </a:p>
        </p:txBody>
      </p:sp>
      <p:pic>
        <p:nvPicPr>
          <p:cNvPr id="19461" name="Picture 7" descr="http://upload.wikimedia.org/wikipedia/commons/0/05/HONDA_ASIMO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2898775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 энергии для роботов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Конденсаторные батареи</a:t>
            </a:r>
          </a:p>
          <a:p>
            <a:r>
              <a:rPr lang="ru-RU" smtClean="0"/>
              <a:t>Солнечные батарей</a:t>
            </a:r>
          </a:p>
          <a:p>
            <a:r>
              <a:rPr lang="ru-RU" smtClean="0"/>
              <a:t>Аккумуляторные батареи</a:t>
            </a:r>
          </a:p>
          <a:p>
            <a:r>
              <a:rPr lang="ru-RU" smtClean="0"/>
              <a:t>Электрохимические топливные элементы</a:t>
            </a:r>
          </a:p>
          <a:p>
            <a:r>
              <a:rPr lang="ru-RU" smtClean="0"/>
              <a:t>Двигатели внутреннего сгорания</a:t>
            </a:r>
          </a:p>
          <a:p>
            <a:r>
              <a:rPr lang="ru-RU" smtClean="0"/>
              <a:t>Изотопные источники</a:t>
            </a:r>
          </a:p>
          <a:p>
            <a:r>
              <a:rPr lang="ru-RU" u="sng" smtClean="0"/>
              <a:t>Ветер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Парусная робототехника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71500" y="1500188"/>
            <a:ext cx="3786188" cy="3357562"/>
          </a:xfrm>
        </p:spPr>
        <p:txBody>
          <a:bodyPr/>
          <a:lstStyle/>
          <a:p>
            <a:r>
              <a:rPr lang="ru-RU" smtClean="0"/>
              <a:t>Идея – автоматизация существующего объекта управления - океанской яхты</a:t>
            </a: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435100"/>
            <a:ext cx="375761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Содержимое 2"/>
          <p:cNvSpPr txBox="1">
            <a:spLocks/>
          </p:cNvSpPr>
          <p:nvPr/>
        </p:nvSpPr>
        <p:spPr bwMode="auto">
          <a:xfrm>
            <a:off x="428625" y="4857750"/>
            <a:ext cx="4357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4"/>
              </a:rPr>
              <a:t>www.roboticsailing.org</a:t>
            </a:r>
            <a:endParaRPr lang="ru-RU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5"/>
              </a:rPr>
              <a:t>www.microtransat.org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Кайт –спортивный снаряд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85750" y="3500438"/>
            <a:ext cx="3543300" cy="911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88"/>
            <a:ext cx="4214813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Купол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25"/>
            <a:ext cx="4643438" cy="1571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Купол – </a:t>
            </a:r>
            <a:r>
              <a:rPr lang="ru-RU" dirty="0" err="1" smtClean="0"/>
              <a:t>кайт</a:t>
            </a:r>
            <a:r>
              <a:rPr lang="ru-RU" dirty="0" smtClean="0"/>
              <a:t> представляет собой полужесткое вогнутое крыло</a:t>
            </a:r>
            <a:endParaRPr lang="ru-RU" dirty="0"/>
          </a:p>
        </p:txBody>
      </p:sp>
      <p:pic>
        <p:nvPicPr>
          <p:cNvPr id="26627" name="Picture 2" descr="http://kiteteam.ru/wp-content/uploads/2012/08/Slingshot-RPM-2012-Test-02-681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428750"/>
            <a:ext cx="337978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kiteteam.ru/wp-content/uploads/2012/10/Slingshot-Z-2012-05-620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49339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384</Words>
  <Application>Microsoft Office PowerPoint</Application>
  <PresentationFormat>Экран (4:3)</PresentationFormat>
  <Paragraphs>78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Автономная безмачтовая парусная платформа</vt:lpstr>
      <vt:lpstr>Платформы для робототехники</vt:lpstr>
      <vt:lpstr>Платформы для робототехники</vt:lpstr>
      <vt:lpstr>Платформы для робототехники</vt:lpstr>
      <vt:lpstr>Платформы для робототехники</vt:lpstr>
      <vt:lpstr>Источники энергии для роботов</vt:lpstr>
      <vt:lpstr>Парусная робототехника</vt:lpstr>
      <vt:lpstr>Кайт –спортивный снаряд</vt:lpstr>
      <vt:lpstr>Купол</vt:lpstr>
      <vt:lpstr>Доска</vt:lpstr>
      <vt:lpstr>Автономная платформа на базе кайта</vt:lpstr>
      <vt:lpstr>Автономная платформа на базе кайта</vt:lpstr>
      <vt:lpstr>Моделирование купола</vt:lpstr>
      <vt:lpstr>Моделирование купола</vt:lpstr>
      <vt:lpstr>Моделирование доски</vt:lpstr>
      <vt:lpstr>Моделирование доски</vt:lpstr>
      <vt:lpstr>Устойчивость системы “купол доска”</vt:lpstr>
      <vt:lpstr>Управление доской</vt:lpstr>
      <vt:lpstr>Управление куполом</vt:lpstr>
      <vt:lpstr>Использование систем управления вертолетными многороторными платформами для управления куполом и доской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безмачтовая парусная платформа</dc:title>
  <dc:creator>kostia</dc:creator>
  <cp:lastModifiedBy>Владимир Авербух</cp:lastModifiedBy>
  <cp:revision>51</cp:revision>
  <dcterms:created xsi:type="dcterms:W3CDTF">2014-04-06T10:56:54Z</dcterms:created>
  <dcterms:modified xsi:type="dcterms:W3CDTF">2014-04-08T10:03:53Z</dcterms:modified>
</cp:coreProperties>
</file>