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76" r:id="rId3"/>
    <p:sldId id="278" r:id="rId4"/>
    <p:sldId id="275" r:id="rId5"/>
    <p:sldId id="257" r:id="rId6"/>
    <p:sldId id="261" r:id="rId7"/>
    <p:sldId id="262" r:id="rId8"/>
    <p:sldId id="277" r:id="rId9"/>
    <p:sldId id="279" r:id="rId10"/>
    <p:sldId id="280" r:id="rId11"/>
    <p:sldId id="288" r:id="rId12"/>
    <p:sldId id="281" r:id="rId13"/>
    <p:sldId id="289" r:id="rId14"/>
    <p:sldId id="282" r:id="rId15"/>
    <p:sldId id="290" r:id="rId16"/>
    <p:sldId id="291" r:id="rId17"/>
    <p:sldId id="285" r:id="rId18"/>
    <p:sldId id="283" r:id="rId19"/>
    <p:sldId id="286" r:id="rId20"/>
    <p:sldId id="287" r:id="rId21"/>
    <p:sldId id="284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99" autoAdjust="0"/>
    <p:restoredTop sz="94660" autoAdjust="0"/>
  </p:normalViewPr>
  <p:slideViewPr>
    <p:cSldViewPr>
      <p:cViewPr>
        <p:scale>
          <a:sx n="75" d="100"/>
          <a:sy n="75" d="100"/>
        </p:scale>
        <p:origin x="-101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E3CE6-F194-452B-9C15-21A56E439D5E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EF34E-0E7C-4223-80EE-5DCE438A6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B4C8-1D43-4C68-9FD7-468FA6DC4D1E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B4C8-1D43-4C68-9FD7-468FA6DC4D1E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B4C8-1D43-4C68-9FD7-468FA6DC4D1E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B4C8-1D43-4C68-9FD7-468FA6DC4D1E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B4C8-1D43-4C68-9FD7-468FA6DC4D1E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B4C8-1D43-4C68-9FD7-468FA6DC4D1E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B4C8-1D43-4C68-9FD7-468FA6DC4D1E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B4C8-1D43-4C68-9FD7-468FA6DC4D1E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B4C8-1D43-4C68-9FD7-468FA6DC4D1E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B4C8-1D43-4C68-9FD7-468FA6DC4D1E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B4C8-1D43-4C68-9FD7-468FA6DC4D1E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B5B4C8-1D43-4C68-9FD7-468FA6DC4D1E}" type="datetimeFigureOut">
              <a:rPr lang="ru-RU" smtClean="0"/>
              <a:pPr/>
              <a:t>23.06.2011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7851648" cy="15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/>
              <a:t>РАЗРАБОТКА МЕТОДИК ВИЗУАЛИЗАЦИИ ДЛЯ ПРЕДСТАВЛЕНИЯ РАБОТЫ ПАРАЛЛЕЛЬНЫХ ПРОГРАММ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77072"/>
            <a:ext cx="7854696" cy="90406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i="1" dirty="0" smtClean="0"/>
              <a:t>Студент группы МТ - 405</a:t>
            </a:r>
            <a:endParaRPr lang="en-US" b="1" i="1" dirty="0" smtClean="0"/>
          </a:p>
          <a:p>
            <a:pPr algn="ctr"/>
            <a:r>
              <a:rPr lang="ru-RU" b="1" i="1" dirty="0" err="1" smtClean="0"/>
              <a:t>Уросов</a:t>
            </a:r>
            <a:r>
              <a:rPr lang="ru-RU" b="1" i="1" dirty="0" smtClean="0"/>
              <a:t> Александр Павлович</a:t>
            </a:r>
          </a:p>
          <a:p>
            <a:endParaRPr lang="ru-RU" b="1" i="1" dirty="0" smtClean="0"/>
          </a:p>
          <a:p>
            <a:endParaRPr lang="ru-RU" b="1" i="1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11560" y="5105400"/>
            <a:ext cx="7854696" cy="175260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600" b="1" dirty="0" smtClean="0"/>
              <a:t>Научный руководитель</a:t>
            </a:r>
            <a:r>
              <a:rPr lang="ru-RU" sz="2600" b="1" noProof="0" dirty="0" smtClean="0"/>
              <a:t> </a:t>
            </a:r>
            <a:r>
              <a:rPr lang="en-US" sz="2600" b="1" noProof="0" dirty="0" smtClean="0"/>
              <a:t/>
            </a:r>
            <a:br>
              <a:rPr lang="en-US" sz="2600" b="1" noProof="0" dirty="0" smtClean="0"/>
            </a:br>
            <a:r>
              <a:rPr lang="ru-RU" sz="2600" b="1" noProof="0" dirty="0" smtClean="0"/>
              <a:t>Авербух Владимир </a:t>
            </a:r>
            <a:r>
              <a:rPr lang="ru-RU" sz="2600" b="1" noProof="0" dirty="0" err="1" smtClean="0"/>
              <a:t>Лазаревич</a:t>
            </a:r>
            <a:endParaRPr lang="ru-RU" sz="2600" b="1" noProof="0" dirty="0" smtClean="0"/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Доцент КИПУ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Кандидат </a:t>
            </a:r>
            <a:r>
              <a:rPr kumimoji="0" lang="ru-RU" sz="2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технических наук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Визуализация хранилища:</a:t>
            </a:r>
            <a:br>
              <a:rPr lang="ru-RU" dirty="0" smtClean="0"/>
            </a:br>
            <a:r>
              <a:rPr lang="ru-RU" dirty="0" smtClean="0"/>
              <a:t>Описание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Размещается в центре визуализации</a:t>
            </a:r>
          </a:p>
          <a:p>
            <a:r>
              <a:rPr lang="ru-RU" dirty="0" smtClean="0"/>
              <a:t>При полном заполнении данными имеет форму квадратной матрицы</a:t>
            </a:r>
          </a:p>
          <a:p>
            <a:r>
              <a:rPr lang="ru-RU" dirty="0" smtClean="0"/>
              <a:t>При неполном заполнении появляются пустые места</a:t>
            </a:r>
          </a:p>
          <a:p>
            <a:r>
              <a:rPr lang="ru-RU" dirty="0" smtClean="0"/>
              <a:t>Данные отображаются маленькими цветными шариками</a:t>
            </a:r>
          </a:p>
          <a:p>
            <a:r>
              <a:rPr lang="ru-RU" dirty="0" smtClean="0"/>
              <a:t>Новые данные размещаются по порядку на свободные места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Визуализация хранилища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ru-RU" dirty="0" smtClean="0"/>
              <a:t>Пример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5692" y="1935163"/>
            <a:ext cx="4812616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Визуализация процессов</a:t>
            </a:r>
            <a:r>
              <a:rPr lang="en-US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Описание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Отображаются большими цветными шариками</a:t>
            </a:r>
          </a:p>
          <a:p>
            <a:r>
              <a:rPr lang="ru-RU" dirty="0" smtClean="0"/>
              <a:t>Размещаются на орбитах вычислительных ядер, на которых выполняются</a:t>
            </a:r>
          </a:p>
          <a:p>
            <a:r>
              <a:rPr lang="ru-RU" dirty="0" smtClean="0"/>
              <a:t>Движение шарика по орбите означает, что процесс выполняется</a:t>
            </a:r>
          </a:p>
          <a:p>
            <a:r>
              <a:rPr lang="ru-RU" dirty="0" smtClean="0"/>
              <a:t>Запуск процесса отображается появлением на соответствующей орбите цветного шарика</a:t>
            </a:r>
          </a:p>
          <a:p>
            <a:r>
              <a:rPr lang="ru-RU" dirty="0" smtClean="0"/>
              <a:t>Завершение процесса отображается исчезновением шарика с орбиты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Визуализация процессов:</a:t>
            </a:r>
            <a:br>
              <a:rPr lang="ru-RU" dirty="0" smtClean="0"/>
            </a:br>
            <a:r>
              <a:rPr lang="ru-RU" dirty="0" smtClean="0"/>
              <a:t>Пример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16" y="1935163"/>
            <a:ext cx="479436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Визуализация правил:</a:t>
            </a:r>
            <a:br>
              <a:rPr lang="ru-RU" dirty="0" smtClean="0"/>
            </a:br>
            <a:r>
              <a:rPr lang="ru-RU" dirty="0" smtClean="0"/>
              <a:t>Описание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Реализованы в виде анимации запуска/завершения и чтения/записи данных процессами</a:t>
            </a:r>
          </a:p>
          <a:p>
            <a:r>
              <a:rPr lang="ru-RU" dirty="0" smtClean="0"/>
              <a:t>Чтение: процесс подсвечивает границы читаемых данных своим цветом, и их копии вылетают из хранилища и прикрепляются к процессу</a:t>
            </a:r>
          </a:p>
          <a:p>
            <a:r>
              <a:rPr lang="ru-RU" dirty="0" smtClean="0"/>
              <a:t>Запись: из центра процесса вылетает маленький шарик того же цвета и размещается на свободном месте в хранилище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Визуализация правил:</a:t>
            </a:r>
            <a:br>
              <a:rPr lang="ru-RU" dirty="0" smtClean="0"/>
            </a:br>
            <a:r>
              <a:rPr lang="ru-RU" dirty="0" smtClean="0"/>
              <a:t>Пример чтения данных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7618" y="1935163"/>
            <a:ext cx="4668764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Визуализация правил:</a:t>
            </a:r>
            <a:br>
              <a:rPr lang="ru-RU" dirty="0" smtClean="0"/>
            </a:br>
            <a:r>
              <a:rPr lang="ru-RU" dirty="0" smtClean="0"/>
              <a:t>Пример записи данных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8024" y="1935163"/>
            <a:ext cx="4787952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Написана на языке </a:t>
            </a:r>
            <a:r>
              <a:rPr lang="en-US" dirty="0" smtClean="0"/>
              <a:t>C</a:t>
            </a:r>
            <a:r>
              <a:rPr lang="ru-RU" dirty="0" smtClean="0"/>
              <a:t># с использованием технологии </a:t>
            </a:r>
            <a:r>
              <a:rPr lang="ru-RU" dirty="0" err="1" smtClean="0"/>
              <a:t>Windows</a:t>
            </a:r>
            <a:r>
              <a:rPr lang="ru-RU" dirty="0" smtClean="0"/>
              <a:t> </a:t>
            </a:r>
            <a:r>
              <a:rPr lang="ru-RU" dirty="0" err="1" smtClean="0"/>
              <a:t>Presentation</a:t>
            </a:r>
            <a:r>
              <a:rPr lang="ru-RU" dirty="0" smtClean="0"/>
              <a:t> </a:t>
            </a:r>
            <a:r>
              <a:rPr lang="ru-RU" dirty="0" err="1" smtClean="0"/>
              <a:t>Foundation</a:t>
            </a:r>
            <a:r>
              <a:rPr lang="ru-RU" dirty="0" smtClean="0"/>
              <a:t> (</a:t>
            </a:r>
            <a:r>
              <a:rPr lang="en-US" dirty="0" smtClean="0"/>
              <a:t>WPF</a:t>
            </a:r>
            <a:r>
              <a:rPr lang="ru-RU" dirty="0" smtClean="0"/>
              <a:t>)</a:t>
            </a:r>
          </a:p>
          <a:p>
            <a:r>
              <a:rPr lang="ru-RU" dirty="0" smtClean="0"/>
              <a:t>Для работы необходима операционная система </a:t>
            </a:r>
            <a:r>
              <a:rPr lang="en-US" dirty="0" smtClean="0"/>
              <a:t>Microsoft Windows</a:t>
            </a:r>
            <a:r>
              <a:rPr lang="ru-RU" dirty="0" smtClean="0"/>
              <a:t> и программная платформа  </a:t>
            </a:r>
            <a:r>
              <a:rPr lang="en-US" dirty="0" smtClean="0"/>
              <a:t>Microsoft </a:t>
            </a:r>
            <a:r>
              <a:rPr lang="ru-RU" dirty="0" smtClean="0"/>
              <a:t>.NET </a:t>
            </a:r>
            <a:r>
              <a:rPr lang="ru-RU" dirty="0" err="1" smtClean="0"/>
              <a:t>Framework</a:t>
            </a:r>
            <a:r>
              <a:rPr lang="ru-RU" dirty="0" smtClean="0"/>
              <a:t> 3.5 или выше</a:t>
            </a:r>
          </a:p>
          <a:p>
            <a:r>
              <a:rPr lang="ru-RU" dirty="0" smtClean="0"/>
              <a:t>Объем 711 строк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Описание программы:</a:t>
            </a:r>
            <a:br>
              <a:rPr lang="ru-RU" dirty="0" smtClean="0"/>
            </a:br>
            <a:r>
              <a:rPr lang="ru-RU" dirty="0" smtClean="0"/>
              <a:t>Интерфейс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3809" y="1935163"/>
            <a:ext cx="5636381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Описание программы:</a:t>
            </a:r>
            <a:br>
              <a:rPr lang="ru-RU" dirty="0" smtClean="0"/>
            </a:br>
            <a:r>
              <a:rPr lang="ru-RU" dirty="0" smtClean="0"/>
              <a:t>Входной файл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Количество процессоров в системе</a:t>
            </a:r>
          </a:p>
          <a:p>
            <a:r>
              <a:rPr lang="ru-RU" dirty="0" smtClean="0"/>
              <a:t>Количество и имена начальных данных в хранилище</a:t>
            </a:r>
          </a:p>
          <a:p>
            <a:r>
              <a:rPr lang="ru-RU" dirty="0" smtClean="0"/>
              <a:t>События, произошедшие в ходе выполнения визуализируемой программы. Эти события являются командами для визуализатора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работы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 разрабатываемой в ИММ </a:t>
            </a:r>
            <a:r>
              <a:rPr lang="ru-RU" dirty="0" err="1" smtClean="0"/>
              <a:t>УрО</a:t>
            </a:r>
            <a:r>
              <a:rPr lang="ru-RU" dirty="0" smtClean="0"/>
              <a:t> РАН методики и основанной на ней системы </a:t>
            </a:r>
            <a:r>
              <a:rPr lang="en-US" dirty="0" smtClean="0"/>
              <a:t>RIDE </a:t>
            </a:r>
            <a:r>
              <a:rPr lang="ru-RU" dirty="0" smtClean="0"/>
              <a:t>для программирования в параллельных распределённых средах</a:t>
            </a:r>
            <a:endParaRPr lang="en-US" dirty="0" smtClean="0"/>
          </a:p>
          <a:p>
            <a:r>
              <a:rPr lang="ru-RU" dirty="0" smtClean="0"/>
              <a:t>Разработка методик визуализации для представления</a:t>
            </a:r>
            <a:r>
              <a:rPr lang="en-US" dirty="0" smtClean="0"/>
              <a:t> </a:t>
            </a:r>
            <a:r>
              <a:rPr lang="ru-RU" dirty="0" smtClean="0"/>
              <a:t>работы параллельных программ</a:t>
            </a:r>
            <a:r>
              <a:rPr lang="en-US" dirty="0" smtClean="0"/>
              <a:t>, </a:t>
            </a:r>
            <a:r>
              <a:rPr lang="ru-RU" dirty="0" smtClean="0"/>
              <a:t>написанных для системы </a:t>
            </a:r>
            <a:r>
              <a:rPr lang="en-US" dirty="0" smtClean="0"/>
              <a:t>RIDE</a:t>
            </a:r>
          </a:p>
          <a:p>
            <a:r>
              <a:rPr lang="ru-RU" dirty="0" smtClean="0"/>
              <a:t>Создание программы-визуализатора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Описание программы:</a:t>
            </a:r>
            <a:br>
              <a:rPr lang="ru-RU" dirty="0" smtClean="0"/>
            </a:br>
            <a:r>
              <a:rPr lang="ru-RU" dirty="0" smtClean="0"/>
              <a:t>Обрабатываемые события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Запуск процесса на некотором вычислительном ядре</a:t>
            </a:r>
          </a:p>
          <a:p>
            <a:r>
              <a:rPr lang="ru-RU" dirty="0" smtClean="0"/>
              <a:t>Чтение процессом данных из хранилища</a:t>
            </a:r>
          </a:p>
          <a:p>
            <a:r>
              <a:rPr lang="ru-RU" dirty="0" smtClean="0"/>
              <a:t>Запись процессом данных в хранилище</a:t>
            </a:r>
          </a:p>
          <a:p>
            <a:r>
              <a:rPr lang="ru-RU" dirty="0" smtClean="0"/>
              <a:t>Завершение процесса</a:t>
            </a:r>
          </a:p>
          <a:p>
            <a:endParaRPr lang="ru-RU" dirty="0" smtClean="0"/>
          </a:p>
          <a:p>
            <a:r>
              <a:rPr lang="ru-RU" dirty="0" smtClean="0"/>
              <a:t>Добавление новых данных в хранилище извне</a:t>
            </a:r>
          </a:p>
          <a:p>
            <a:r>
              <a:rPr lang="ru-RU" dirty="0" smtClean="0"/>
              <a:t>Удаление данных из хранилища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Дальнейшая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 </a:t>
            </a:r>
            <a:r>
              <a:rPr lang="en-US" dirty="0" smtClean="0"/>
              <a:t>RIDE </a:t>
            </a:r>
            <a:r>
              <a:rPr lang="ru-RU" dirty="0" smtClean="0"/>
              <a:t>активно развивается, поэтому создан лишь первый вариант визуализатора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В перспективе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ru-RU" dirty="0" smtClean="0"/>
              <a:t>Реализация некоторых отладочных функций</a:t>
            </a:r>
          </a:p>
          <a:p>
            <a:r>
              <a:rPr lang="ru-RU" dirty="0" smtClean="0"/>
              <a:t>Разработка средств для анализа эффективности программ для системы </a:t>
            </a:r>
            <a:r>
              <a:rPr lang="en-US" dirty="0" smtClean="0"/>
              <a:t>RIDE</a:t>
            </a:r>
          </a:p>
          <a:p>
            <a:r>
              <a:rPr lang="ru-RU" dirty="0" smtClean="0"/>
              <a:t>Создание базового инструментария для визуального программирования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7851648" cy="1571600"/>
          </a:xfrm>
        </p:spPr>
        <p:txBody>
          <a:bodyPr>
            <a:normAutofit/>
          </a:bodyPr>
          <a:lstStyle/>
          <a:p>
            <a:pPr algn="ctr"/>
            <a:r>
              <a:rPr lang="en-US" sz="4900" dirty="0" smtClean="0"/>
              <a:t>WWW.RIDEHQ.NET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143248"/>
            <a:ext cx="7854696" cy="904064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- информация о разработке системы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42910" y="4214818"/>
            <a:ext cx="7854696" cy="2214578"/>
          </a:xfrm>
          <a:prstGeom prst="rect">
            <a:avLst/>
          </a:prstGeom>
        </p:spPr>
        <p:txBody>
          <a:bodyPr vert="horz" lIns="0" rIns="18288">
            <a:normAutofit fontScale="85000" lnSpcReduction="20000"/>
          </a:bodyPr>
          <a:lstStyle/>
          <a:p>
            <a:pPr marR="45720"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ru-RU" sz="2800" dirty="0" smtClean="0"/>
              <a:t>Презентация квалификационной работы на степень бакалавра наук студента группы МТ - 405</a:t>
            </a:r>
          </a:p>
          <a:p>
            <a:pPr marR="45720"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ru-RU" sz="2800" dirty="0" err="1" smtClean="0"/>
              <a:t>Уросова</a:t>
            </a:r>
            <a:r>
              <a:rPr lang="ru-RU" sz="2800" dirty="0" smtClean="0"/>
              <a:t> Александра Павловича</a:t>
            </a:r>
          </a:p>
          <a:p>
            <a:pPr marR="45720"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ru-RU" sz="2800" dirty="0" smtClean="0"/>
          </a:p>
          <a:p>
            <a:pPr marR="45720"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ru-RU" sz="2600" b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Екатеринбург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600" b="1" noProof="0" dirty="0" smtClean="0"/>
              <a:t>201</a:t>
            </a:r>
            <a:r>
              <a:rPr lang="en-US" sz="2600" b="1" noProof="0" dirty="0" smtClean="0"/>
              <a:t>1</a:t>
            </a:r>
            <a:endParaRPr kumimoji="0" lang="ru-RU" sz="26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Визуализация параллельных вычислений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Является очень актуальной задачей</a:t>
            </a:r>
          </a:p>
          <a:p>
            <a:r>
              <a:rPr lang="ru-RU" dirty="0" smtClean="0"/>
              <a:t>Способна дать картину  работы, связи и взаимодействия множества параллельных процессов</a:t>
            </a:r>
          </a:p>
          <a:p>
            <a:r>
              <a:rPr lang="ru-RU" dirty="0" smtClean="0"/>
              <a:t>Позволяет эффективно разрабатывать и отлаживать параллельные программы.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Высокопроизводительные системы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Системы с общей памятью </a:t>
            </a:r>
            <a:r>
              <a:rPr lang="ru-RU" dirty="0" smtClean="0"/>
              <a:t>(быстрый обмен  между потоками)</a:t>
            </a:r>
          </a:p>
          <a:p>
            <a:r>
              <a:rPr lang="ru-RU" b="1" dirty="0" smtClean="0"/>
              <a:t>Параллельные среды </a:t>
            </a:r>
            <a:r>
              <a:rPr lang="ru-RU" dirty="0" smtClean="0"/>
              <a:t>(кластер с хорошими внутренними сетевыми связями)</a:t>
            </a:r>
          </a:p>
          <a:p>
            <a:r>
              <a:rPr lang="ru-RU" b="1" dirty="0" smtClean="0"/>
              <a:t>Распределённые среды </a:t>
            </a:r>
            <a:r>
              <a:rPr lang="ru-RU" dirty="0" smtClean="0"/>
              <a:t>(медленные сетевые связи между группой кластеров</a:t>
            </a:r>
            <a:r>
              <a:rPr lang="en-US" dirty="0" smtClean="0"/>
              <a:t>/</a:t>
            </a:r>
            <a:r>
              <a:rPr lang="ru-RU" dirty="0" smtClean="0"/>
              <a:t>узлов)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технологий </a:t>
            </a:r>
            <a:r>
              <a:rPr lang="en-US" dirty="0" smtClean="0"/>
              <a:t>HPC </a:t>
            </a:r>
            <a:r>
              <a:rPr lang="ru-RU" dirty="0" smtClean="0"/>
              <a:t>программирования - открыт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Не смотря на наличие</a:t>
            </a:r>
          </a:p>
          <a:p>
            <a:r>
              <a:rPr lang="en-US" dirty="0" smtClean="0"/>
              <a:t>MPI</a:t>
            </a:r>
          </a:p>
          <a:p>
            <a:r>
              <a:rPr lang="en-US" dirty="0" err="1" smtClean="0"/>
              <a:t>OpenMP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Почему?</a:t>
            </a:r>
          </a:p>
          <a:p>
            <a:r>
              <a:rPr lang="ru-RU" dirty="0" smtClean="0"/>
              <a:t>Сложные</a:t>
            </a:r>
            <a:r>
              <a:rPr lang="ru-RU" b="1" dirty="0" smtClean="0"/>
              <a:t> </a:t>
            </a:r>
            <a:r>
              <a:rPr lang="ru-RU" dirty="0" smtClean="0"/>
              <a:t>технологии. А если необходима оптимальность – то крайне сложные.</a:t>
            </a:r>
            <a:endParaRPr lang="en-US" dirty="0" smtClean="0"/>
          </a:p>
          <a:p>
            <a:r>
              <a:rPr lang="ru-RU" dirty="0" smtClean="0"/>
              <a:t>Не учитывают современные тенденции (</a:t>
            </a:r>
            <a:r>
              <a:rPr lang="en-US" dirty="0" smtClean="0"/>
              <a:t>GPGPU</a:t>
            </a:r>
            <a:r>
              <a:rPr lang="ru-RU" dirty="0" smtClean="0"/>
              <a:t>, грид, облачные вычисления).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Предлагаемая методика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Базовые элементы:</a:t>
            </a:r>
          </a:p>
          <a:p>
            <a:r>
              <a:rPr lang="ru-RU" b="1" dirty="0" smtClean="0"/>
              <a:t>Хранилище</a:t>
            </a:r>
            <a:r>
              <a:rPr lang="ru-RU" dirty="0" smtClean="0"/>
              <a:t> – содержит именованные </a:t>
            </a:r>
            <a:r>
              <a:rPr lang="ru-RU" b="1" dirty="0" smtClean="0"/>
              <a:t>данные</a:t>
            </a:r>
            <a:r>
              <a:rPr lang="ru-RU" dirty="0" smtClean="0"/>
              <a:t>. Имена: «</a:t>
            </a:r>
            <a:r>
              <a:rPr lang="en-US" dirty="0" smtClean="0"/>
              <a:t>x15</a:t>
            </a:r>
            <a:r>
              <a:rPr lang="ru-RU" dirty="0" smtClean="0"/>
              <a:t>», «</a:t>
            </a:r>
            <a:r>
              <a:rPr lang="en-US" dirty="0" smtClean="0"/>
              <a:t>matr_220_517</a:t>
            </a:r>
            <a:r>
              <a:rPr lang="ru-RU" dirty="0" smtClean="0"/>
              <a:t>». Данные: бинарные. </a:t>
            </a:r>
          </a:p>
          <a:p>
            <a:r>
              <a:rPr lang="ru-RU" b="1" dirty="0" smtClean="0"/>
              <a:t>Задачи</a:t>
            </a:r>
            <a:r>
              <a:rPr lang="ru-RU" dirty="0" smtClean="0"/>
              <a:t> – программы, которые читают данные из хранилища, и пишут в хранилища новые данные.</a:t>
            </a:r>
          </a:p>
          <a:p>
            <a:r>
              <a:rPr lang="ru-RU" b="1" dirty="0" smtClean="0"/>
              <a:t>Правила</a:t>
            </a:r>
            <a:r>
              <a:rPr lang="ru-RU" dirty="0" smtClean="0"/>
              <a:t> – определяют условия и параметры запуска задач.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Каждое правило содержит в себе:</a:t>
            </a:r>
          </a:p>
          <a:p>
            <a:pPr lvl="0"/>
            <a:r>
              <a:rPr lang="ru-RU" b="1" dirty="0" smtClean="0"/>
              <a:t>Список имён данных</a:t>
            </a:r>
            <a:r>
              <a:rPr lang="ru-RU" dirty="0" smtClean="0"/>
              <a:t>, которые необходимы для выполнения задачи.</a:t>
            </a:r>
            <a:endParaRPr lang="en-US" dirty="0" smtClean="0"/>
          </a:p>
          <a:p>
            <a:r>
              <a:rPr lang="ru-RU" b="1" dirty="0" smtClean="0"/>
              <a:t>Имя задачи, </a:t>
            </a:r>
            <a:r>
              <a:rPr lang="ru-RU" dirty="0" smtClean="0"/>
              <a:t>которую необходимо запустить.</a:t>
            </a:r>
          </a:p>
          <a:p>
            <a:pPr lvl="0"/>
            <a:r>
              <a:rPr lang="ru-RU" b="1" dirty="0" smtClean="0"/>
              <a:t>Список соответствия </a:t>
            </a:r>
            <a:r>
              <a:rPr lang="ru-RU" dirty="0" smtClean="0"/>
              <a:t>глобальных имён данных локальным именам.</a:t>
            </a:r>
          </a:p>
          <a:p>
            <a:pPr lvl="0"/>
            <a:r>
              <a:rPr lang="ru-RU" dirty="0" smtClean="0"/>
              <a:t>Действия при успешном завершении.</a:t>
            </a:r>
          </a:p>
          <a:p>
            <a:pPr lvl="0"/>
            <a:endParaRPr lang="ru-RU" dirty="0" smtClean="0"/>
          </a:p>
          <a:p>
            <a:pPr lvl="0">
              <a:buNone/>
            </a:pPr>
            <a:r>
              <a:rPr lang="ru-RU" dirty="0" smtClean="0"/>
              <a:t>Правило срабатывает, когда все исходные данные готовы.</a:t>
            </a:r>
          </a:p>
          <a:p>
            <a:pPr lvl="0"/>
            <a:endParaRPr lang="ru-RU" dirty="0" smtClean="0"/>
          </a:p>
          <a:p>
            <a:pPr lvl="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Процесс вычислений в R</a:t>
            </a:r>
            <a:r>
              <a:rPr lang="en-US" dirty="0" smtClean="0"/>
              <a:t>I</a:t>
            </a:r>
            <a:r>
              <a:rPr lang="ru-RU" dirty="0" smtClean="0"/>
              <a:t>DE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918" y="2246054"/>
            <a:ext cx="7968163" cy="3767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визуализации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Исходя из подробного анализа системы </a:t>
            </a:r>
            <a:r>
              <a:rPr lang="en-US" dirty="0" smtClean="0"/>
              <a:t>RIDE</a:t>
            </a:r>
            <a:r>
              <a:rPr lang="ru-RU" dirty="0" smtClean="0"/>
              <a:t>, можно разработать методику, основанную на визуализации базовых для нее понятий хранилища, задач и правил.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837</TotalTime>
  <Words>575</Words>
  <Application>Microsoft Office PowerPoint</Application>
  <PresentationFormat>Экран (4:3)</PresentationFormat>
  <Paragraphs>91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Flow</vt:lpstr>
      <vt:lpstr>РАЗРАБОТКА МЕТОДИК ВИЗУАЛИЗАЦИИ ДЛЯ ПРЕДСТАВЛЕНИЯ РАБОТЫ ПАРАЛЛЕЛЬНЫХ ПРОГРАММ</vt:lpstr>
      <vt:lpstr>Цели работы:</vt:lpstr>
      <vt:lpstr>Визуализация параллельных вычислений</vt:lpstr>
      <vt:lpstr>Высокопроизводительные системы</vt:lpstr>
      <vt:lpstr>Вопрос технологий HPC программирования - открыт</vt:lpstr>
      <vt:lpstr>Предлагаемая методика</vt:lpstr>
      <vt:lpstr>Правила</vt:lpstr>
      <vt:lpstr>Процесс вычислений в RIDE</vt:lpstr>
      <vt:lpstr>Методика визуализации</vt:lpstr>
      <vt:lpstr>Визуализация хранилища: Описание</vt:lpstr>
      <vt:lpstr>Визуализация хранилища: Пример</vt:lpstr>
      <vt:lpstr>Визуализация процессов: Описание</vt:lpstr>
      <vt:lpstr>Визуализация процессов: Пример</vt:lpstr>
      <vt:lpstr>Визуализация правил: Описание</vt:lpstr>
      <vt:lpstr>Визуализация правил: Пример чтения данных</vt:lpstr>
      <vt:lpstr>Визуализация правил: Пример записи данных</vt:lpstr>
      <vt:lpstr>Описание программы</vt:lpstr>
      <vt:lpstr>Описание программы: Интерфейс</vt:lpstr>
      <vt:lpstr>Описание программы: Входной файл</vt:lpstr>
      <vt:lpstr>Описание программы: Обрабатываемые события</vt:lpstr>
      <vt:lpstr>Дальнейшая работа</vt:lpstr>
      <vt:lpstr>WWW.RIDEHQ.NET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РАСПРЕДЕЛЁННЫХ ВЫЧИСЛЕНИЙ НА ОСНОВЕ МОДЕЛИ ПОТОКА ДАННЫХ. ПРОТОТИП СИСТЕМЫ.</dc:title>
  <dc:creator>Asus</dc:creator>
  <cp:lastModifiedBy>Alexander</cp:lastModifiedBy>
  <cp:revision>186</cp:revision>
  <dcterms:created xsi:type="dcterms:W3CDTF">2010-10-11T16:39:29Z</dcterms:created>
  <dcterms:modified xsi:type="dcterms:W3CDTF">2011-06-23T14:31:13Z</dcterms:modified>
</cp:coreProperties>
</file>